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8"/>
  </p:notesMasterIdLst>
  <p:sldIdLst>
    <p:sldId id="280" r:id="rId3"/>
    <p:sldId id="285" r:id="rId4"/>
    <p:sldId id="287" r:id="rId5"/>
    <p:sldId id="288" r:id="rId6"/>
    <p:sldId id="29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uller Narrow ExtraBold" panose="00000900000000000000" charset="-52"/>
      <p:bold r:id="rId13"/>
    </p:embeddedFont>
    <p:embeddedFont>
      <p:font typeface="Muller Narrow Light" panose="00000400000000000000" charset="-52"/>
      <p:regular r:id="rId14"/>
    </p:embeddedFont>
  </p:embeddedFontLst>
  <p:defaultTextStyle>
    <a:defPPr>
      <a:defRPr lang="en-US"/>
    </a:defPPr>
    <a:lvl1pPr marL="0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94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89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783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378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972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566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160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754" algn="l" defTabSz="45718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8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54" autoAdjust="0"/>
  </p:normalViewPr>
  <p:slideViewPr>
    <p:cSldViewPr>
      <p:cViewPr varScale="1">
        <p:scale>
          <a:sx n="143" d="100"/>
          <a:sy n="143" d="100"/>
        </p:scale>
        <p:origin x="690" y="114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9B7FD-9D00-4F08-8BB9-262ED9372076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F55FE-C9E3-420D-8D60-AD874583F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0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2B19A-D8DE-4000-AB8B-3CE24488978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1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1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9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88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00154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5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2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19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2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9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4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1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5982"/>
            <a:ext cx="27432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2"/>
            <a:ext cx="80772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127"/>
            <a:fld id="{BECD0E68-991F-4E7D-A7E8-880A0EB39F2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2022/10/14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12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127"/>
            <a:fld id="{561C8954-404D-48F2-801A-8F5F70B1DAC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12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9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0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9144002" cy="5143501"/>
          </a:xfrm>
          <a:prstGeom prst="rect">
            <a:avLst/>
          </a:prstGeom>
        </p:spPr>
      </p:pic>
      <p:sp>
        <p:nvSpPr>
          <p:cNvPr id="8" name="直角三角形 7"/>
          <p:cNvSpPr/>
          <p:nvPr userDrawn="1"/>
        </p:nvSpPr>
        <p:spPr>
          <a:xfrm flipV="1">
            <a:off x="26" y="1"/>
            <a:ext cx="4510241" cy="3516750"/>
          </a:xfrm>
          <a:prstGeom prst="rtTriangle">
            <a:avLst/>
          </a:prstGeom>
          <a:solidFill>
            <a:srgbClr val="59C3EB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71" rIns="68516" bIns="34271" rtlCol="0" anchor="ctr"/>
          <a:lstStyle/>
          <a:p>
            <a:pPr algn="ctr" defTabSz="685127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flipV="1">
            <a:off x="31" y="1"/>
            <a:ext cx="2952001" cy="2301750"/>
          </a:xfrm>
          <a:prstGeom prst="rtTriangle">
            <a:avLst/>
          </a:prstGeom>
          <a:solidFill>
            <a:srgbClr val="EFEF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71" rIns="68516" bIns="34271" rtlCol="0" anchor="ctr"/>
          <a:lstStyle/>
          <a:p>
            <a:pPr algn="ctr" defTabSz="685127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/>
          <p:nvPr userDrawn="1"/>
        </p:nvSpPr>
        <p:spPr>
          <a:xfrm flipH="1">
            <a:off x="4559301" y="1568689"/>
            <a:ext cx="4584710" cy="3574817"/>
          </a:xfrm>
          <a:prstGeom prst="rtTriangle">
            <a:avLst/>
          </a:prstGeom>
          <a:solidFill>
            <a:srgbClr val="16364F"/>
          </a:solidFill>
          <a:ln>
            <a:noFill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71" rIns="68516" bIns="34271" rtlCol="0" anchor="ctr"/>
          <a:lstStyle/>
          <a:p>
            <a:pPr algn="ctr" defTabSz="685127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1" y="402227"/>
            <a:ext cx="522000" cy="405000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 flipH="1">
            <a:off x="666562" y="-9527"/>
            <a:ext cx="1080001" cy="816753"/>
          </a:xfrm>
          <a:prstGeom prst="line">
            <a:avLst/>
          </a:prstGeom>
          <a:ln>
            <a:solidFill>
              <a:srgbClr val="59C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6851655" y="2571751"/>
            <a:ext cx="2292356" cy="1890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0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4" name="Sound_21018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4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4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4" y="14"/>
            <a:ext cx="9167598" cy="51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5" name="Sound_21018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60data\重要数据\桌面\Hi-Tech Logo Re[00_00_10][20140808-141553-1]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51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4" name="Sound_21018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" name="Sound_21018.wav"/>
          </p:stSnd>
        </p:sndAc>
      </p:transition>
    </mc:Choice>
    <mc:Fallback xmlns="">
      <p:transition spd="slow">
        <p:fade/>
        <p:sndAc>
          <p:stSnd loop="1">
            <p:snd r:embed="rId3" name="Sound_21018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8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9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8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7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56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16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75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8" indent="0">
              <a:buNone/>
              <a:defRPr sz="800" b="1"/>
            </a:lvl5pPr>
            <a:lvl6pPr marL="1142972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94" indent="0">
              <a:buNone/>
              <a:defRPr sz="1000" b="1"/>
            </a:lvl2pPr>
            <a:lvl3pPr marL="457189" indent="0">
              <a:buNone/>
              <a:defRPr sz="900" b="1"/>
            </a:lvl3pPr>
            <a:lvl4pPr marL="685783" indent="0">
              <a:buNone/>
              <a:defRPr sz="800" b="1"/>
            </a:lvl4pPr>
            <a:lvl5pPr marL="914378" indent="0">
              <a:buNone/>
              <a:defRPr sz="800" b="1"/>
            </a:lvl5pPr>
            <a:lvl6pPr marL="1142972" indent="0">
              <a:buNone/>
              <a:defRPr sz="800" b="1"/>
            </a:lvl6pPr>
            <a:lvl7pPr marL="1371566" indent="0">
              <a:buNone/>
              <a:defRPr sz="800" b="1"/>
            </a:lvl7pPr>
            <a:lvl8pPr marL="1600160" indent="0">
              <a:buNone/>
              <a:defRPr sz="800" b="1"/>
            </a:lvl8pPr>
            <a:lvl9pPr marL="182875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2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594" indent="0">
              <a:buNone/>
              <a:defRPr sz="600"/>
            </a:lvl2pPr>
            <a:lvl3pPr marL="457189" indent="0">
              <a:buNone/>
              <a:defRPr sz="500"/>
            </a:lvl3pPr>
            <a:lvl4pPr marL="685783" indent="0">
              <a:buNone/>
              <a:defRPr sz="500"/>
            </a:lvl4pPr>
            <a:lvl5pPr marL="914378" indent="0">
              <a:buNone/>
              <a:defRPr sz="500"/>
            </a:lvl5pPr>
            <a:lvl6pPr marL="1142972" indent="0">
              <a:buNone/>
              <a:defRPr sz="500"/>
            </a:lvl6pPr>
            <a:lvl7pPr marL="1371566" indent="0">
              <a:buNone/>
              <a:defRPr sz="500"/>
            </a:lvl7pPr>
            <a:lvl8pPr marL="1600160" indent="0">
              <a:buNone/>
              <a:defRPr sz="500"/>
            </a:lvl8pPr>
            <a:lvl9pPr marL="182875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594" indent="0">
              <a:buNone/>
              <a:defRPr sz="1400"/>
            </a:lvl2pPr>
            <a:lvl3pPr marL="457189" indent="0">
              <a:buNone/>
              <a:defRPr sz="1200"/>
            </a:lvl3pPr>
            <a:lvl4pPr marL="685783" indent="0">
              <a:buNone/>
              <a:defRPr sz="1000"/>
            </a:lvl4pPr>
            <a:lvl5pPr marL="914378" indent="0">
              <a:buNone/>
              <a:defRPr sz="1000"/>
            </a:lvl5pPr>
            <a:lvl6pPr marL="1142972" indent="0">
              <a:buNone/>
              <a:defRPr sz="1000"/>
            </a:lvl6pPr>
            <a:lvl7pPr marL="1371566" indent="0">
              <a:buNone/>
              <a:defRPr sz="1000"/>
            </a:lvl7pPr>
            <a:lvl8pPr marL="1600160" indent="0">
              <a:buNone/>
              <a:defRPr sz="1000"/>
            </a:lvl8pPr>
            <a:lvl9pPr marL="182875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1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594" indent="0">
              <a:buNone/>
              <a:defRPr sz="600"/>
            </a:lvl2pPr>
            <a:lvl3pPr marL="457189" indent="0">
              <a:buNone/>
              <a:defRPr sz="500"/>
            </a:lvl3pPr>
            <a:lvl4pPr marL="685783" indent="0">
              <a:buNone/>
              <a:defRPr sz="500"/>
            </a:lvl4pPr>
            <a:lvl5pPr marL="914378" indent="0">
              <a:buNone/>
              <a:defRPr sz="500"/>
            </a:lvl5pPr>
            <a:lvl6pPr marL="1142972" indent="0">
              <a:buNone/>
              <a:defRPr sz="500"/>
            </a:lvl6pPr>
            <a:lvl7pPr marL="1371566" indent="0">
              <a:buNone/>
              <a:defRPr sz="500"/>
            </a:lvl7pPr>
            <a:lvl8pPr marL="1600160" indent="0">
              <a:buNone/>
              <a:defRPr sz="500"/>
            </a:lvl8pPr>
            <a:lvl9pPr marL="182875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9" tIns="22859" rIns="45719" bIns="22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19" tIns="22859" rIns="45719" bIns="22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45719" tIns="22859" rIns="45719" bIns="22859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45719" tIns="22859" rIns="45719" bIns="22859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45719" tIns="22859" rIns="45719" bIns="22859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45718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66" indent="-142871" algn="l" defTabSz="45718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86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80" indent="-114297" algn="l" defTabSz="45718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14297" algn="l" defTabSz="45718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69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63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457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051" indent="-114297" algn="l" defTabSz="45718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9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8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72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160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754" algn="l" defTabSz="45718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8D9E8F6-4D81-4B3A-BC45-BBA4A1C9BD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10/14/2022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E505F7C3-4860-4DB0-A451-57EE24F2F7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 loop="1">
            <p:snd r:embed="rId19" name="Sound_21018.wav"/>
          </p:stSnd>
        </p:sndAc>
      </p:transition>
    </mc:Choice>
    <mc:Fallback xmlns="">
      <p:transition spd="slow">
        <p:fade/>
        <p:sndAc>
          <p:stSnd loop="1">
            <p:snd r:embed="rId20" name="Sound_21018.wav"/>
          </p:stSnd>
        </p:sndAc>
      </p:transition>
    </mc:Fallback>
  </mc:AlternateConten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" y="1047750"/>
            <a:ext cx="9144000" cy="3599314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68555" tIns="34280" rIns="68555" bIns="34280" spcCol="0" rtlCol="0" anchor="ctr"/>
          <a:lstStyle/>
          <a:p>
            <a:pPr algn="ctr" defTabSz="685530"/>
            <a:endParaRPr lang="ru-RU" sz="11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99974"/>
            <a:ext cx="9135374" cy="770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sz="700"/>
          </a:p>
        </p:txBody>
      </p:sp>
      <p:sp>
        <p:nvSpPr>
          <p:cNvPr id="5" name="TextBox 4"/>
          <p:cNvSpPr txBox="1"/>
          <p:nvPr/>
        </p:nvSpPr>
        <p:spPr>
          <a:xfrm>
            <a:off x="3753860" y="4786285"/>
            <a:ext cx="763346" cy="20005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Muller Narrow Light" pitchFamily="50" charset="-52"/>
              </a:rPr>
              <a:t>Апатиты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9AEB5-F221-4056-B416-9BDE43FEE676}"/>
              </a:ext>
            </a:extLst>
          </p:cNvPr>
          <p:cNvSpPr txBox="1"/>
          <p:nvPr/>
        </p:nvSpPr>
        <p:spPr>
          <a:xfrm>
            <a:off x="196944" y="1870695"/>
            <a:ext cx="8794656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uller Narrow ExtraBold"/>
                <a:cs typeface="Times New Roman" panose="02020603050405020304" pitchFamily="18" charset="0"/>
              </a:rPr>
              <a:t>«Стеллаж щедрости»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4" y="316042"/>
            <a:ext cx="7803731" cy="55399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685602"/>
            <a:r>
              <a:rPr lang="ru-RU" altLang="ru-RU" sz="1500" dirty="0">
                <a:solidFill>
                  <a:prstClr val="black"/>
                </a:solidFill>
                <a:latin typeface="Muller Narrow Light" pitchFamily="50" charset="-52"/>
                <a:ea typeface="Arial Unicode MS" pitchFamily="34" charset="-128"/>
                <a:cs typeface="Times New Roman" panose="02020603050405020304" pitchFamily="18" charset="0"/>
              </a:rPr>
              <a:t>Министерство труда и социального развития Мурманской области</a:t>
            </a:r>
          </a:p>
          <a:p>
            <a:pPr defTabSz="685602"/>
            <a:r>
              <a:rPr lang="ru-RU" altLang="ru-RU" sz="1500" dirty="0">
                <a:solidFill>
                  <a:prstClr val="black"/>
                </a:solidFill>
                <a:latin typeface="Muller Narrow Light" pitchFamily="50" charset="-52"/>
                <a:ea typeface="Arial Unicode MS" pitchFamily="34" charset="-128"/>
                <a:cs typeface="Times New Roman" panose="02020603050405020304" pitchFamily="18" charset="0"/>
              </a:rPr>
              <a:t>ГОАУСОН «Апатитский комплексный центр социального обслуживания населения» </a:t>
            </a:r>
          </a:p>
        </p:txBody>
      </p:sp>
      <p:pic>
        <p:nvPicPr>
          <p:cNvPr id="11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0" y="291636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un9-43.userapi.com/impg/Veg3sYvTW_oWd3UZtRbyoPk9E4oE0ggh5D37qg/pLbcg6dACQA.jpg?size=1280x1280&amp;quality=96&amp;sign=a3513fc3e630700602672d0402baaab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826"/>
            <a:ext cx="533472" cy="6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6" y="297551"/>
            <a:ext cx="400050" cy="57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72201" y="4094891"/>
            <a:ext cx="2901800" cy="344740"/>
          </a:xfrm>
          <a:prstGeom prst="rect">
            <a:avLst/>
          </a:prstGeom>
          <a:noFill/>
        </p:spPr>
        <p:txBody>
          <a:bodyPr wrap="square" lIns="66942" tIns="33542" rIns="66942" bIns="33542" rtlCol="0">
            <a:spAutoFit/>
          </a:bodyPr>
          <a:lstStyle/>
          <a:p>
            <a:pPr algn="ctr" defTabSz="669155"/>
            <a:r>
              <a:rPr lang="en-US" sz="1800" dirty="0">
                <a:solidFill>
                  <a:prstClr val="white"/>
                </a:solidFill>
                <a:latin typeface="Corki" pitchFamily="2" charset="-52"/>
              </a:rPr>
              <a:t>#</a:t>
            </a:r>
            <a:r>
              <a:rPr lang="ru-RU" sz="1800" dirty="0">
                <a:solidFill>
                  <a:prstClr val="white"/>
                </a:solidFill>
                <a:latin typeface="Corki"/>
              </a:rPr>
              <a:t>НАСЕВЕРЕЖИТЬ</a:t>
            </a:r>
          </a:p>
        </p:txBody>
      </p:sp>
    </p:spTree>
    <p:extLst>
      <p:ext uri="{BB962C8B-B14F-4D97-AF65-F5344CB8AC3E}">
        <p14:creationId xmlns:p14="http://schemas.microsoft.com/office/powerpoint/2010/main" val="314995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71317"/>
            <a:ext cx="9098120" cy="363080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0" rIns="68555" bIns="34280" spcCol="0" rtlCol="0" anchor="ctr"/>
          <a:lstStyle/>
          <a:p>
            <a:pPr algn="ctr" defTabSz="685530"/>
            <a:endParaRPr lang="ru-RU" sz="11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7" y="291637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603" y="950150"/>
            <a:ext cx="3758257" cy="3462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514229"/>
            <a:endParaRPr lang="ru-RU" altLang="ru-RU" sz="1800" dirty="0">
              <a:solidFill>
                <a:srgbClr val="002060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thumbs.dreamstime.com/b/%C3%B0%C2%BA%C3%B0%C2%BDo%C3%B0%C2%BF%C3%B0%C2%BA%C3%B0%C2%B0-%C3%B0%C2%BFo%C3%B0%C2%BB%C3%B0%C2%BDo%C3%B1%E2%80%A1%C3%B0%C2%B8-%C3%B0%C2%B7%C3%B0%C2%BD%C3%B0%C2%B0%C3%B1%E2%80%A1%C3%B0%C2%BA%C3%B0%C2%B0-%C3%B0%C2%B2%C3%B1%E2%80%B9%C3%B1%E2%80%A6o%C3%B0-%C3%B0%C2%B0-%C3%B0%C2%B8%C3%B0%C2%B7-%C3%B1%C2%81%C3%B0%C2%B8%C3%B1%C2%81%C3%B1%E2%80%9A%C3%B0%C2%B5%C3%B0%C2%BC%C3%B1%E2%80%B9-%C3%B0%C2%B3o%C3%B0%C2%BB%C3%B1%C6%92%C3%B0%C2%B1%C3%B0%C2%B0%C3%B1%C2%8F-o%C3%B1%C2%81%C3%B0%C2%BDo%C3%B0%C2%B2%C3%B0%C2%BD%C3%B0%C2%B0%C3%B1%C2%8F-%C3%B0%C2%BA%C3%B1%E2%82%AC%C3%B1%C6%92%C3%B0%C2%B3%C3%B0%C2%BB%C3%B0%C2%B0%C3%B1%C2%8F-142007081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7401" r="8512" b="12281"/>
          <a:stretch/>
        </p:blipFill>
        <p:spPr bwMode="auto">
          <a:xfrm rot="10800000">
            <a:off x="8772306" y="4769935"/>
            <a:ext cx="276160" cy="2743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sun9-43.userapi.com/impg/Veg3sYvTW_oWd3UZtRbyoPk9E4oE0ggh5D37qg/pLbcg6dACQA.jpg?size=1280x1280&amp;quality=96&amp;sign=a3513fc3e630700602672d0402baaab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" y="266014"/>
            <a:ext cx="533472" cy="6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2" y="286079"/>
            <a:ext cx="400050" cy="57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96161" y="2322948"/>
            <a:ext cx="8305800" cy="215328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653"/>
            <a:r>
              <a:rPr lang="ru-RU" altLang="ru-RU" sz="1400" b="1" dirty="0">
                <a:solidFill>
                  <a:srgbClr val="F05A28"/>
                </a:solidFill>
                <a:latin typeface="Muller Narrow ExtraBold" panose="00000900000000000000" charset="-52"/>
                <a:ea typeface="Arial Unicode MS" pitchFamily="34" charset="-128"/>
                <a:cs typeface="Times New Roman" panose="02020603050405020304" pitchFamily="18" charset="0"/>
              </a:rPr>
              <a:t>Основные направления работы:</a:t>
            </a:r>
          </a:p>
          <a:p>
            <a:pPr marL="285750" indent="-285750" algn="ctr" defTabSz="685653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accent1"/>
                </a:solidFill>
                <a:latin typeface="Muller Narrow ExtraBold" panose="00000900000000000000" charset="-52"/>
                <a:ea typeface="Arial Unicode MS" pitchFamily="34" charset="-128"/>
                <a:cs typeface="Times New Roman" panose="02020603050405020304" pitchFamily="18" charset="0"/>
              </a:rPr>
              <a:t>Выявление граждан, имеющих потребность в обеспечении продуктами питания, лекарственными препаратами (безрецептурными, строго по назначению врача), одеждой и обувью;</a:t>
            </a:r>
          </a:p>
          <a:p>
            <a:pPr marL="285750" indent="-285750" algn="ctr" defTabSz="685653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accent1"/>
                </a:solidFill>
                <a:latin typeface="Muller Narrow ExtraBold" panose="00000900000000000000" charset="-52"/>
                <a:ea typeface="Arial Unicode MS" pitchFamily="34" charset="-128"/>
                <a:cs typeface="Times New Roman" panose="02020603050405020304" pitchFamily="18" charset="0"/>
              </a:rPr>
              <a:t>Организация периодических благотворительных акций с привлечением жителей, общественных организаций и трудовых коллективов города</a:t>
            </a:r>
          </a:p>
          <a:p>
            <a:pPr marL="285750" indent="-285750" algn="ctr" defTabSz="685653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accent1"/>
                </a:solidFill>
                <a:latin typeface="Muller Narrow ExtraBold" panose="00000900000000000000" charset="-52"/>
                <a:ea typeface="Arial Unicode MS" pitchFamily="34" charset="-128"/>
                <a:cs typeface="Times New Roman" panose="02020603050405020304" pitchFamily="18" charset="0"/>
              </a:rPr>
              <a:t>Организация помощи гражданам в виде «информационного банка помощи», функционирующего на постоянной основе.</a:t>
            </a:r>
          </a:p>
          <a:p>
            <a:pPr marL="285750" indent="-285750" algn="ctr" defTabSz="685653"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chemeClr val="accent1"/>
                </a:solidFill>
                <a:latin typeface="Muller Narrow ExtraBold" panose="00000900000000000000" charset="-52"/>
                <a:ea typeface="Arial Unicode MS" pitchFamily="34" charset="-128"/>
                <a:cs typeface="Times New Roman" panose="02020603050405020304" pitchFamily="18" charset="0"/>
              </a:rPr>
              <a:t>Содействие обратившимся гражданам в трудоустройстве, улучшении жилищных условий </a:t>
            </a:r>
          </a:p>
          <a:p>
            <a:pPr marL="285750" indent="-285750" algn="ctr" defTabSz="685653"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chemeClr val="accent6"/>
              </a:solidFill>
              <a:latin typeface="Muller Narrow ExtraBold" panose="0000090000000000000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7277" y="275209"/>
            <a:ext cx="7808543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marR="0" lvl="0" indent="0" algn="l" defTabSz="685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uller Narrow Light" pitchFamily="50" charset="-52"/>
                <a:ea typeface="Arial Unicode MS" pitchFamily="34" charset="-128"/>
                <a:cs typeface="Times New Roman" panose="02020603050405020304" pitchFamily="18" charset="0"/>
              </a:rPr>
              <a:t>«Стеллаж Щедрости»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F5B6AC-C1C9-9AAA-5E96-2AFF1045C970}"/>
              </a:ext>
            </a:extLst>
          </p:cNvPr>
          <p:cNvSpPr/>
          <p:nvPr/>
        </p:nvSpPr>
        <p:spPr>
          <a:xfrm>
            <a:off x="2895600" y="1034056"/>
            <a:ext cx="3505200" cy="346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05A28"/>
                </a:solidFill>
                <a:latin typeface="Muller Narrow ExtraBold" panose="00000900000000000000" charset="-52"/>
              </a:rPr>
              <a:t>Стеллаж щедрости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0CF8956-B51D-0F0B-B41B-37601522CEB6}"/>
              </a:ext>
            </a:extLst>
          </p:cNvPr>
          <p:cNvSpPr/>
          <p:nvPr/>
        </p:nvSpPr>
        <p:spPr>
          <a:xfrm>
            <a:off x="4566993" y="1397662"/>
            <a:ext cx="4134967" cy="640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ExtraBold" panose="00000900000000000000" charset="-52"/>
                <a:ea typeface="+mn-ea"/>
                <a:cs typeface="+mn-cs"/>
              </a:rPr>
              <a:t>«Полка» услуг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Muller Narrow ExtraBold" panose="00000900000000000000" charset="-52"/>
                <a:ea typeface="+mn-ea"/>
                <a:cs typeface="+mn-cs"/>
              </a:rPr>
              <a:t> (содействие в гражданам в предоставлении услуг)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49EB960-1FF4-5FE3-42CC-42899E566D96}"/>
              </a:ext>
            </a:extLst>
          </p:cNvPr>
          <p:cNvSpPr/>
          <p:nvPr/>
        </p:nvSpPr>
        <p:spPr>
          <a:xfrm>
            <a:off x="396161" y="1397663"/>
            <a:ext cx="4170833" cy="640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05A28"/>
                </a:solidFill>
                <a:latin typeface="Muller Narrow ExtraBold" panose="00000900000000000000" charset="-52"/>
              </a:rPr>
              <a:t>«Полка» с благотворительной помощью 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Muller Narrow ExtraBold" panose="00000900000000000000" charset="-52"/>
              </a:rPr>
              <a:t>(проведение акций по сбору благотворительной помощи)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9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3" name="Sound_21018.wav"/>
          </p:stSnd>
        </p:sndAc>
      </p:transition>
    </mc:Choice>
    <mc:Fallback xmlns="">
      <p:transition>
        <p:sndAc>
          <p:stSnd loop="1">
            <p:snd r:embed="rId9" name="Sound_21018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" y="989345"/>
            <a:ext cx="9140494" cy="363080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0" rIns="68555" bIns="34280" spcCol="0" rtlCol="0" anchor="ctr"/>
          <a:lstStyle/>
          <a:p>
            <a:pPr algn="ctr" defTabSz="685530"/>
            <a:endParaRPr lang="ru-RU" sz="11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7" y="291637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603" y="950150"/>
            <a:ext cx="3758257" cy="3462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514229"/>
            <a:endParaRPr lang="ru-RU" altLang="ru-RU" sz="1800" dirty="0">
              <a:solidFill>
                <a:srgbClr val="002060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thumbs.dreamstime.com/b/%C3%B0%C2%BA%C3%B0%C2%BDo%C3%B0%C2%BF%C3%B0%C2%BA%C3%B0%C2%B0-%C3%B0%C2%BFo%C3%B0%C2%BB%C3%B0%C2%BDo%C3%B1%E2%80%A1%C3%B0%C2%B8-%C3%B0%C2%B7%C3%B0%C2%BD%C3%B0%C2%B0%C3%B1%E2%80%A1%C3%B0%C2%BA%C3%B0%C2%B0-%C3%B0%C2%B2%C3%B1%E2%80%B9%C3%B1%E2%80%A6o%C3%B0-%C3%B0%C2%B0-%C3%B0%C2%B8%C3%B0%C2%B7-%C3%B1%C2%81%C3%B0%C2%B8%C3%B1%C2%81%C3%B1%E2%80%9A%C3%B0%C2%B5%C3%B0%C2%BC%C3%B1%E2%80%B9-%C3%B0%C2%B3o%C3%B0%C2%BB%C3%B1%C6%92%C3%B0%C2%B1%C3%B0%C2%B0%C3%B1%C2%8F-o%C3%B1%C2%81%C3%B0%C2%BDo%C3%B0%C2%B2%C3%B0%C2%BD%C3%B0%C2%B0%C3%B1%C2%8F-%C3%B0%C2%BA%C3%B1%E2%82%AC%C3%B1%C6%92%C3%B0%C2%B3%C3%B0%C2%BB%C3%B0%C2%B0%C3%B1%C2%8F-142007081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7401" r="8512" b="12281"/>
          <a:stretch/>
        </p:blipFill>
        <p:spPr bwMode="auto">
          <a:xfrm rot="10800000">
            <a:off x="8772306" y="4769935"/>
            <a:ext cx="276160" cy="2743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sun9-43.userapi.com/impg/Veg3sYvTW_oWd3UZtRbyoPk9E4oE0ggh5D37qg/pLbcg6dACQA.jpg?size=1280x1280&amp;quality=96&amp;sign=a3513fc3e630700602672d0402baaab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" y="266014"/>
            <a:ext cx="533472" cy="6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2" y="286079"/>
            <a:ext cx="400050" cy="57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3844" y="1819190"/>
            <a:ext cx="4651780" cy="20313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653"/>
            <a:r>
              <a:rPr lang="ru-RU" altLang="ru-RU" sz="1400" b="1" dirty="0">
                <a:solidFill>
                  <a:srgbClr val="F05A2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РЕШАЕМЫЕ ЗАДАЧИ:</a:t>
            </a:r>
          </a:p>
          <a:p>
            <a:pPr marL="342892" indent="-342892" algn="just" defTabSz="685653"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Помощь гражданам, попавшим в трудную жизненную ситуацию;</a:t>
            </a:r>
          </a:p>
          <a:p>
            <a:pPr marL="342892" indent="-342892" algn="just" defTabSz="685653"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Вовлечение общественности к решению проблем нуждающихся;</a:t>
            </a:r>
          </a:p>
          <a:p>
            <a:pPr marL="342892" indent="-342892" algn="just" defTabSz="685653">
              <a:buFont typeface="Wingdings" panose="05000000000000000000" pitchFamily="2" charset="2"/>
              <a:buChar char="Ø"/>
            </a:pPr>
            <a:r>
              <a:rPr lang="ru-RU" altLang="ru-RU" sz="1400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Организация межведомственного взаимодействия с организациями при оказании помощи (Администрация, ЦЗН, медицинские организации, образовательные организации и т.п.).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935" y="1458388"/>
            <a:ext cx="4182501" cy="110799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 defTabSz="685653"/>
            <a:r>
              <a:rPr lang="ru-RU" altLang="ru-RU" sz="1400" b="1" dirty="0">
                <a:solidFill>
                  <a:srgbClr val="F05A2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ЦЕЛЬ</a:t>
            </a:r>
            <a:r>
              <a:rPr lang="ru-RU" altLang="ru-RU" sz="1400" dirty="0">
                <a:solidFill>
                  <a:srgbClr val="F05A2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002060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- </a:t>
            </a:r>
            <a:r>
              <a:rPr lang="ru-RU" altLang="ru-RU" sz="1400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улучшение качества жизни граждан, находящихся в трудной жизненной ситуации путем оказания им безвозмездной помощи.</a:t>
            </a:r>
            <a:endParaRPr lang="ru-RU" altLang="ru-RU" sz="2400" dirty="0">
              <a:solidFill>
                <a:schemeClr val="accent1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  <a:p>
            <a:pPr defTabSz="685653"/>
            <a:endParaRPr lang="ru-RU" altLang="ru-RU" sz="2400" dirty="0">
              <a:solidFill>
                <a:srgbClr val="002060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0281" y="335352"/>
            <a:ext cx="7581450" cy="5232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685602"/>
            <a:r>
              <a:rPr lang="ru-RU" altLang="ru-RU" sz="2800" b="1" dirty="0">
                <a:solidFill>
                  <a:prstClr val="white">
                    <a:lumMod val="65000"/>
                  </a:prstClr>
                </a:solidFill>
                <a:latin typeface="Muller Narrow Light" pitchFamily="50" charset="-52"/>
                <a:ea typeface="Arial Unicode MS" pitchFamily="34" charset="-128"/>
                <a:cs typeface="Times New Roman" panose="02020603050405020304" pitchFamily="18" charset="0"/>
              </a:rPr>
              <a:t>«Стеллаж Щедрости»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5358" y="2331574"/>
            <a:ext cx="4335198" cy="18158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685653"/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ЦЕЛЕВАЯ ГРУППА </a:t>
            </a:r>
            <a:r>
              <a:rPr lang="ru-RU" altLang="ru-RU" sz="1400" b="1" dirty="0">
                <a:solidFill>
                  <a:srgbClr val="0082C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–</a:t>
            </a:r>
            <a:r>
              <a:rPr lang="ru-RU" altLang="ru-RU" sz="1400" dirty="0">
                <a:solidFill>
                  <a:srgbClr val="002060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Граждане, попавшие в трудную жизненную ситуацию (малообеспеченные граждане, пожилые граждане, многодетные, неполные семьи, лица, вынужденные переехать на территорию РФ в силу чрезвычайных обстоятельств (беженцы), семьи мобилизованных граждан и т.д.)</a:t>
            </a:r>
          </a:p>
          <a:p>
            <a:pPr defTabSz="685653"/>
            <a:endParaRPr lang="ru-RU" altLang="ru-RU" sz="1400" dirty="0">
              <a:latin typeface="Muller Narrow ExtraBold"/>
              <a:ea typeface="Arial Unicode MS" pitchFamily="34" charset="-128"/>
              <a:cs typeface="Times New Roman" panose="02020603050405020304" pitchFamily="18" charset="0"/>
            </a:endParaRPr>
          </a:p>
          <a:p>
            <a:pPr defTabSz="685653"/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МАСШТАБ ВНЕДРЕНИЯ </a:t>
            </a:r>
            <a:r>
              <a:rPr lang="ru-RU" altLang="ru-RU" sz="1400" b="1" dirty="0">
                <a:solidFill>
                  <a:srgbClr val="0082C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- </a:t>
            </a:r>
            <a:r>
              <a:rPr lang="ru-RU" altLang="ru-RU" sz="1400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территория г. Апатиты</a:t>
            </a:r>
          </a:p>
        </p:txBody>
      </p:sp>
    </p:spTree>
    <p:extLst>
      <p:ext uri="{BB962C8B-B14F-4D97-AF65-F5344CB8AC3E}">
        <p14:creationId xmlns:p14="http://schemas.microsoft.com/office/powerpoint/2010/main" val="23904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3" name="Sound_21018.wav"/>
          </p:stSnd>
        </p:sndAc>
      </p:transition>
    </mc:Choice>
    <mc:Fallback xmlns="">
      <p:transition>
        <p:sndAc>
          <p:stSnd loop="1">
            <p:snd r:embed="rId9" name="Sound_21018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" y="989345"/>
            <a:ext cx="9140494" cy="363080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0" rIns="68555" bIns="34280" spcCol="0" rtlCol="0" anchor="ctr"/>
          <a:lstStyle/>
          <a:p>
            <a:pPr algn="just">
              <a:lnSpc>
                <a:spcPct val="107000"/>
              </a:lnSpc>
              <a:spcAft>
                <a:spcPts val="285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7" y="291637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603" y="950150"/>
            <a:ext cx="3758257" cy="3462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514229"/>
            <a:endParaRPr lang="ru-RU" altLang="ru-RU" sz="1800" dirty="0">
              <a:solidFill>
                <a:srgbClr val="002060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thumbs.dreamstime.com/b/%C3%B0%C2%BA%C3%B0%C2%BDo%C3%B0%C2%BF%C3%B0%C2%BA%C3%B0%C2%B0-%C3%B0%C2%BFo%C3%B0%C2%BB%C3%B0%C2%BDo%C3%B1%E2%80%A1%C3%B0%C2%B8-%C3%B0%C2%B7%C3%B0%C2%BD%C3%B0%C2%B0%C3%B1%E2%80%A1%C3%B0%C2%BA%C3%B0%C2%B0-%C3%B0%C2%B2%C3%B1%E2%80%B9%C3%B1%E2%80%A6o%C3%B0-%C3%B0%C2%B0-%C3%B0%C2%B8%C3%B0%C2%B7-%C3%B1%C2%81%C3%B0%C2%B8%C3%B1%C2%81%C3%B1%E2%80%9A%C3%B0%C2%B5%C3%B0%C2%BC%C3%B1%E2%80%B9-%C3%B0%C2%B3o%C3%B0%C2%BB%C3%B1%C6%92%C3%B0%C2%B1%C3%B0%C2%B0%C3%B1%C2%8F-o%C3%B1%C2%81%C3%B0%C2%BDo%C3%B0%C2%B2%C3%B0%C2%BD%C3%B0%C2%B0%C3%B1%C2%8F-%C3%B0%C2%BA%C3%B1%E2%82%AC%C3%B1%C6%92%C3%B0%C2%B3%C3%B0%C2%BB%C3%B0%C2%B0%C3%B1%C2%8F-142007081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7401" r="8512" b="12281"/>
          <a:stretch/>
        </p:blipFill>
        <p:spPr bwMode="auto">
          <a:xfrm rot="10800000">
            <a:off x="8772306" y="4769935"/>
            <a:ext cx="276160" cy="2743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sun9-43.userapi.com/impg/Veg3sYvTW_oWd3UZtRbyoPk9E4oE0ggh5D37qg/pLbcg6dACQA.jpg?size=1280x1280&amp;quality=96&amp;sign=a3513fc3e630700602672d0402baaab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" y="266014"/>
            <a:ext cx="533472" cy="6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2" y="286079"/>
            <a:ext cx="400050" cy="57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5579599" y="2726464"/>
            <a:ext cx="3478312" cy="160043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653"/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Виртуальная «полка» услуг:</a:t>
            </a:r>
          </a:p>
          <a:p>
            <a:pPr algn="ctr" defTabSz="685653"/>
            <a:r>
              <a:rPr lang="ru-RU" altLang="ru-RU" sz="1400" b="1" dirty="0">
                <a:solidFill>
                  <a:srgbClr val="0082C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содействие в :</a:t>
            </a:r>
          </a:p>
          <a:p>
            <a:pPr algn="ctr" defTabSz="685653"/>
            <a:r>
              <a:rPr lang="ru-RU" altLang="ru-RU" sz="1400" b="1" dirty="0">
                <a:solidFill>
                  <a:srgbClr val="0082C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- в трудоустройстве;</a:t>
            </a:r>
          </a:p>
          <a:p>
            <a:pPr algn="ctr" defTabSz="685653"/>
            <a:r>
              <a:rPr lang="ru-RU" altLang="ru-RU" sz="1400" b="1" dirty="0">
                <a:solidFill>
                  <a:srgbClr val="0082C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- прохождении медицинской комиссии при трудоустройстве;</a:t>
            </a:r>
          </a:p>
          <a:p>
            <a:pPr algn="ctr" defTabSz="685653"/>
            <a:r>
              <a:rPr lang="ru-RU" altLang="ru-RU" sz="1400" b="1" dirty="0">
                <a:solidFill>
                  <a:srgbClr val="0082C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- выделении жилого помещения;</a:t>
            </a:r>
          </a:p>
          <a:p>
            <a:pPr algn="ctr" defTabSz="685653"/>
            <a:r>
              <a:rPr lang="ru-RU" altLang="ru-RU" sz="1400" b="1" dirty="0">
                <a:solidFill>
                  <a:srgbClr val="0082C8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- ремонте жилого помещения.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1657" y="318013"/>
            <a:ext cx="7581450" cy="5232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685602"/>
            <a:r>
              <a:rPr lang="ru-RU" altLang="ru-RU" sz="2800" b="1" dirty="0">
                <a:solidFill>
                  <a:prstClr val="white">
                    <a:lumMod val="65000"/>
                  </a:prstClr>
                </a:solidFill>
                <a:latin typeface="Muller Narrow Light" pitchFamily="50" charset="-52"/>
                <a:ea typeface="Arial Unicode MS" pitchFamily="34" charset="-128"/>
                <a:cs typeface="Times New Roman" panose="02020603050405020304" pitchFamily="18" charset="0"/>
              </a:rPr>
              <a:t>«Стеллаж Щедрости»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5761" y="1204536"/>
            <a:ext cx="3462802" cy="4001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 defTabSz="914159"/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Muller Narrow ExtraBold" pitchFamily="50" charset="-52"/>
                <a:ea typeface="Arial Unicode MS" pitchFamily="34" charset="-128"/>
                <a:cs typeface="Times New Roman" panose="02020603050405020304" pitchFamily="18" charset="0"/>
              </a:rPr>
              <a:t>Механизм реализации (этапы):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851" y="1730498"/>
            <a:ext cx="4053015" cy="285238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285"/>
              </a:spcAft>
              <a:buSzPts val="1000"/>
              <a:tabLst>
                <a:tab pos="457189" algn="l"/>
              </a:tabLst>
            </a:pPr>
            <a:r>
              <a:rPr lang="ru-RU" sz="1400" dirty="0">
                <a:solidFill>
                  <a:schemeClr val="accent1"/>
                </a:solidFill>
                <a:latin typeface="Muller Narrow ExtraBold"/>
                <a:ea typeface="Times New Roman"/>
                <a:cs typeface="Times New Roman" panose="02020603050405020304" pitchFamily="18" charset="0"/>
              </a:rPr>
              <a:t>1. Подготовительный.</a:t>
            </a:r>
          </a:p>
          <a:p>
            <a:pPr algn="just">
              <a:lnSpc>
                <a:spcPct val="107000"/>
              </a:lnSpc>
              <a:spcAft>
                <a:spcPts val="285"/>
              </a:spcAft>
              <a:buSzPts val="1000"/>
              <a:tabLst>
                <a:tab pos="457189" algn="l"/>
              </a:tabLst>
            </a:pPr>
            <a:r>
              <a:rPr lang="ru-RU" sz="1400" dirty="0">
                <a:solidFill>
                  <a:schemeClr val="accent1"/>
                </a:solidFill>
                <a:latin typeface="Muller Narrow ExtraBold"/>
                <a:ea typeface="Times New Roman"/>
                <a:cs typeface="Times New Roman" panose="02020603050405020304" pitchFamily="18" charset="0"/>
              </a:rPr>
              <a:t>Проведение благотворительных акций</a:t>
            </a:r>
          </a:p>
          <a:p>
            <a:pPr algn="just">
              <a:lnSpc>
                <a:spcPct val="107000"/>
              </a:lnSpc>
              <a:spcAft>
                <a:spcPts val="285"/>
              </a:spcAft>
              <a:buSzPts val="1000"/>
              <a:tabLst>
                <a:tab pos="457189" algn="l"/>
              </a:tabLst>
            </a:pPr>
            <a:r>
              <a:rPr lang="ru-RU" sz="1400" dirty="0">
                <a:solidFill>
                  <a:schemeClr val="accent1"/>
                </a:solidFill>
                <a:latin typeface="Muller Narrow ExtraBold"/>
                <a:ea typeface="Times New Roman"/>
                <a:cs typeface="Times New Roman" panose="02020603050405020304" pitchFamily="18" charset="0"/>
              </a:rPr>
              <a:t>2.  Основной.</a:t>
            </a:r>
          </a:p>
          <a:p>
            <a:pPr algn="just">
              <a:lnSpc>
                <a:spcPct val="107000"/>
              </a:lnSpc>
              <a:spcAft>
                <a:spcPts val="285"/>
              </a:spcAft>
              <a:buSzPts val="1000"/>
              <a:tabLst>
                <a:tab pos="457189" algn="l"/>
              </a:tabLst>
            </a:pPr>
            <a:r>
              <a:rPr lang="ru-RU" sz="1400" dirty="0">
                <a:solidFill>
                  <a:schemeClr val="accent1"/>
                </a:solidFill>
                <a:latin typeface="Muller Narrow ExtraBold"/>
                <a:ea typeface="Times New Roman"/>
                <a:cs typeface="Times New Roman" panose="02020603050405020304" pitchFamily="18" charset="0"/>
              </a:rPr>
              <a:t>Формирование перечня благотворительной помощи 3.Заключительный.</a:t>
            </a:r>
          </a:p>
          <a:p>
            <a:pPr algn="just">
              <a:lnSpc>
                <a:spcPct val="107000"/>
              </a:lnSpc>
              <a:spcAft>
                <a:spcPts val="285"/>
              </a:spcAft>
              <a:buSzPts val="1000"/>
              <a:tabLst>
                <a:tab pos="457189" algn="l"/>
              </a:tabLst>
            </a:pPr>
            <a:r>
              <a:rPr lang="ru-RU" sz="1400" dirty="0">
                <a:solidFill>
                  <a:schemeClr val="accent1"/>
                </a:solidFill>
                <a:latin typeface="Muller Narrow ExtraBold"/>
                <a:ea typeface="Times New Roman"/>
                <a:cs typeface="Times New Roman" panose="02020603050405020304" pitchFamily="18" charset="0"/>
              </a:rPr>
              <a:t>Обобщение и анализ данных обратившихся граждан. </a:t>
            </a:r>
          </a:p>
          <a:p>
            <a:pPr algn="just" defTabSz="685653"/>
            <a:r>
              <a:rPr lang="ru-RU" altLang="ru-RU" sz="1400" dirty="0"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  <a:p>
            <a:pPr defTabSz="685653"/>
            <a:endParaRPr lang="ru-RU" altLang="ru-RU" sz="2400" dirty="0">
              <a:solidFill>
                <a:srgbClr val="002060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  <a:p>
            <a:pPr defTabSz="685653"/>
            <a:endParaRPr lang="ru-RU" altLang="ru-RU" sz="2400" dirty="0">
              <a:solidFill>
                <a:srgbClr val="002060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object 35"/>
          <p:cNvSpPr/>
          <p:nvPr/>
        </p:nvSpPr>
        <p:spPr>
          <a:xfrm>
            <a:off x="4343401" y="986653"/>
            <a:ext cx="1497806" cy="3630806"/>
          </a:xfrm>
          <a:custGeom>
            <a:avLst/>
            <a:gdLst/>
            <a:ahLst/>
            <a:cxnLst/>
            <a:rect l="l" t="t" r="r" b="b"/>
            <a:pathLst>
              <a:path w="993775" h="1004570">
                <a:moveTo>
                  <a:pt x="76720" y="1004379"/>
                </a:moveTo>
                <a:lnTo>
                  <a:pt x="862520" y="1004379"/>
                </a:lnTo>
                <a:lnTo>
                  <a:pt x="876979" y="1003003"/>
                </a:lnTo>
                <a:lnTo>
                  <a:pt x="913987" y="984430"/>
                </a:lnTo>
                <a:lnTo>
                  <a:pt x="936017" y="949614"/>
                </a:lnTo>
                <a:lnTo>
                  <a:pt x="939241" y="519099"/>
                </a:lnTo>
                <a:lnTo>
                  <a:pt x="993190" y="474891"/>
                </a:lnTo>
                <a:lnTo>
                  <a:pt x="939241" y="426923"/>
                </a:lnTo>
                <a:lnTo>
                  <a:pt x="939241" y="76720"/>
                </a:lnTo>
                <a:lnTo>
                  <a:pt x="937863" y="62260"/>
                </a:lnTo>
                <a:lnTo>
                  <a:pt x="919276" y="25250"/>
                </a:lnTo>
                <a:lnTo>
                  <a:pt x="884461" y="3220"/>
                </a:lnTo>
                <a:lnTo>
                  <a:pt x="76720" y="0"/>
                </a:lnTo>
                <a:lnTo>
                  <a:pt x="62270" y="1377"/>
                </a:lnTo>
                <a:lnTo>
                  <a:pt x="25265" y="19960"/>
                </a:lnTo>
                <a:lnTo>
                  <a:pt x="3224" y="54774"/>
                </a:lnTo>
                <a:lnTo>
                  <a:pt x="0" y="927646"/>
                </a:lnTo>
                <a:lnTo>
                  <a:pt x="1375" y="942099"/>
                </a:lnTo>
                <a:lnTo>
                  <a:pt x="19943" y="979108"/>
                </a:lnTo>
                <a:lnTo>
                  <a:pt x="54752" y="1001153"/>
                </a:lnTo>
                <a:lnTo>
                  <a:pt x="68760" y="1003966"/>
                </a:lnTo>
              </a:path>
            </a:pathLst>
          </a:custGeom>
          <a:solidFill>
            <a:schemeClr val="bg1"/>
          </a:solidFill>
          <a:ln w="5435">
            <a:solidFill>
              <a:srgbClr val="F05A28"/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ru-RU" sz="2400" b="1" dirty="0">
              <a:solidFill>
                <a:srgbClr val="002060"/>
              </a:solidFill>
              <a:latin typeface="Muller Narrow Light"/>
            </a:endParaRPr>
          </a:p>
          <a:p>
            <a:pPr lvl="0" algn="ctr"/>
            <a:r>
              <a:rPr lang="ru-RU" sz="1800" dirty="0">
                <a:solidFill>
                  <a:srgbClr val="F05A28"/>
                </a:solidFill>
                <a:latin typeface="Muller Narrow ExtraBold" pitchFamily="50" charset="-52"/>
              </a:rPr>
              <a:t>Оказываемая помощь: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Muller Narrow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3B1CF-5D54-6972-2AB5-BFCD27DEA6A5}"/>
              </a:ext>
            </a:extLst>
          </p:cNvPr>
          <p:cNvSpPr txBox="1"/>
          <p:nvPr/>
        </p:nvSpPr>
        <p:spPr>
          <a:xfrm flipH="1">
            <a:off x="5668959" y="1187583"/>
            <a:ext cx="3379507" cy="153888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653"/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«Полка» с благотворительной помощью:</a:t>
            </a:r>
          </a:p>
          <a:p>
            <a:pPr algn="ctr" defTabSz="685653"/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акции по сбору:</a:t>
            </a:r>
          </a:p>
          <a:p>
            <a:pPr algn="ctr" defTabSz="685653"/>
            <a:r>
              <a:rPr lang="ru-RU" altLang="ru-RU" sz="1400" b="1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продуктов питания, средств первой необходимости, лекарственных препаратов (безрецептурные, строго по назначению врача), одежды и обуви и т.д.</a:t>
            </a:r>
          </a:p>
          <a:p>
            <a:pPr algn="ctr" defTabSz="685653"/>
            <a:r>
              <a:rPr lang="ru-RU" altLang="ru-RU" sz="1000" b="1" dirty="0">
                <a:solidFill>
                  <a:schemeClr val="accent1"/>
                </a:solidFill>
                <a:latin typeface="Muller Narrow ExtraBold"/>
                <a:ea typeface="Arial Unicode MS" pitchFamily="34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3" name="Sound_21018.wav"/>
          </p:stSnd>
        </p:sndAc>
      </p:transition>
    </mc:Choice>
    <mc:Fallback xmlns="">
      <p:transition>
        <p:sndAc>
          <p:stSnd loop="1">
            <p:snd r:embed="rId9" name="Sound_21018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7" y="989345"/>
            <a:ext cx="9140494" cy="363080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80" rIns="68555" bIns="34280" spcCol="0" rtlCol="0" anchor="ctr"/>
          <a:lstStyle/>
          <a:p>
            <a:pPr algn="ctr" defTabSz="685530"/>
            <a:endParaRPr lang="ru-RU" sz="11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Спец.соц работе\Desktop\Презентация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97" y="291637"/>
            <a:ext cx="425860" cy="5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4601" y="1046218"/>
            <a:ext cx="3758257" cy="346247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514229"/>
            <a:endParaRPr lang="ru-RU" altLang="ru-RU" sz="1800" dirty="0">
              <a:solidFill>
                <a:srgbClr val="002060"/>
              </a:solidFill>
              <a:latin typeface="Muller Narrow Light" pitchFamily="50" charset="-52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thumbs.dreamstime.com/b/%C3%B0%C2%BA%C3%B0%C2%BDo%C3%B0%C2%BF%C3%B0%C2%BA%C3%B0%C2%B0-%C3%B0%C2%BFo%C3%B0%C2%BB%C3%B0%C2%BDo%C3%B1%E2%80%A1%C3%B0%C2%B8-%C3%B0%C2%B7%C3%B0%C2%BD%C3%B0%C2%B0%C3%B1%E2%80%A1%C3%B0%C2%BA%C3%B0%C2%B0-%C3%B0%C2%B2%C3%B1%E2%80%B9%C3%B1%E2%80%A6o%C3%B0-%C3%B0%C2%B0-%C3%B0%C2%B8%C3%B0%C2%B7-%C3%B1%C2%81%C3%B0%C2%B8%C3%B1%C2%81%C3%B1%E2%80%9A%C3%B0%C2%B5%C3%B0%C2%BC%C3%B1%E2%80%B9-%C3%B0%C2%B3o%C3%B0%C2%BB%C3%B1%C6%92%C3%B0%C2%B1%C3%B0%C2%B0%C3%B1%C2%8F-o%C3%B1%C2%81%C3%B0%C2%BDo%C3%B0%C2%B2%C3%B0%C2%BD%C3%B0%C2%B0%C3%B1%C2%8F-%C3%B0%C2%BA%C3%B1%E2%82%AC%C3%B1%C6%92%C3%B0%C2%B3%C3%B0%C2%BB%C3%B0%C2%B0%C3%B1%C2%8F-142007081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7401" r="8512" b="12281"/>
          <a:stretch/>
        </p:blipFill>
        <p:spPr bwMode="auto">
          <a:xfrm rot="10800000">
            <a:off x="8772306" y="4769935"/>
            <a:ext cx="276160" cy="2743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sun9-43.userapi.com/impg/Veg3sYvTW_oWd3UZtRbyoPk9E4oE0ggh5D37qg/pLbcg6dACQA.jpg?size=1280x1280&amp;quality=96&amp;sign=a3513fc3e630700602672d0402baaab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" y="266014"/>
            <a:ext cx="533472" cy="6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2" y="286079"/>
            <a:ext cx="400050" cy="57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96686" y="1296397"/>
            <a:ext cx="4651780" cy="3116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653"/>
            <a:endParaRPr lang="ru-RU" altLang="ru-RU" sz="1400" dirty="0">
              <a:latin typeface="Muller Narrow ExtraBold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1657" y="318013"/>
            <a:ext cx="7581450" cy="52321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685602"/>
            <a:r>
              <a:rPr lang="ru-RU" altLang="ru-RU" sz="2800" b="1" dirty="0">
                <a:solidFill>
                  <a:prstClr val="white">
                    <a:lumMod val="65000"/>
                  </a:prstClr>
                </a:solidFill>
                <a:latin typeface="Muller Narrow Light" pitchFamily="50" charset="-52"/>
                <a:ea typeface="Arial Unicode MS" pitchFamily="34" charset="-128"/>
                <a:cs typeface="Times New Roman" panose="02020603050405020304" pitchFamily="18" charset="0"/>
              </a:rPr>
              <a:t>«Стеллаж Щедрости»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5B0BD7B-0F47-FCC1-07FA-AD0E75C4997B}"/>
              </a:ext>
            </a:extLst>
          </p:cNvPr>
          <p:cNvSpPr/>
          <p:nvPr/>
        </p:nvSpPr>
        <p:spPr>
          <a:xfrm>
            <a:off x="1295401" y="1605302"/>
            <a:ext cx="2819400" cy="2947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F05A28"/>
              </a:solidFill>
              <a:effectLst/>
              <a:latin typeface="Muller Narrow ExtraBold" panose="0000090000000000000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F05A28"/>
                </a:solidFill>
                <a:effectLst/>
                <a:latin typeface="Muller Narrow ExtraBold" panose="000009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 (охват):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- 251 человек, находящийся в трудной жизненной ситуации, получил помощь.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 - 25 гражданам оказано содействие в трудоустройстве;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- 5 граждан после ходатайства обеспечены жилым помещением.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- 5 гражданам оказано содействие в ремонте жилого помещения.</a:t>
            </a:r>
          </a:p>
          <a:p>
            <a:pPr algn="ctr"/>
            <a:r>
              <a:rPr lang="ru-RU" sz="1200" dirty="0">
                <a:solidFill>
                  <a:srgbClr val="F05A2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Приняли участие: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- 335 жителей города.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- 22 организации города. </a:t>
            </a:r>
          </a:p>
          <a:p>
            <a:pPr algn="ctr"/>
            <a:endParaRPr lang="ru-RU" sz="1200" dirty="0">
              <a:solidFill>
                <a:srgbClr val="0082C8"/>
              </a:solidFill>
              <a:effectLst/>
              <a:latin typeface="Muller Narrow ExtraBold" panose="000009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/>
            <a:endParaRPr lang="ru-RU" sz="1400" dirty="0">
              <a:solidFill>
                <a:srgbClr val="F05A28"/>
              </a:solidFill>
              <a:effectLst/>
              <a:latin typeface="Muller Narrow ExtraBold" panose="000009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F958AA7-9710-9F7E-9642-AA47AF3A5024}"/>
              </a:ext>
            </a:extLst>
          </p:cNvPr>
          <p:cNvSpPr/>
          <p:nvPr/>
        </p:nvSpPr>
        <p:spPr>
          <a:xfrm>
            <a:off x="5181600" y="1568879"/>
            <a:ext cx="2840182" cy="2968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05A28"/>
                </a:solidFill>
                <a:effectLst/>
                <a:latin typeface="Muller Narrow ExtraBold" panose="0000090000000000000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Качественные результаты:</a:t>
            </a:r>
          </a:p>
          <a:p>
            <a:pPr algn="ctr"/>
            <a:endParaRPr lang="ru-RU" sz="1400" b="1" dirty="0">
              <a:solidFill>
                <a:srgbClr val="F05A28"/>
              </a:solidFill>
              <a:effectLst/>
              <a:latin typeface="Muller Narrow ExtraBold" panose="0000090000000000000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 - улучшение/частичное улучшение жизнедеятельности обратившихся граждан – 85%;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удовлетворение срочных потребностей граждан качественным и своевременным оказанием социальной помощи – 100 %;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улучшение качества жизни обратившихся граждан – 94%;</a:t>
            </a:r>
          </a:p>
          <a:p>
            <a:pPr algn="ctr"/>
            <a:r>
              <a:rPr lang="ru-RU" sz="1200" dirty="0">
                <a:solidFill>
                  <a:srgbClr val="0082C8"/>
                </a:solidFill>
                <a:effectLst/>
                <a:latin typeface="Muller Narrow ExtraBold" panose="00000900000000000000" charset="-52"/>
                <a:ea typeface="Calibri" panose="020F0502020204030204" pitchFamily="34" charset="0"/>
                <a:cs typeface="Times New Roman" panose="02020603050405020304" pitchFamily="18" charset="0"/>
              </a:rPr>
              <a:t> -  улучшение психоэмоционального состояния граждан – 87%.</a:t>
            </a:r>
          </a:p>
          <a:p>
            <a:pPr indent="449580" algn="ctr"/>
            <a:endParaRPr lang="ru-RU" sz="1400" dirty="0">
              <a:solidFill>
                <a:srgbClr val="F05A28"/>
              </a:solidFill>
              <a:effectLst/>
              <a:latin typeface="Muller Narrow ExtraBold" panose="0000090000000000000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5F8D63D-7CEB-3CBB-2E33-C06A186A5FFB}"/>
              </a:ext>
            </a:extLst>
          </p:cNvPr>
          <p:cNvSpPr/>
          <p:nvPr/>
        </p:nvSpPr>
        <p:spPr>
          <a:xfrm>
            <a:off x="2764479" y="1139749"/>
            <a:ext cx="3645618" cy="346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Результаты реализации проекта:</a:t>
            </a:r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2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3" name="Sound_21018.wav"/>
          </p:stSnd>
        </p:sndAc>
      </p:transition>
    </mc:Choice>
    <mc:Fallback xmlns="">
      <p:transition>
        <p:sndAc>
          <p:stSnd loop="1">
            <p:snd r:embed="rId9" name="Sound_21018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475</Words>
  <Application>Microsoft Office PowerPoint</Application>
  <PresentationFormat>Экран (16:9)</PresentationFormat>
  <Paragraphs>67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Wingdings</vt:lpstr>
      <vt:lpstr>Times New Roman</vt:lpstr>
      <vt:lpstr>Muller Narrow ExtraBold</vt:lpstr>
      <vt:lpstr>Arial</vt:lpstr>
      <vt:lpstr>Muller Narrow Light</vt:lpstr>
      <vt:lpstr>Calibri</vt:lpstr>
      <vt:lpstr>Corki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конкурс 100</dc:title>
  <dc:creator>Specialist ORNOV</dc:creator>
  <cp:lastModifiedBy>ZavOSOND</cp:lastModifiedBy>
  <cp:revision>167</cp:revision>
  <dcterms:created xsi:type="dcterms:W3CDTF">2006-08-16T00:00:00Z</dcterms:created>
  <dcterms:modified xsi:type="dcterms:W3CDTF">2022-10-14T05:52:38Z</dcterms:modified>
  <dc:identifier>DAEfeGPA_Qo</dc:identifier>
</cp:coreProperties>
</file>