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81" r:id="rId3"/>
    <p:sldId id="257" r:id="rId4"/>
    <p:sldId id="298" r:id="rId5"/>
    <p:sldId id="299" r:id="rId6"/>
    <p:sldId id="300" r:id="rId7"/>
    <p:sldId id="301" r:id="rId8"/>
    <p:sldId id="302" r:id="rId9"/>
    <p:sldId id="304" r:id="rId10"/>
    <p:sldId id="305" r:id="rId11"/>
    <p:sldId id="303" r:id="rId12"/>
    <p:sldId id="316" r:id="rId13"/>
    <p:sldId id="306" r:id="rId14"/>
    <p:sldId id="307" r:id="rId15"/>
    <p:sldId id="308" r:id="rId16"/>
    <p:sldId id="297" r:id="rId18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580B1"/>
    <a:srgbClr val="066B9E"/>
    <a:srgbClr val="1889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30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E1B6C1-B676-42F8-AD3A-04C07B90EE5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>
              <a:buNone/>
            </a:pPr>
            <a:fld id="{9A0DB2DC-4C9A-4742-B13C-FB6460FD3503}" type="slidenum">
              <a:rPr lang="ru-RU" sz="1200" dirty="0">
                <a:latin typeface="Calibri" panose="020F0502020204030204" pitchFamily="34" charset="0"/>
              </a:rPr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28675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ru-RU" sz="1200" dirty="0">
                <a:latin typeface="Calibri" panose="020F0502020204030204" pitchFamily="34" charset="0"/>
              </a:rPr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0723" name="Группа 1"/>
          <p:cNvGrpSpPr/>
          <p:nvPr/>
        </p:nvGrpSpPr>
        <p:grpSpPr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2" name="Полилиния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Полилиния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Полилиния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1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3" name="Дата 2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Нижний колонтитул 18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tint val="2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Номер слайда 2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ru-RU">
                <a:solidFill>
                  <a:srgbClr val="FFFFFF"/>
                </a:solidFill>
              </a:rPr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ru-RU">
                <a:latin typeface="Lucida Sans Unicode" panose="020B0602030504020204" pitchFamily="34" charset="0"/>
              </a:rPr>
            </a:fld>
            <a:endParaRPr lang="ru-RU"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ru-RU">
                <a:latin typeface="Lucida Sans Unicode" panose="020B0602030504020204" pitchFamily="34" charset="0"/>
              </a:rPr>
            </a:fld>
            <a:endParaRPr lang="ru-RU"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ru-RU">
                <a:latin typeface="Lucida Sans Unicode" panose="020B0602030504020204" pitchFamily="34" charset="0"/>
              </a:rPr>
            </a:fld>
            <a:endParaRPr lang="ru-RU"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ашивка 6"/>
          <p:cNvSpPr/>
          <p:nvPr/>
        </p:nvSpPr>
        <p:spPr>
          <a:xfrm>
            <a:off x="3636963" y="3005138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17" name="Дата 3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ru-RU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ru-RU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Дата 2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ru-RU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ru-RU">
                <a:latin typeface="Lucida Sans Unicode" panose="020B0602030504020204" pitchFamily="34" charset="0"/>
              </a:rPr>
            </a:fld>
            <a:endParaRPr lang="ru-RU"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ru-RU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 7"/>
          <p:cNvSpPr/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олилиния 8"/>
          <p:cNvSpPr/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ый треугольник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 vert="horz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 panose="05040102010807070707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3" name="Дата 4"/>
          <p:cNvSpPr>
            <a:spLocks noGrp="1"/>
          </p:cNvSpPr>
          <p:nvPr>
            <p:ph type="dt" sz="half" idx="1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ru-RU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3" name="Полилиния 12"/>
          <p:cNvSpPr/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олилиния 11"/>
          <p:cNvSpPr/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106E36-FD25-4E2D-B0AA-010F637433A0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8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3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/>
            </a:lvl1pPr>
          </a:lstStyle>
          <a:p>
            <a:pPr lvl="0">
              <a:buNone/>
            </a:pPr>
            <a:fld id="{9A0DB2DC-4C9A-4742-B13C-FB6460FD3503}" type="slidenum">
              <a:rPr lang="ru-RU">
                <a:latin typeface="Lucida Sans Unicode" panose="020B0602030504020204" pitchFamily="34" charset="0"/>
              </a:rPr>
            </a:fld>
            <a:endParaRPr lang="ru-RU">
              <a:latin typeface="Lucida Sans Unicode" panose="020B0602030504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jpe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7" name="Рисунок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492375"/>
            <a:ext cx="9150350" cy="436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0" y="-458787"/>
            <a:ext cx="9144000" cy="439102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62000">
                <a:schemeClr val="accent1">
                  <a:shade val="67500"/>
                  <a:satMod val="115000"/>
                </a:schemeClr>
              </a:gs>
              <a:gs pos="100000">
                <a:srgbClr val="0078B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2268538" y="3933825"/>
            <a:ext cx="6696075" cy="2735263"/>
          </a:xfrm>
          <a:noFill/>
          <a:ln>
            <a:noFill/>
          </a:ln>
          <a:effectLst/>
          <a:sp3d prstMaterial="plastic"/>
        </p:spPr>
        <p:txBody>
          <a:bodyPr wrap="square" lIns="91440" tIns="45720" rIns="91440" bIns="45720" numCol="1" anchor="ctr" anchorCtr="0" compatLnSpc="1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Модуль 5 </a:t>
            </a:r>
            <a:b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Социальные услуги и социальное сопровождение в различных формах социального обслуживания</a:t>
            </a:r>
            <a:endParaRPr kumimoji="0" lang="ru-RU" sz="3100" b="1" i="0" u="none" strike="noStrike" kern="1200" cap="none" spc="0" normalizeH="0" baseline="0" noProof="0" dirty="0" smtClean="0">
              <a:ln>
                <a:noFill/>
              </a:ln>
              <a:solidFill>
                <a:srgbClr val="0580B1"/>
              </a:solidFill>
              <a:effectLst/>
              <a:uLnTx/>
              <a:uFillTx/>
              <a:latin typeface="Tahoma" panose="020B0604030504040204" pitchFamily="34" charset="0"/>
              <a:ea typeface="+mj-ea"/>
              <a:cs typeface="+mj-cs"/>
            </a:endParaRPr>
          </a:p>
        </p:txBody>
      </p:sp>
      <p:sp>
        <p:nvSpPr>
          <p:cNvPr id="14340" name="Заголовок 1"/>
          <p:cNvSpPr txBox="1"/>
          <p:nvPr/>
        </p:nvSpPr>
        <p:spPr>
          <a:xfrm>
            <a:off x="309563" y="1196975"/>
            <a:ext cx="8834437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ctr"/>
            <a:r>
              <a:rPr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ПРОГРАММА ПРОФЕССИОНАЛЬНОГО ОБУЧЕНИЯ</a:t>
            </a:r>
            <a:r>
              <a:rPr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sz="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профессиональной подготовки по должности</a:t>
            </a:r>
            <a:r>
              <a:rPr sz="16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служащих</a:t>
            </a:r>
            <a:r>
              <a:rPr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«социальный работник»</a:t>
            </a:r>
            <a:endParaRPr sz="1600" b="1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41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163" y="3068638"/>
            <a:ext cx="301625" cy="442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2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088" y="2997200"/>
            <a:ext cx="296862" cy="434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Заголовок 1"/>
          <p:cNvSpPr txBox="1"/>
          <p:nvPr/>
        </p:nvSpPr>
        <p:spPr>
          <a:xfrm>
            <a:off x="1258888" y="3068638"/>
            <a:ext cx="2089150" cy="454025"/>
          </a:xfrm>
          <a:prstGeom prst="rect">
            <a:avLst/>
          </a:prstGeom>
          <a:noFill/>
        </p:spPr>
        <p:txBody>
          <a:bodyPr/>
          <a:p>
            <a:r>
              <a:rPr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rPr>
              <a:t>2022 учебный год</a:t>
            </a:r>
            <a:endParaRPr b="1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4" name="Заголовок 1"/>
          <p:cNvSpPr txBox="1"/>
          <p:nvPr/>
        </p:nvSpPr>
        <p:spPr>
          <a:xfrm>
            <a:off x="5846763" y="2997200"/>
            <a:ext cx="3297238" cy="690563"/>
          </a:xfrm>
          <a:prstGeom prst="rect">
            <a:avLst/>
          </a:prstGeom>
          <a:noFill/>
        </p:spPr>
        <p:txBody>
          <a:bodyPr/>
          <a:p>
            <a:r>
              <a:rPr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rPr>
              <a:t> Волгоград,</a:t>
            </a:r>
            <a:endParaRPr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r>
              <a:rPr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rPr>
              <a:t> ул. Пархоменко - 27</a:t>
            </a:r>
            <a:endParaRPr b="1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" name="Заголовок 1"/>
          <p:cNvSpPr txBox="1"/>
          <p:nvPr/>
        </p:nvSpPr>
        <p:spPr>
          <a:xfrm>
            <a:off x="323850" y="115888"/>
            <a:ext cx="8496300" cy="1268413"/>
          </a:xfrm>
          <a:prstGeom prst="rect">
            <a:avLst/>
          </a:prstGeom>
          <a:noFill/>
        </p:spPr>
        <p:txBody>
          <a:bodyPr/>
          <a:p>
            <a:pPr algn="ctr">
              <a:lnSpc>
                <a:spcPct val="90000"/>
              </a:lnSpc>
            </a:pPr>
            <a:r>
              <a:rPr sz="1600">
                <a:solidFill>
                  <a:srgbClr val="FFFF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социального  обслуживания</a:t>
            </a:r>
            <a:endParaRPr sz="1600">
              <a:solidFill>
                <a:srgbClr val="FFFF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sz="1600">
                <a:solidFill>
                  <a:srgbClr val="FFFF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«Центральный центр социального обслуживания населения»</a:t>
            </a:r>
            <a:endParaRPr sz="1600">
              <a:solidFill>
                <a:srgbClr val="FFFF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sz="1600">
              <a:solidFill>
                <a:srgbClr val="FFFF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sz="1600">
                <a:solidFill>
                  <a:srgbClr val="FFFF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ЦЕНТР</a:t>
            </a:r>
            <a:endParaRPr sz="1600">
              <a:solidFill>
                <a:srgbClr val="FFFF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46" name="Picture 11" descr="2ccc540fc8b2c990515e2540655e30c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88" y="4365625"/>
            <a:ext cx="2124075" cy="1597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Объект 1"/>
          <p:cNvSpPr>
            <a:spLocks noGrp="1"/>
          </p:cNvSpPr>
          <p:nvPr>
            <p:ph idx="1"/>
          </p:nvPr>
        </p:nvSpPr>
        <p:spPr>
          <a:xfrm>
            <a:off x="468313" y="2133600"/>
            <a:ext cx="8434387" cy="4608513"/>
          </a:xfrm>
          <a:ln/>
        </p:spPr>
        <p:txBody>
          <a:bodyPr vert="horz" wrap="square" anchor="t" anchorCtr="0"/>
          <a:p>
            <a:r>
              <a:rPr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пакет долговременного ухода</a:t>
            </a:r>
            <a:r>
              <a:rPr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- гарантированный перечень и объем социальных услуг по уходу, предоставляемых гражданину, нуждающемуся в уходе, на основании определения его индивидуальной потребности в уходе</a:t>
            </a:r>
            <a:endParaRPr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3555" name="Freeform 349"/>
          <p:cNvSpPr>
            <a:spLocks noChangeAspect="1" noEditPoints="1"/>
          </p:cNvSpPr>
          <p:nvPr/>
        </p:nvSpPr>
        <p:spPr>
          <a:xfrm>
            <a:off x="5292725" y="5526088"/>
            <a:ext cx="900113" cy="884237"/>
          </a:xfrm>
          <a:custGeom>
            <a:avLst/>
            <a:gdLst>
              <a:gd name="txL" fmla="*/ 0 w 235"/>
              <a:gd name="txT" fmla="*/ 0 h 230"/>
              <a:gd name="txR" fmla="*/ 235 w 235"/>
              <a:gd name="txB" fmla="*/ 230 h 230"/>
            </a:gdLst>
            <a:ahLst/>
            <a:cxnLst>
              <a:cxn ang="0">
                <a:pos x="901350" y="595749"/>
              </a:cxn>
              <a:cxn ang="0">
                <a:pos x="901350" y="841735"/>
              </a:cxn>
              <a:cxn ang="0">
                <a:pos x="859159" y="884014"/>
              </a:cxn>
              <a:cxn ang="0">
                <a:pos x="42191" y="884014"/>
              </a:cxn>
              <a:cxn ang="0">
                <a:pos x="0" y="841735"/>
              </a:cxn>
              <a:cxn ang="0">
                <a:pos x="0" y="595749"/>
              </a:cxn>
              <a:cxn ang="0">
                <a:pos x="42191" y="557313"/>
              </a:cxn>
              <a:cxn ang="0">
                <a:pos x="84382" y="595749"/>
              </a:cxn>
              <a:cxn ang="0">
                <a:pos x="84382" y="803300"/>
              </a:cxn>
              <a:cxn ang="0">
                <a:pos x="820804" y="803300"/>
              </a:cxn>
              <a:cxn ang="0">
                <a:pos x="820804" y="595749"/>
              </a:cxn>
              <a:cxn ang="0">
                <a:pos x="859159" y="557313"/>
              </a:cxn>
              <a:cxn ang="0">
                <a:pos x="901350" y="595749"/>
              </a:cxn>
              <a:cxn ang="0">
                <a:pos x="207119" y="718742"/>
              </a:cxn>
              <a:cxn ang="0">
                <a:pos x="698067" y="718742"/>
              </a:cxn>
              <a:cxn ang="0">
                <a:pos x="736422" y="680306"/>
              </a:cxn>
              <a:cxn ang="0">
                <a:pos x="698067" y="638028"/>
              </a:cxn>
              <a:cxn ang="0">
                <a:pos x="207119" y="638028"/>
              </a:cxn>
              <a:cxn ang="0">
                <a:pos x="164928" y="680306"/>
              </a:cxn>
              <a:cxn ang="0">
                <a:pos x="207119" y="718742"/>
              </a:cxn>
              <a:cxn ang="0">
                <a:pos x="203283" y="507347"/>
              </a:cxn>
              <a:cxn ang="0">
                <a:pos x="694231" y="557313"/>
              </a:cxn>
              <a:cxn ang="0">
                <a:pos x="698067" y="557313"/>
              </a:cxn>
              <a:cxn ang="0">
                <a:pos x="736422" y="518878"/>
              </a:cxn>
              <a:cxn ang="0">
                <a:pos x="701902" y="472755"/>
              </a:cxn>
              <a:cxn ang="0">
                <a:pos x="210954" y="426633"/>
              </a:cxn>
              <a:cxn ang="0">
                <a:pos x="168763" y="461225"/>
              </a:cxn>
              <a:cxn ang="0">
                <a:pos x="203283" y="507347"/>
              </a:cxn>
              <a:cxn ang="0">
                <a:pos x="230132" y="299796"/>
              </a:cxn>
              <a:cxn ang="0">
                <a:pos x="709573" y="399728"/>
              </a:cxn>
              <a:cxn ang="0">
                <a:pos x="717245" y="399728"/>
              </a:cxn>
              <a:cxn ang="0">
                <a:pos x="759435" y="368980"/>
              </a:cxn>
              <a:cxn ang="0">
                <a:pos x="728751" y="319014"/>
              </a:cxn>
              <a:cxn ang="0">
                <a:pos x="245474" y="222925"/>
              </a:cxn>
              <a:cxn ang="0">
                <a:pos x="199448" y="253674"/>
              </a:cxn>
              <a:cxn ang="0">
                <a:pos x="230132" y="299796"/>
              </a:cxn>
              <a:cxn ang="0">
                <a:pos x="287665" y="88401"/>
              </a:cxn>
              <a:cxn ang="0">
                <a:pos x="747929" y="253674"/>
              </a:cxn>
              <a:cxn ang="0">
                <a:pos x="763271" y="253674"/>
              </a:cxn>
              <a:cxn ang="0">
                <a:pos x="801626" y="226769"/>
              </a:cxn>
              <a:cxn ang="0">
                <a:pos x="774777" y="176803"/>
              </a:cxn>
              <a:cxn ang="0">
                <a:pos x="314514" y="7687"/>
              </a:cxn>
              <a:cxn ang="0">
                <a:pos x="260816" y="34592"/>
              </a:cxn>
              <a:cxn ang="0">
                <a:pos x="287665" y="88401"/>
              </a:cxn>
            </a:cxnLst>
            <a:rect l="txL" t="txT" r="txR" b="txB"/>
            <a:pathLst>
              <a:path w="235" h="230">
                <a:moveTo>
                  <a:pt x="235" y="155"/>
                </a:moveTo>
                <a:cubicBezTo>
                  <a:pt x="235" y="219"/>
                  <a:pt x="235" y="219"/>
                  <a:pt x="235" y="219"/>
                </a:cubicBezTo>
                <a:cubicBezTo>
                  <a:pt x="235" y="225"/>
                  <a:pt x="230" y="230"/>
                  <a:pt x="224" y="230"/>
                </a:cubicBezTo>
                <a:cubicBezTo>
                  <a:pt x="11" y="230"/>
                  <a:pt x="11" y="230"/>
                  <a:pt x="11" y="230"/>
                </a:cubicBezTo>
                <a:cubicBezTo>
                  <a:pt x="5" y="230"/>
                  <a:pt x="0" y="225"/>
                  <a:pt x="0" y="219"/>
                </a:cubicBezTo>
                <a:cubicBezTo>
                  <a:pt x="0" y="155"/>
                  <a:pt x="0" y="155"/>
                  <a:pt x="0" y="155"/>
                </a:cubicBezTo>
                <a:cubicBezTo>
                  <a:pt x="0" y="149"/>
                  <a:pt x="5" y="145"/>
                  <a:pt x="11" y="145"/>
                </a:cubicBezTo>
                <a:cubicBezTo>
                  <a:pt x="17" y="145"/>
                  <a:pt x="22" y="149"/>
                  <a:pt x="22" y="155"/>
                </a:cubicBezTo>
                <a:cubicBezTo>
                  <a:pt x="22" y="209"/>
                  <a:pt x="22" y="209"/>
                  <a:pt x="22" y="209"/>
                </a:cubicBezTo>
                <a:cubicBezTo>
                  <a:pt x="214" y="209"/>
                  <a:pt x="214" y="209"/>
                  <a:pt x="214" y="209"/>
                </a:cubicBezTo>
                <a:cubicBezTo>
                  <a:pt x="214" y="155"/>
                  <a:pt x="214" y="155"/>
                  <a:pt x="214" y="155"/>
                </a:cubicBezTo>
                <a:cubicBezTo>
                  <a:pt x="214" y="149"/>
                  <a:pt x="218" y="145"/>
                  <a:pt x="224" y="145"/>
                </a:cubicBezTo>
                <a:cubicBezTo>
                  <a:pt x="230" y="145"/>
                  <a:pt x="235" y="149"/>
                  <a:pt x="235" y="155"/>
                </a:cubicBezTo>
                <a:close/>
                <a:moveTo>
                  <a:pt x="54" y="187"/>
                </a:moveTo>
                <a:cubicBezTo>
                  <a:pt x="182" y="187"/>
                  <a:pt x="182" y="187"/>
                  <a:pt x="182" y="187"/>
                </a:cubicBezTo>
                <a:cubicBezTo>
                  <a:pt x="188" y="187"/>
                  <a:pt x="192" y="183"/>
                  <a:pt x="192" y="177"/>
                </a:cubicBezTo>
                <a:cubicBezTo>
                  <a:pt x="192" y="171"/>
                  <a:pt x="188" y="166"/>
                  <a:pt x="182" y="166"/>
                </a:cubicBezTo>
                <a:cubicBezTo>
                  <a:pt x="54" y="166"/>
                  <a:pt x="54" y="166"/>
                  <a:pt x="54" y="166"/>
                </a:cubicBezTo>
                <a:cubicBezTo>
                  <a:pt x="48" y="166"/>
                  <a:pt x="43" y="171"/>
                  <a:pt x="43" y="177"/>
                </a:cubicBezTo>
                <a:cubicBezTo>
                  <a:pt x="43" y="183"/>
                  <a:pt x="48" y="187"/>
                  <a:pt x="54" y="187"/>
                </a:cubicBezTo>
                <a:close/>
                <a:moveTo>
                  <a:pt x="53" y="132"/>
                </a:moveTo>
                <a:cubicBezTo>
                  <a:pt x="181" y="145"/>
                  <a:pt x="181" y="145"/>
                  <a:pt x="181" y="145"/>
                </a:cubicBezTo>
                <a:cubicBezTo>
                  <a:pt x="181" y="145"/>
                  <a:pt x="181" y="145"/>
                  <a:pt x="182" y="145"/>
                </a:cubicBezTo>
                <a:cubicBezTo>
                  <a:pt x="187" y="145"/>
                  <a:pt x="192" y="141"/>
                  <a:pt x="192" y="135"/>
                </a:cubicBezTo>
                <a:cubicBezTo>
                  <a:pt x="193" y="129"/>
                  <a:pt x="189" y="124"/>
                  <a:pt x="183" y="123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49" y="110"/>
                  <a:pt x="44" y="114"/>
                  <a:pt x="44" y="120"/>
                </a:cubicBezTo>
                <a:cubicBezTo>
                  <a:pt x="43" y="126"/>
                  <a:pt x="47" y="131"/>
                  <a:pt x="53" y="132"/>
                </a:cubicBezTo>
                <a:close/>
                <a:moveTo>
                  <a:pt x="60" y="78"/>
                </a:moveTo>
                <a:cubicBezTo>
                  <a:pt x="185" y="104"/>
                  <a:pt x="185" y="104"/>
                  <a:pt x="185" y="104"/>
                </a:cubicBezTo>
                <a:cubicBezTo>
                  <a:pt x="186" y="104"/>
                  <a:pt x="187" y="104"/>
                  <a:pt x="187" y="104"/>
                </a:cubicBezTo>
                <a:cubicBezTo>
                  <a:pt x="192" y="104"/>
                  <a:pt x="197" y="101"/>
                  <a:pt x="198" y="96"/>
                </a:cubicBezTo>
                <a:cubicBezTo>
                  <a:pt x="199" y="90"/>
                  <a:pt x="195" y="84"/>
                  <a:pt x="190" y="83"/>
                </a:cubicBezTo>
                <a:cubicBezTo>
                  <a:pt x="64" y="58"/>
                  <a:pt x="64" y="58"/>
                  <a:pt x="64" y="58"/>
                </a:cubicBezTo>
                <a:cubicBezTo>
                  <a:pt x="58" y="56"/>
                  <a:pt x="53" y="60"/>
                  <a:pt x="52" y="66"/>
                </a:cubicBezTo>
                <a:cubicBezTo>
                  <a:pt x="50" y="72"/>
                  <a:pt x="54" y="77"/>
                  <a:pt x="60" y="78"/>
                </a:cubicBezTo>
                <a:close/>
                <a:moveTo>
                  <a:pt x="75" y="23"/>
                </a:moveTo>
                <a:cubicBezTo>
                  <a:pt x="195" y="66"/>
                  <a:pt x="195" y="66"/>
                  <a:pt x="195" y="66"/>
                </a:cubicBezTo>
                <a:cubicBezTo>
                  <a:pt x="196" y="66"/>
                  <a:pt x="198" y="66"/>
                  <a:pt x="199" y="66"/>
                </a:cubicBezTo>
                <a:cubicBezTo>
                  <a:pt x="203" y="66"/>
                  <a:pt x="207" y="64"/>
                  <a:pt x="209" y="59"/>
                </a:cubicBezTo>
                <a:cubicBezTo>
                  <a:pt x="211" y="54"/>
                  <a:pt x="208" y="48"/>
                  <a:pt x="202" y="46"/>
                </a:cubicBezTo>
                <a:cubicBezTo>
                  <a:pt x="82" y="2"/>
                  <a:pt x="82" y="2"/>
                  <a:pt x="82" y="2"/>
                </a:cubicBezTo>
                <a:cubicBezTo>
                  <a:pt x="76" y="0"/>
                  <a:pt x="70" y="3"/>
                  <a:pt x="68" y="9"/>
                </a:cubicBezTo>
                <a:cubicBezTo>
                  <a:pt x="66" y="14"/>
                  <a:pt x="69" y="21"/>
                  <a:pt x="75" y="23"/>
                </a:cubicBezTo>
                <a:close/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3556" name="Freeform 333"/>
          <p:cNvSpPr>
            <a:spLocks noChangeAspect="1" noEditPoints="1"/>
          </p:cNvSpPr>
          <p:nvPr/>
        </p:nvSpPr>
        <p:spPr>
          <a:xfrm>
            <a:off x="6516688" y="5618163"/>
            <a:ext cx="792162" cy="792162"/>
          </a:xfrm>
          <a:custGeom>
            <a:avLst/>
            <a:gdLst>
              <a:gd name="txL" fmla="*/ 0 w 298"/>
              <a:gd name="txT" fmla="*/ 0 h 299"/>
              <a:gd name="txR" fmla="*/ 298 w 298"/>
              <a:gd name="txB" fmla="*/ 299 h 299"/>
            </a:gdLst>
            <a:ahLst/>
            <a:cxnLst>
              <a:cxn ang="0">
                <a:pos x="451862" y="227825"/>
              </a:cxn>
              <a:cxn ang="0">
                <a:pos x="425282" y="254316"/>
              </a:cxn>
              <a:cxn ang="0">
                <a:pos x="366806" y="254316"/>
              </a:cxn>
              <a:cxn ang="0">
                <a:pos x="340226" y="227825"/>
              </a:cxn>
              <a:cxn ang="0">
                <a:pos x="340226" y="169544"/>
              </a:cxn>
              <a:cxn ang="0">
                <a:pos x="366806" y="143053"/>
              </a:cxn>
              <a:cxn ang="0">
                <a:pos x="425282" y="143053"/>
              </a:cxn>
              <a:cxn ang="0">
                <a:pos x="451862" y="169544"/>
              </a:cxn>
              <a:cxn ang="0">
                <a:pos x="792088" y="198684"/>
              </a:cxn>
              <a:cxn ang="0">
                <a:pos x="765508" y="762948"/>
              </a:cxn>
              <a:cxn ang="0">
                <a:pos x="55818" y="792088"/>
              </a:cxn>
              <a:cxn ang="0">
                <a:pos x="26580" y="227825"/>
              </a:cxn>
              <a:cxn ang="0">
                <a:pos x="26580" y="169544"/>
              </a:cxn>
              <a:cxn ang="0">
                <a:pos x="196693" y="29140"/>
              </a:cxn>
              <a:cxn ang="0">
                <a:pos x="566157" y="0"/>
              </a:cxn>
              <a:cxn ang="0">
                <a:pos x="595395" y="169544"/>
              </a:cxn>
              <a:cxn ang="0">
                <a:pos x="792088" y="198684"/>
              </a:cxn>
              <a:cxn ang="0">
                <a:pos x="425282" y="736456"/>
              </a:cxn>
              <a:cxn ang="0">
                <a:pos x="481100" y="566912"/>
              </a:cxn>
              <a:cxn ang="0">
                <a:pos x="366806" y="566912"/>
              </a:cxn>
              <a:cxn ang="0">
                <a:pos x="310988" y="736456"/>
              </a:cxn>
              <a:cxn ang="0">
                <a:pos x="366806" y="566912"/>
              </a:cxn>
              <a:cxn ang="0">
                <a:pos x="566157" y="227825"/>
              </a:cxn>
              <a:cxn ang="0">
                <a:pos x="536919" y="58281"/>
              </a:cxn>
              <a:cxn ang="0">
                <a:pos x="255169" y="198684"/>
              </a:cxn>
              <a:cxn ang="0">
                <a:pos x="85056" y="227825"/>
              </a:cxn>
              <a:cxn ang="0">
                <a:pos x="255169" y="736456"/>
              </a:cxn>
              <a:cxn ang="0">
                <a:pos x="281749" y="508632"/>
              </a:cxn>
              <a:cxn ang="0">
                <a:pos x="536919" y="537772"/>
              </a:cxn>
              <a:cxn ang="0">
                <a:pos x="707032" y="736456"/>
              </a:cxn>
              <a:cxn ang="0">
                <a:pos x="170113" y="283456"/>
              </a:cxn>
              <a:cxn ang="0">
                <a:pos x="170113" y="339088"/>
              </a:cxn>
              <a:cxn ang="0">
                <a:pos x="170113" y="283456"/>
              </a:cxn>
              <a:cxn ang="0">
                <a:pos x="140875" y="423860"/>
              </a:cxn>
              <a:cxn ang="0">
                <a:pos x="196693" y="423860"/>
              </a:cxn>
              <a:cxn ang="0">
                <a:pos x="281749" y="397369"/>
              </a:cxn>
              <a:cxn ang="0">
                <a:pos x="281749" y="453000"/>
              </a:cxn>
              <a:cxn ang="0">
                <a:pos x="281749" y="397369"/>
              </a:cxn>
              <a:cxn ang="0">
                <a:pos x="255169" y="312597"/>
              </a:cxn>
              <a:cxn ang="0">
                <a:pos x="310988" y="312597"/>
              </a:cxn>
              <a:cxn ang="0">
                <a:pos x="396044" y="397369"/>
              </a:cxn>
              <a:cxn ang="0">
                <a:pos x="396044" y="453000"/>
              </a:cxn>
              <a:cxn ang="0">
                <a:pos x="396044" y="397369"/>
              </a:cxn>
              <a:cxn ang="0">
                <a:pos x="481100" y="423860"/>
              </a:cxn>
              <a:cxn ang="0">
                <a:pos x="536919" y="423860"/>
              </a:cxn>
              <a:cxn ang="0">
                <a:pos x="510339" y="283456"/>
              </a:cxn>
              <a:cxn ang="0">
                <a:pos x="510339" y="339088"/>
              </a:cxn>
              <a:cxn ang="0">
                <a:pos x="510339" y="283456"/>
              </a:cxn>
              <a:cxn ang="0">
                <a:pos x="140875" y="537772"/>
              </a:cxn>
              <a:cxn ang="0">
                <a:pos x="196693" y="537772"/>
              </a:cxn>
              <a:cxn ang="0">
                <a:pos x="170113" y="622544"/>
              </a:cxn>
              <a:cxn ang="0">
                <a:pos x="170113" y="678176"/>
              </a:cxn>
              <a:cxn ang="0">
                <a:pos x="170113" y="622544"/>
              </a:cxn>
              <a:cxn ang="0">
                <a:pos x="651213" y="312597"/>
              </a:cxn>
              <a:cxn ang="0">
                <a:pos x="595395" y="312597"/>
              </a:cxn>
              <a:cxn ang="0">
                <a:pos x="621975" y="453000"/>
              </a:cxn>
              <a:cxn ang="0">
                <a:pos x="621975" y="397369"/>
              </a:cxn>
              <a:cxn ang="0">
                <a:pos x="621975" y="453000"/>
              </a:cxn>
              <a:cxn ang="0">
                <a:pos x="651213" y="537772"/>
              </a:cxn>
              <a:cxn ang="0">
                <a:pos x="595395" y="537772"/>
              </a:cxn>
              <a:cxn ang="0">
                <a:pos x="621975" y="678176"/>
              </a:cxn>
              <a:cxn ang="0">
                <a:pos x="621975" y="622544"/>
              </a:cxn>
              <a:cxn ang="0">
                <a:pos x="621975" y="678176"/>
              </a:cxn>
            </a:cxnLst>
            <a:rect l="txL" t="txT" r="txR" b="txB"/>
            <a:pathLst>
              <a:path w="298" h="299">
                <a:moveTo>
                  <a:pt x="181" y="75"/>
                </a:moveTo>
                <a:cubicBezTo>
                  <a:pt x="181" y="81"/>
                  <a:pt x="176" y="86"/>
                  <a:pt x="170" y="86"/>
                </a:cubicBezTo>
                <a:cubicBezTo>
                  <a:pt x="160" y="86"/>
                  <a:pt x="160" y="86"/>
                  <a:pt x="160" y="86"/>
                </a:cubicBezTo>
                <a:cubicBezTo>
                  <a:pt x="160" y="96"/>
                  <a:pt x="160" y="96"/>
                  <a:pt x="160" y="96"/>
                </a:cubicBezTo>
                <a:cubicBezTo>
                  <a:pt x="160" y="102"/>
                  <a:pt x="155" y="107"/>
                  <a:pt x="149" y="107"/>
                </a:cubicBezTo>
                <a:cubicBezTo>
                  <a:pt x="143" y="107"/>
                  <a:pt x="138" y="102"/>
                  <a:pt x="138" y="96"/>
                </a:cubicBezTo>
                <a:cubicBezTo>
                  <a:pt x="138" y="86"/>
                  <a:pt x="138" y="86"/>
                  <a:pt x="138" y="86"/>
                </a:cubicBezTo>
                <a:cubicBezTo>
                  <a:pt x="128" y="86"/>
                  <a:pt x="128" y="86"/>
                  <a:pt x="128" y="86"/>
                </a:cubicBezTo>
                <a:cubicBezTo>
                  <a:pt x="122" y="86"/>
                  <a:pt x="117" y="81"/>
                  <a:pt x="117" y="75"/>
                </a:cubicBezTo>
                <a:cubicBezTo>
                  <a:pt x="117" y="69"/>
                  <a:pt x="122" y="64"/>
                  <a:pt x="128" y="64"/>
                </a:cubicBezTo>
                <a:cubicBezTo>
                  <a:pt x="138" y="64"/>
                  <a:pt x="138" y="64"/>
                  <a:pt x="138" y="64"/>
                </a:cubicBezTo>
                <a:cubicBezTo>
                  <a:pt x="138" y="54"/>
                  <a:pt x="138" y="54"/>
                  <a:pt x="138" y="54"/>
                </a:cubicBezTo>
                <a:cubicBezTo>
                  <a:pt x="138" y="48"/>
                  <a:pt x="143" y="43"/>
                  <a:pt x="149" y="43"/>
                </a:cubicBezTo>
                <a:cubicBezTo>
                  <a:pt x="155" y="43"/>
                  <a:pt x="160" y="48"/>
                  <a:pt x="160" y="54"/>
                </a:cubicBezTo>
                <a:cubicBezTo>
                  <a:pt x="160" y="64"/>
                  <a:pt x="160" y="64"/>
                  <a:pt x="160" y="64"/>
                </a:cubicBezTo>
                <a:cubicBezTo>
                  <a:pt x="170" y="64"/>
                  <a:pt x="170" y="64"/>
                  <a:pt x="170" y="64"/>
                </a:cubicBezTo>
                <a:cubicBezTo>
                  <a:pt x="176" y="64"/>
                  <a:pt x="181" y="69"/>
                  <a:pt x="181" y="75"/>
                </a:cubicBezTo>
                <a:close/>
                <a:moveTo>
                  <a:pt x="298" y="75"/>
                </a:moveTo>
                <a:cubicBezTo>
                  <a:pt x="298" y="81"/>
                  <a:pt x="294" y="86"/>
                  <a:pt x="288" y="86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8" y="294"/>
                  <a:pt x="283" y="299"/>
                  <a:pt x="277" y="299"/>
                </a:cubicBezTo>
                <a:cubicBezTo>
                  <a:pt x="21" y="299"/>
                  <a:pt x="21" y="299"/>
                  <a:pt x="21" y="299"/>
                </a:cubicBezTo>
                <a:cubicBezTo>
                  <a:pt x="15" y="299"/>
                  <a:pt x="10" y="294"/>
                  <a:pt x="10" y="288"/>
                </a:cubicBezTo>
                <a:cubicBezTo>
                  <a:pt x="10" y="86"/>
                  <a:pt x="10" y="86"/>
                  <a:pt x="10" y="86"/>
                </a:cubicBezTo>
                <a:cubicBezTo>
                  <a:pt x="4" y="86"/>
                  <a:pt x="0" y="81"/>
                  <a:pt x="0" y="75"/>
                </a:cubicBezTo>
                <a:cubicBezTo>
                  <a:pt x="0" y="69"/>
                  <a:pt x="4" y="64"/>
                  <a:pt x="10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4" y="11"/>
                  <a:pt x="74" y="11"/>
                  <a:pt x="74" y="11"/>
                </a:cubicBezTo>
                <a:cubicBezTo>
                  <a:pt x="74" y="5"/>
                  <a:pt x="79" y="0"/>
                  <a:pt x="85" y="0"/>
                </a:cubicBezTo>
                <a:cubicBezTo>
                  <a:pt x="213" y="0"/>
                  <a:pt x="213" y="0"/>
                  <a:pt x="213" y="0"/>
                </a:cubicBezTo>
                <a:cubicBezTo>
                  <a:pt x="219" y="0"/>
                  <a:pt x="224" y="5"/>
                  <a:pt x="224" y="11"/>
                </a:cubicBezTo>
                <a:cubicBezTo>
                  <a:pt x="224" y="64"/>
                  <a:pt x="224" y="64"/>
                  <a:pt x="224" y="64"/>
                </a:cubicBezTo>
                <a:cubicBezTo>
                  <a:pt x="288" y="64"/>
                  <a:pt x="288" y="64"/>
                  <a:pt x="288" y="64"/>
                </a:cubicBezTo>
                <a:cubicBezTo>
                  <a:pt x="294" y="64"/>
                  <a:pt x="298" y="69"/>
                  <a:pt x="298" y="75"/>
                </a:cubicBezTo>
                <a:close/>
                <a:moveTo>
                  <a:pt x="160" y="214"/>
                </a:moveTo>
                <a:cubicBezTo>
                  <a:pt x="160" y="278"/>
                  <a:pt x="160" y="278"/>
                  <a:pt x="160" y="278"/>
                </a:cubicBezTo>
                <a:cubicBezTo>
                  <a:pt x="181" y="278"/>
                  <a:pt x="181" y="278"/>
                  <a:pt x="181" y="278"/>
                </a:cubicBezTo>
                <a:cubicBezTo>
                  <a:pt x="181" y="214"/>
                  <a:pt x="181" y="214"/>
                  <a:pt x="181" y="214"/>
                </a:cubicBezTo>
                <a:lnTo>
                  <a:pt x="160" y="214"/>
                </a:lnTo>
                <a:close/>
                <a:moveTo>
                  <a:pt x="138" y="214"/>
                </a:moveTo>
                <a:cubicBezTo>
                  <a:pt x="117" y="214"/>
                  <a:pt x="117" y="214"/>
                  <a:pt x="117" y="214"/>
                </a:cubicBezTo>
                <a:cubicBezTo>
                  <a:pt x="117" y="278"/>
                  <a:pt x="117" y="278"/>
                  <a:pt x="117" y="278"/>
                </a:cubicBezTo>
                <a:cubicBezTo>
                  <a:pt x="138" y="278"/>
                  <a:pt x="138" y="278"/>
                  <a:pt x="138" y="278"/>
                </a:cubicBezTo>
                <a:lnTo>
                  <a:pt x="138" y="214"/>
                </a:lnTo>
                <a:close/>
                <a:moveTo>
                  <a:pt x="266" y="86"/>
                </a:moveTo>
                <a:cubicBezTo>
                  <a:pt x="213" y="86"/>
                  <a:pt x="213" y="86"/>
                  <a:pt x="213" y="86"/>
                </a:cubicBezTo>
                <a:cubicBezTo>
                  <a:pt x="207" y="86"/>
                  <a:pt x="202" y="81"/>
                  <a:pt x="202" y="75"/>
                </a:cubicBezTo>
                <a:cubicBezTo>
                  <a:pt x="202" y="22"/>
                  <a:pt x="202" y="22"/>
                  <a:pt x="202" y="22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75"/>
                  <a:pt x="96" y="75"/>
                  <a:pt x="96" y="75"/>
                </a:cubicBezTo>
                <a:cubicBezTo>
                  <a:pt x="96" y="81"/>
                  <a:pt x="91" y="86"/>
                  <a:pt x="85" y="86"/>
                </a:cubicBezTo>
                <a:cubicBezTo>
                  <a:pt x="32" y="86"/>
                  <a:pt x="32" y="86"/>
                  <a:pt x="32" y="86"/>
                </a:cubicBezTo>
                <a:cubicBezTo>
                  <a:pt x="32" y="278"/>
                  <a:pt x="32" y="278"/>
                  <a:pt x="32" y="278"/>
                </a:cubicBezTo>
                <a:cubicBezTo>
                  <a:pt x="96" y="278"/>
                  <a:pt x="96" y="278"/>
                  <a:pt x="96" y="278"/>
                </a:cubicBezTo>
                <a:cubicBezTo>
                  <a:pt x="96" y="203"/>
                  <a:pt x="96" y="203"/>
                  <a:pt x="96" y="203"/>
                </a:cubicBezTo>
                <a:cubicBezTo>
                  <a:pt x="96" y="197"/>
                  <a:pt x="100" y="192"/>
                  <a:pt x="106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8" y="192"/>
                  <a:pt x="202" y="197"/>
                  <a:pt x="202" y="203"/>
                </a:cubicBezTo>
                <a:cubicBezTo>
                  <a:pt x="202" y="278"/>
                  <a:pt x="202" y="278"/>
                  <a:pt x="202" y="278"/>
                </a:cubicBezTo>
                <a:cubicBezTo>
                  <a:pt x="266" y="278"/>
                  <a:pt x="266" y="278"/>
                  <a:pt x="266" y="278"/>
                </a:cubicBezTo>
                <a:lnTo>
                  <a:pt x="266" y="86"/>
                </a:lnTo>
                <a:close/>
                <a:moveTo>
                  <a:pt x="64" y="107"/>
                </a:moveTo>
                <a:cubicBezTo>
                  <a:pt x="58" y="107"/>
                  <a:pt x="53" y="112"/>
                  <a:pt x="53" y="118"/>
                </a:cubicBezTo>
                <a:cubicBezTo>
                  <a:pt x="53" y="124"/>
                  <a:pt x="58" y="128"/>
                  <a:pt x="64" y="128"/>
                </a:cubicBezTo>
                <a:cubicBezTo>
                  <a:pt x="70" y="128"/>
                  <a:pt x="74" y="124"/>
                  <a:pt x="74" y="118"/>
                </a:cubicBezTo>
                <a:cubicBezTo>
                  <a:pt x="74" y="112"/>
                  <a:pt x="70" y="107"/>
                  <a:pt x="64" y="107"/>
                </a:cubicBezTo>
                <a:close/>
                <a:moveTo>
                  <a:pt x="64" y="150"/>
                </a:moveTo>
                <a:cubicBezTo>
                  <a:pt x="58" y="150"/>
                  <a:pt x="53" y="154"/>
                  <a:pt x="53" y="160"/>
                </a:cubicBezTo>
                <a:cubicBezTo>
                  <a:pt x="53" y="166"/>
                  <a:pt x="58" y="171"/>
                  <a:pt x="64" y="171"/>
                </a:cubicBezTo>
                <a:cubicBezTo>
                  <a:pt x="70" y="171"/>
                  <a:pt x="74" y="166"/>
                  <a:pt x="74" y="160"/>
                </a:cubicBezTo>
                <a:cubicBezTo>
                  <a:pt x="74" y="154"/>
                  <a:pt x="70" y="150"/>
                  <a:pt x="64" y="150"/>
                </a:cubicBezTo>
                <a:close/>
                <a:moveTo>
                  <a:pt x="106" y="150"/>
                </a:moveTo>
                <a:cubicBezTo>
                  <a:pt x="100" y="150"/>
                  <a:pt x="96" y="154"/>
                  <a:pt x="96" y="160"/>
                </a:cubicBezTo>
                <a:cubicBezTo>
                  <a:pt x="96" y="166"/>
                  <a:pt x="100" y="171"/>
                  <a:pt x="106" y="171"/>
                </a:cubicBezTo>
                <a:cubicBezTo>
                  <a:pt x="112" y="171"/>
                  <a:pt x="117" y="166"/>
                  <a:pt x="117" y="160"/>
                </a:cubicBezTo>
                <a:cubicBezTo>
                  <a:pt x="117" y="154"/>
                  <a:pt x="112" y="150"/>
                  <a:pt x="106" y="150"/>
                </a:cubicBezTo>
                <a:close/>
                <a:moveTo>
                  <a:pt x="106" y="107"/>
                </a:moveTo>
                <a:cubicBezTo>
                  <a:pt x="100" y="107"/>
                  <a:pt x="96" y="112"/>
                  <a:pt x="96" y="118"/>
                </a:cubicBezTo>
                <a:cubicBezTo>
                  <a:pt x="96" y="124"/>
                  <a:pt x="100" y="128"/>
                  <a:pt x="106" y="128"/>
                </a:cubicBezTo>
                <a:cubicBezTo>
                  <a:pt x="112" y="128"/>
                  <a:pt x="117" y="124"/>
                  <a:pt x="117" y="118"/>
                </a:cubicBezTo>
                <a:cubicBezTo>
                  <a:pt x="117" y="112"/>
                  <a:pt x="112" y="107"/>
                  <a:pt x="106" y="107"/>
                </a:cubicBezTo>
                <a:close/>
                <a:moveTo>
                  <a:pt x="149" y="150"/>
                </a:moveTo>
                <a:cubicBezTo>
                  <a:pt x="143" y="150"/>
                  <a:pt x="138" y="154"/>
                  <a:pt x="138" y="160"/>
                </a:cubicBezTo>
                <a:cubicBezTo>
                  <a:pt x="138" y="166"/>
                  <a:pt x="143" y="171"/>
                  <a:pt x="149" y="171"/>
                </a:cubicBezTo>
                <a:cubicBezTo>
                  <a:pt x="155" y="171"/>
                  <a:pt x="160" y="166"/>
                  <a:pt x="160" y="160"/>
                </a:cubicBezTo>
                <a:cubicBezTo>
                  <a:pt x="160" y="154"/>
                  <a:pt x="155" y="150"/>
                  <a:pt x="149" y="150"/>
                </a:cubicBezTo>
                <a:close/>
                <a:moveTo>
                  <a:pt x="192" y="150"/>
                </a:moveTo>
                <a:cubicBezTo>
                  <a:pt x="186" y="150"/>
                  <a:pt x="181" y="154"/>
                  <a:pt x="181" y="160"/>
                </a:cubicBezTo>
                <a:cubicBezTo>
                  <a:pt x="181" y="166"/>
                  <a:pt x="186" y="171"/>
                  <a:pt x="192" y="171"/>
                </a:cubicBezTo>
                <a:cubicBezTo>
                  <a:pt x="198" y="171"/>
                  <a:pt x="202" y="166"/>
                  <a:pt x="202" y="160"/>
                </a:cubicBezTo>
                <a:cubicBezTo>
                  <a:pt x="202" y="154"/>
                  <a:pt x="198" y="150"/>
                  <a:pt x="192" y="150"/>
                </a:cubicBezTo>
                <a:close/>
                <a:moveTo>
                  <a:pt x="192" y="107"/>
                </a:moveTo>
                <a:cubicBezTo>
                  <a:pt x="186" y="107"/>
                  <a:pt x="181" y="112"/>
                  <a:pt x="181" y="118"/>
                </a:cubicBezTo>
                <a:cubicBezTo>
                  <a:pt x="181" y="124"/>
                  <a:pt x="186" y="128"/>
                  <a:pt x="192" y="128"/>
                </a:cubicBezTo>
                <a:cubicBezTo>
                  <a:pt x="198" y="128"/>
                  <a:pt x="202" y="124"/>
                  <a:pt x="202" y="118"/>
                </a:cubicBezTo>
                <a:cubicBezTo>
                  <a:pt x="202" y="112"/>
                  <a:pt x="198" y="107"/>
                  <a:pt x="192" y="107"/>
                </a:cubicBezTo>
                <a:close/>
                <a:moveTo>
                  <a:pt x="64" y="192"/>
                </a:moveTo>
                <a:cubicBezTo>
                  <a:pt x="58" y="192"/>
                  <a:pt x="53" y="197"/>
                  <a:pt x="53" y="203"/>
                </a:cubicBezTo>
                <a:cubicBezTo>
                  <a:pt x="53" y="209"/>
                  <a:pt x="58" y="214"/>
                  <a:pt x="64" y="214"/>
                </a:cubicBezTo>
                <a:cubicBezTo>
                  <a:pt x="70" y="214"/>
                  <a:pt x="74" y="209"/>
                  <a:pt x="74" y="203"/>
                </a:cubicBezTo>
                <a:cubicBezTo>
                  <a:pt x="74" y="197"/>
                  <a:pt x="70" y="192"/>
                  <a:pt x="64" y="192"/>
                </a:cubicBezTo>
                <a:close/>
                <a:moveTo>
                  <a:pt x="64" y="235"/>
                </a:moveTo>
                <a:cubicBezTo>
                  <a:pt x="58" y="235"/>
                  <a:pt x="53" y="240"/>
                  <a:pt x="53" y="246"/>
                </a:cubicBezTo>
                <a:cubicBezTo>
                  <a:pt x="53" y="252"/>
                  <a:pt x="58" y="256"/>
                  <a:pt x="64" y="256"/>
                </a:cubicBezTo>
                <a:cubicBezTo>
                  <a:pt x="70" y="256"/>
                  <a:pt x="74" y="252"/>
                  <a:pt x="74" y="246"/>
                </a:cubicBezTo>
                <a:cubicBezTo>
                  <a:pt x="74" y="240"/>
                  <a:pt x="70" y="235"/>
                  <a:pt x="64" y="235"/>
                </a:cubicBezTo>
                <a:close/>
                <a:moveTo>
                  <a:pt x="234" y="128"/>
                </a:moveTo>
                <a:cubicBezTo>
                  <a:pt x="240" y="128"/>
                  <a:pt x="245" y="124"/>
                  <a:pt x="245" y="118"/>
                </a:cubicBezTo>
                <a:cubicBezTo>
                  <a:pt x="245" y="112"/>
                  <a:pt x="240" y="107"/>
                  <a:pt x="234" y="107"/>
                </a:cubicBezTo>
                <a:cubicBezTo>
                  <a:pt x="228" y="107"/>
                  <a:pt x="224" y="112"/>
                  <a:pt x="224" y="118"/>
                </a:cubicBezTo>
                <a:cubicBezTo>
                  <a:pt x="224" y="124"/>
                  <a:pt x="228" y="128"/>
                  <a:pt x="234" y="128"/>
                </a:cubicBezTo>
                <a:close/>
                <a:moveTo>
                  <a:pt x="234" y="171"/>
                </a:moveTo>
                <a:cubicBezTo>
                  <a:pt x="240" y="171"/>
                  <a:pt x="245" y="166"/>
                  <a:pt x="245" y="160"/>
                </a:cubicBezTo>
                <a:cubicBezTo>
                  <a:pt x="245" y="154"/>
                  <a:pt x="240" y="150"/>
                  <a:pt x="234" y="150"/>
                </a:cubicBezTo>
                <a:cubicBezTo>
                  <a:pt x="228" y="150"/>
                  <a:pt x="224" y="154"/>
                  <a:pt x="224" y="160"/>
                </a:cubicBezTo>
                <a:cubicBezTo>
                  <a:pt x="224" y="166"/>
                  <a:pt x="228" y="171"/>
                  <a:pt x="234" y="171"/>
                </a:cubicBezTo>
                <a:close/>
                <a:moveTo>
                  <a:pt x="234" y="214"/>
                </a:moveTo>
                <a:cubicBezTo>
                  <a:pt x="240" y="214"/>
                  <a:pt x="245" y="209"/>
                  <a:pt x="245" y="203"/>
                </a:cubicBezTo>
                <a:cubicBezTo>
                  <a:pt x="245" y="197"/>
                  <a:pt x="240" y="192"/>
                  <a:pt x="234" y="192"/>
                </a:cubicBezTo>
                <a:cubicBezTo>
                  <a:pt x="228" y="192"/>
                  <a:pt x="224" y="197"/>
                  <a:pt x="224" y="203"/>
                </a:cubicBezTo>
                <a:cubicBezTo>
                  <a:pt x="224" y="209"/>
                  <a:pt x="228" y="214"/>
                  <a:pt x="234" y="214"/>
                </a:cubicBezTo>
                <a:close/>
                <a:moveTo>
                  <a:pt x="234" y="256"/>
                </a:moveTo>
                <a:cubicBezTo>
                  <a:pt x="240" y="256"/>
                  <a:pt x="245" y="252"/>
                  <a:pt x="245" y="246"/>
                </a:cubicBezTo>
                <a:cubicBezTo>
                  <a:pt x="245" y="240"/>
                  <a:pt x="240" y="235"/>
                  <a:pt x="234" y="235"/>
                </a:cubicBezTo>
                <a:cubicBezTo>
                  <a:pt x="228" y="235"/>
                  <a:pt x="224" y="240"/>
                  <a:pt x="224" y="246"/>
                </a:cubicBezTo>
                <a:cubicBezTo>
                  <a:pt x="224" y="252"/>
                  <a:pt x="228" y="256"/>
                  <a:pt x="234" y="256"/>
                </a:cubicBezTo>
                <a:close/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3557" name="Freeform 519"/>
          <p:cNvSpPr>
            <a:spLocks noChangeAspect="1" noEditPoints="1"/>
          </p:cNvSpPr>
          <p:nvPr/>
        </p:nvSpPr>
        <p:spPr>
          <a:xfrm>
            <a:off x="7812088" y="5597525"/>
            <a:ext cx="720725" cy="812800"/>
          </a:xfrm>
          <a:custGeom>
            <a:avLst/>
            <a:gdLst>
              <a:gd name="txL" fmla="*/ 0 w 246"/>
              <a:gd name="txT" fmla="*/ 0 h 278"/>
              <a:gd name="txR" fmla="*/ 246 w 246"/>
              <a:gd name="txB" fmla="*/ 278 h 278"/>
            </a:gdLst>
            <a:ahLst/>
            <a:cxnLst>
              <a:cxn ang="0">
                <a:pos x="720080" y="750919"/>
              </a:cxn>
              <a:cxn ang="0">
                <a:pos x="658610" y="812278"/>
              </a:cxn>
              <a:cxn ang="0">
                <a:pos x="594212" y="750919"/>
              </a:cxn>
              <a:cxn ang="0">
                <a:pos x="658610" y="689560"/>
              </a:cxn>
              <a:cxn ang="0">
                <a:pos x="720080" y="750919"/>
              </a:cxn>
              <a:cxn ang="0">
                <a:pos x="190265" y="689560"/>
              </a:cxn>
              <a:cxn ang="0">
                <a:pos x="125868" y="750919"/>
              </a:cxn>
              <a:cxn ang="0">
                <a:pos x="190265" y="812278"/>
              </a:cxn>
              <a:cxn ang="0">
                <a:pos x="251735" y="750919"/>
              </a:cxn>
              <a:cxn ang="0">
                <a:pos x="190265" y="689560"/>
              </a:cxn>
              <a:cxn ang="0">
                <a:pos x="190265" y="172390"/>
              </a:cxn>
              <a:cxn ang="0">
                <a:pos x="96596" y="78890"/>
              </a:cxn>
              <a:cxn ang="0">
                <a:pos x="55616" y="119796"/>
              </a:cxn>
              <a:cxn ang="0">
                <a:pos x="11709" y="119796"/>
              </a:cxn>
              <a:cxn ang="0">
                <a:pos x="11709" y="73047"/>
              </a:cxn>
              <a:cxn ang="0">
                <a:pos x="73179" y="11687"/>
              </a:cxn>
              <a:cxn ang="0">
                <a:pos x="117086" y="11687"/>
              </a:cxn>
              <a:cxn ang="0">
                <a:pos x="679100" y="572685"/>
              </a:cxn>
              <a:cxn ang="0">
                <a:pos x="687881" y="607747"/>
              </a:cxn>
              <a:cxn ang="0">
                <a:pos x="658610" y="625279"/>
              </a:cxn>
              <a:cxn ang="0">
                <a:pos x="219537" y="625279"/>
              </a:cxn>
              <a:cxn ang="0">
                <a:pos x="190265" y="596060"/>
              </a:cxn>
              <a:cxn ang="0">
                <a:pos x="190265" y="172390"/>
              </a:cxn>
              <a:cxn ang="0">
                <a:pos x="251735" y="563920"/>
              </a:cxn>
              <a:cxn ang="0">
                <a:pos x="582504" y="563920"/>
              </a:cxn>
              <a:cxn ang="0">
                <a:pos x="251735" y="233749"/>
              </a:cxn>
              <a:cxn ang="0">
                <a:pos x="251735" y="563920"/>
              </a:cxn>
            </a:cxnLst>
            <a:rect l="txL" t="txT" r="txR" b="txB"/>
            <a:pathLst>
              <a:path w="246" h="278">
                <a:moveTo>
                  <a:pt x="246" y="257"/>
                </a:moveTo>
                <a:cubicBezTo>
                  <a:pt x="246" y="269"/>
                  <a:pt x="236" y="278"/>
                  <a:pt x="225" y="278"/>
                </a:cubicBezTo>
                <a:cubicBezTo>
                  <a:pt x="213" y="278"/>
                  <a:pt x="203" y="269"/>
                  <a:pt x="203" y="257"/>
                </a:cubicBezTo>
                <a:cubicBezTo>
                  <a:pt x="203" y="245"/>
                  <a:pt x="213" y="236"/>
                  <a:pt x="225" y="236"/>
                </a:cubicBezTo>
                <a:cubicBezTo>
                  <a:pt x="236" y="236"/>
                  <a:pt x="246" y="245"/>
                  <a:pt x="246" y="257"/>
                </a:cubicBezTo>
                <a:close/>
                <a:moveTo>
                  <a:pt x="65" y="236"/>
                </a:moveTo>
                <a:cubicBezTo>
                  <a:pt x="53" y="236"/>
                  <a:pt x="43" y="245"/>
                  <a:pt x="43" y="257"/>
                </a:cubicBezTo>
                <a:cubicBezTo>
                  <a:pt x="43" y="269"/>
                  <a:pt x="53" y="278"/>
                  <a:pt x="65" y="278"/>
                </a:cubicBezTo>
                <a:cubicBezTo>
                  <a:pt x="76" y="278"/>
                  <a:pt x="86" y="269"/>
                  <a:pt x="86" y="257"/>
                </a:cubicBezTo>
                <a:cubicBezTo>
                  <a:pt x="86" y="245"/>
                  <a:pt x="76" y="236"/>
                  <a:pt x="65" y="236"/>
                </a:cubicBezTo>
                <a:close/>
                <a:moveTo>
                  <a:pt x="65" y="59"/>
                </a:moveTo>
                <a:cubicBezTo>
                  <a:pt x="33" y="27"/>
                  <a:pt x="33" y="27"/>
                  <a:pt x="33" y="27"/>
                </a:cubicBezTo>
                <a:cubicBezTo>
                  <a:pt x="19" y="41"/>
                  <a:pt x="19" y="41"/>
                  <a:pt x="19" y="41"/>
                </a:cubicBezTo>
                <a:cubicBezTo>
                  <a:pt x="15" y="45"/>
                  <a:pt x="8" y="45"/>
                  <a:pt x="4" y="41"/>
                </a:cubicBezTo>
                <a:cubicBezTo>
                  <a:pt x="0" y="36"/>
                  <a:pt x="0" y="30"/>
                  <a:pt x="4" y="25"/>
                </a:cubicBezTo>
                <a:cubicBezTo>
                  <a:pt x="25" y="4"/>
                  <a:pt x="25" y="4"/>
                  <a:pt x="25" y="4"/>
                </a:cubicBezTo>
                <a:cubicBezTo>
                  <a:pt x="29" y="0"/>
                  <a:pt x="36" y="0"/>
                  <a:pt x="40" y="4"/>
                </a:cubicBezTo>
                <a:cubicBezTo>
                  <a:pt x="232" y="196"/>
                  <a:pt x="232" y="196"/>
                  <a:pt x="232" y="196"/>
                </a:cubicBezTo>
                <a:cubicBezTo>
                  <a:pt x="235" y="199"/>
                  <a:pt x="236" y="204"/>
                  <a:pt x="235" y="208"/>
                </a:cubicBezTo>
                <a:cubicBezTo>
                  <a:pt x="233" y="212"/>
                  <a:pt x="229" y="214"/>
                  <a:pt x="225" y="214"/>
                </a:cubicBezTo>
                <a:cubicBezTo>
                  <a:pt x="75" y="214"/>
                  <a:pt x="75" y="214"/>
                  <a:pt x="75" y="214"/>
                </a:cubicBezTo>
                <a:cubicBezTo>
                  <a:pt x="69" y="214"/>
                  <a:pt x="65" y="210"/>
                  <a:pt x="65" y="204"/>
                </a:cubicBezTo>
                <a:lnTo>
                  <a:pt x="65" y="59"/>
                </a:lnTo>
                <a:close/>
                <a:moveTo>
                  <a:pt x="86" y="193"/>
                </a:moveTo>
                <a:cubicBezTo>
                  <a:pt x="199" y="193"/>
                  <a:pt x="199" y="193"/>
                  <a:pt x="199" y="193"/>
                </a:cubicBezTo>
                <a:cubicBezTo>
                  <a:pt x="86" y="80"/>
                  <a:pt x="86" y="80"/>
                  <a:pt x="86" y="80"/>
                </a:cubicBezTo>
                <a:lnTo>
                  <a:pt x="86" y="193"/>
                </a:lnTo>
                <a:close/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138"/>
            <a:ext cx="8507413" cy="4324350"/>
          </a:xfrm>
        </p:spPr>
        <p:txBody>
          <a:bodyPr vert="horz">
            <a:noAutofit/>
          </a:bodyPr>
          <a:p>
            <a:pPr marL="109855" indent="0">
              <a:buNone/>
            </a:pPr>
            <a:r>
              <a:rPr sz="12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сопровождение</a:t>
            </a: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 системе долговременного ухода - содействие гражданам, нуждающимся в уходе, в предоставлении медицинской, психологической, педагогической, юридической, социальной помощи, не относящейся к социальным услугам. Социальное сопровождение осуществляется в соответствии с индивидуальной потребностью в социальном обслуживании на условиях, установленных статьей 22 Федерального закона от 28 декабря 2013 г. № 442-ФЗ.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социальному сопровождению граждан, нуждающихся в уходе, относится деятельность по осуществлению содействия: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 предоставлении бесплатной медицинской помощи всех видов на дому или в медицинских организациях, включая: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специализированную, в том числе высокотехнологичную, а также паллиативную медицинскую помощь;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проведение диспансеризации, медицинских осмотров (профилактические, предварительные, периодические), оздоровления;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диспансерное наблюдение за состоянием здоровья лиц, страдающих хроническими заболеваниями, функциональными расстройствами, иными состояниями, в целях своевременного выявления (предупреждения) осложнений, обострений заболеваний, иных патологических состояний, их профилактики и осуществления медицинской реабилитации;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проведение противоэпидемических мероприятий, в том числе вакцинации;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 бесплатном предоставлении необходимых лекарственных средств (для граждан, имеющих право на их получение);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в получении психологической, педагогической, юридической помощи;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в получении социальной помощи, не относящейся к социальным услугам, включая меры социальной поддержки для граждан, имеющих право на их получение;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в получении услуг реабилитации (</a:t>
            </a:r>
            <a:r>
              <a:rPr sz="1200" err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sz="12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(для граждан, имеющих право на их получение).</a:t>
            </a:r>
            <a:endParaRPr sz="12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endParaRPr sz="12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" name="Изображение 22" descr="IMG_256"/>
          <p:cNvPicPr/>
          <p:nvPr/>
        </p:nvPicPr>
        <p:blipFill>
          <a:blip r:embed="rId1"/>
          <a:stretch>
            <a:fillRect/>
          </a:stretch>
        </p:blipFill>
        <p:spPr>
          <a:xfrm>
            <a:off x="7380312" y="5445224"/>
            <a:ext cx="1604010" cy="1066800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92375"/>
            <a:ext cx="8435975" cy="3889375"/>
          </a:xfrm>
        </p:spPr>
        <p:txBody>
          <a:bodyPr vert="horz"/>
          <a:p>
            <a:pPr marL="109855" indent="0">
              <a:buNone/>
            </a:pPr>
            <a:r>
              <a:rPr sz="28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качества оказания социальных услуг:</a:t>
            </a:r>
            <a:endParaRPr sz="2800" b="1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полнота предоставления социальной услуги в соответствии с установленными требованиями;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своевременность предоставления социальной услуги.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5603" name="Рисунок 3" descr="https://static.tildacdn.com/tild3061-3238-4733-b163-616363356462/photo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4388" y="5157788"/>
            <a:ext cx="1412875" cy="1295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13" y="1773238"/>
            <a:ext cx="8434388" cy="4319588"/>
          </a:xfrm>
        </p:spPr>
        <p:txBody>
          <a:bodyPr vert="horz"/>
          <a:p>
            <a:pPr marL="109855" indent="0">
              <a:buNone/>
            </a:pPr>
            <a:r>
              <a:rPr sz="28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качеством предоставления </a:t>
            </a:r>
            <a:r>
              <a:rPr sz="28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услуг получателю социальных услуг проводится:</a:t>
            </a:r>
            <a:endParaRPr sz="2800" b="1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анализа предложений и замечаний получателя социальных услуг по качеству предоставляемых услуг;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посещений получателя социальных услуг;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проведения социальных услуг.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6627" name="Рисунок 3" descr="Изображение выглядит как внутренний, стол, сидит, мужчина&#10;&#10;Автоматически созданное описание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59563" y="5168900"/>
            <a:ext cx="2395537" cy="1597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575"/>
            <a:ext cx="8435975" cy="4321175"/>
          </a:xfrm>
        </p:spPr>
        <p:txBody>
          <a:bodyPr vert="horz"/>
          <a:p>
            <a:pPr marL="109855" indent="0">
              <a:buNone/>
            </a:pPr>
            <a:r>
              <a:rPr sz="28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услуги предоставляются:</a:t>
            </a:r>
            <a:endParaRPr sz="2800" b="1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 (в т.ч. срочные социальные услуги); 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льготную плату (50% размера платы за предоставление услуг);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плату </a:t>
            </a:r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частичную плату (при превышении предельной величины среднедушевого дохода);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полную плату по </a:t>
            </a:r>
            <a:r>
              <a:rPr sz="2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тарифам (сверх определенных объемов).</a:t>
            </a:r>
            <a:endParaRPr sz="2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endParaRPr sz="28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7651" name="Рисунок 3" descr="https://progorod62.ru/userfiles/articles/_cke/0/img1541748733842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96188" y="5373688"/>
            <a:ext cx="1397000" cy="1047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Содержимое 1"/>
          <p:cNvSpPr>
            <a:spLocks noGrp="1"/>
          </p:cNvSpPr>
          <p:nvPr>
            <p:ph idx="1"/>
          </p:nvPr>
        </p:nvSpPr>
        <p:spPr>
          <a:xfrm>
            <a:off x="323215" y="692150"/>
            <a:ext cx="8229600" cy="5352415"/>
          </a:xfrm>
          <a:ln/>
        </p:spPr>
        <p:txBody>
          <a:bodyPr vert="horz" wrap="square" anchor="t" anchorCtr="0"/>
          <a:p>
            <a:pPr indent="-255270" algn="ctr" eaLnBrk="1" hangingPunct="1">
              <a:buNone/>
            </a:pPr>
            <a:r>
              <a:rPr lang="ru-RU" altLang="zh-CN" sz="1800" b="1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Контакты Учебного центра </a:t>
            </a:r>
            <a:endParaRPr lang="ru-RU" altLang="zh-CN" sz="1800" b="1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algn="ctr" eaLnBrk="1" hangingPunct="1">
              <a:buNone/>
            </a:pPr>
            <a:r>
              <a:rPr lang="ru-RU" altLang="zh-CN" sz="1800" b="1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ГБУ СО «Центральный ЦСОН»</a:t>
            </a:r>
            <a:endParaRPr lang="ru-RU" altLang="zh-CN" sz="1800" b="1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zh-CN" sz="1800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黑体" pitchFamily="49" charset="-122"/>
              </a:rPr>
              <a:t>Юридический адрес ГБУ СО «Центральный ЦСОН»</a:t>
            </a:r>
            <a:r>
              <a:rPr lang="ru-RU" altLang="zh-CN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黑体" pitchFamily="49" charset="-122"/>
              </a:rPr>
              <a:t>:</a:t>
            </a:r>
            <a:endParaRPr lang="ru-RU" altLang="zh-CN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zh-CN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黑体" pitchFamily="49" charset="-122"/>
              </a:rPr>
              <a:t> 400131, Волгоград, ул. Голубинская - 18.</a:t>
            </a:r>
            <a:endParaRPr lang="ru-RU" altLang="zh-CN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zh-CN" sz="1800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Адрес места нахождения:</a:t>
            </a:r>
            <a:r>
              <a:rPr lang="ru-RU" altLang="zh-CN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 </a:t>
            </a:r>
            <a:endParaRPr lang="ru-RU" altLang="zh-CN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zh-CN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400087, Волгоград, ул. Пархоменко - 27;</a:t>
            </a:r>
            <a:endParaRPr lang="ru-RU" altLang="zh-CN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zh-CN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Тел. 8 8442 33-59-62 (звонить до 10.15 и после 16.30, в остальное время идут лекции)</a:t>
            </a:r>
            <a:endParaRPr lang="ru-RU" altLang="zh-CN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zh-CN" sz="1800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Адрес электронной почты</a:t>
            </a:r>
            <a:r>
              <a:rPr lang="ru-RU" altLang="zh-CN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: </a:t>
            </a:r>
            <a:r>
              <a:rPr lang="en-US" altLang="zh-CN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uc_cson@mail.ru</a:t>
            </a:r>
            <a:endParaRPr lang="en-US" altLang="zh-CN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endParaRPr lang="ru-RU" altLang="en-US" sz="1800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en-US" sz="1800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Преподаватели Учебного центра:</a:t>
            </a:r>
            <a:endParaRPr lang="ru-RU" altLang="en-US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en-US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 Архипова Татьяна Георгиевна;</a:t>
            </a:r>
            <a:endParaRPr lang="ru-RU" altLang="en-US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en-US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Сущенко Алена Олеговна.</a:t>
            </a:r>
            <a:endParaRPr lang="ru-RU" altLang="en-US" sz="1800" i="1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endParaRPr lang="ru-RU" altLang="en-US" sz="1800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en-US" sz="1800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Заведующий отделением «Учебный центр»:</a:t>
            </a:r>
            <a:endParaRPr lang="ru-RU" altLang="en-US" sz="1800" dirty="0">
              <a:solidFill>
                <a:srgbClr val="0580B1"/>
              </a:solidFill>
              <a:latin typeface="Times New Roman" panose="02020603050405020304" pitchFamily="18" charset="0"/>
              <a:ea typeface="黑体"/>
            </a:endParaRPr>
          </a:p>
          <a:p>
            <a:pPr indent="-255270" eaLnBrk="1" hangingPunct="1">
              <a:buNone/>
            </a:pPr>
            <a:r>
              <a:rPr lang="ru-RU" altLang="en-US" sz="1800" i="1" dirty="0">
                <a:solidFill>
                  <a:srgbClr val="0580B1"/>
                </a:solidFill>
                <a:latin typeface="Times New Roman" panose="02020603050405020304" pitchFamily="18" charset="0"/>
                <a:ea typeface="黑体"/>
                <a:sym typeface="+mn-ea"/>
              </a:rPr>
              <a:t>Ситарская Татьяна Владимировна</a:t>
            </a:r>
            <a:endParaRPr sz="1800">
              <a:solidFill>
                <a:srgbClr val="066B9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Объект 1"/>
          <p:cNvSpPr>
            <a:spLocks noGrp="1"/>
          </p:cNvSpPr>
          <p:nvPr>
            <p:ph idx="1"/>
          </p:nvPr>
        </p:nvSpPr>
        <p:spPr>
          <a:xfrm>
            <a:off x="457200" y="1989138"/>
            <a:ext cx="8435975" cy="4176712"/>
          </a:xfrm>
          <a:ln/>
        </p:spPr>
        <p:txBody>
          <a:bodyPr vert="horz" wrap="square" anchor="t" anchorCtr="0"/>
          <a:p>
            <a:r>
              <a:rPr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обслуживание граждан</a:t>
            </a:r>
            <a:r>
              <a:rPr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предоставлению социальных услуг гражданам.</a:t>
            </a:r>
            <a:endParaRPr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услуга</a:t>
            </a:r>
            <a:r>
              <a:rPr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или действия в сфере социального обслуживания по оказанию постоянной, периодической, разовой помощи, в том числе срочной помощи, гражданину в целях улучшения условий его жизнедеятельности и (или) расширения его возможностей самостоятельно обеспечивать свои основные жизненные потребности.</a:t>
            </a:r>
            <a:endParaRPr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5363" name="Изображение 18" descr="79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16688" y="5340350"/>
            <a:ext cx="2428875" cy="1517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Объект 1"/>
          <p:cNvSpPr>
            <a:spLocks noGrp="1"/>
          </p:cNvSpPr>
          <p:nvPr>
            <p:ph idx="1"/>
          </p:nvPr>
        </p:nvSpPr>
        <p:spPr>
          <a:xfrm>
            <a:off x="457200" y="2133600"/>
            <a:ext cx="8435975" cy="4032250"/>
          </a:xfrm>
          <a:ln/>
        </p:spPr>
        <p:txBody>
          <a:bodyPr vert="horz" wrap="square" anchor="t" anchorCtr="0"/>
          <a:p>
            <a:r>
              <a:rPr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социального обслуживания</a:t>
            </a:r>
            <a:r>
              <a:rPr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осуществление помощи населению, организация разнообразных форм помощи для граждан, испытывающих необходимость в ее оказании, содействие в преодолении трудных жизненных ситуаций.</a:t>
            </a:r>
            <a:endParaRPr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6387" name="Picture 2" descr="sotszashhita.jpg (1200×600)"/>
          <p:cNvPicPr>
            <a:picLocks noChangeAspect="1"/>
          </p:cNvPicPr>
          <p:nvPr/>
        </p:nvPicPr>
        <p:blipFill>
          <a:blip r:embed="rId1"/>
          <a:srcRect l="29480" t="12180" r="28542" b="15352"/>
          <a:stretch>
            <a:fillRect/>
          </a:stretch>
        </p:blipFill>
        <p:spPr>
          <a:xfrm>
            <a:off x="7380288" y="5084763"/>
            <a:ext cx="1392237" cy="12017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Объект 1"/>
          <p:cNvSpPr>
            <a:spLocks noGrp="1"/>
          </p:cNvSpPr>
          <p:nvPr>
            <p:ph idx="1"/>
          </p:nvPr>
        </p:nvSpPr>
        <p:spPr>
          <a:xfrm>
            <a:off x="457200" y="2133600"/>
            <a:ext cx="8435975" cy="4032250"/>
          </a:xfrm>
          <a:ln/>
        </p:spPr>
        <p:txBody>
          <a:bodyPr vert="horz" wrap="square" anchor="t" anchorCtr="0"/>
          <a:p>
            <a:r>
              <a:rPr b="1" dirty="0">
                <a:solidFill>
                  <a:srgbClr val="066B9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b="1" dirty="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олучател</a:t>
            </a:r>
            <a:r>
              <a:rPr b="1" dirty="0">
                <a:solidFill>
                  <a:srgbClr val="066B9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социальных услуг</a:t>
            </a:r>
            <a:r>
              <a:rPr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граждане, признанные нуждающимися в социальном обслуживании (далее - получатели социальных услуг) на основании наличия обстоятельств, которые ухудшают или могут ухудшить условия их жизнедеятельности.</a:t>
            </a:r>
            <a:endParaRPr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48488" y="4581525"/>
            <a:ext cx="1752600" cy="178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950" y="1557338"/>
            <a:ext cx="8785225" cy="5040313"/>
          </a:xfrm>
        </p:spPr>
        <p:txBody>
          <a:bodyPr vert="horz"/>
          <a:p>
            <a:pPr marL="109855" indent="0">
              <a:lnSpc>
                <a:spcPct val="80000"/>
              </a:lnSpc>
              <a:buNone/>
            </a:pPr>
            <a:r>
              <a:rPr sz="19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внеочередное зачисление на социальное обслуживание имеют:</a:t>
            </a:r>
            <a:endParaRPr sz="19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9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инвалиды Великой Отечественной войны и инвалиды боевых действий;</a:t>
            </a:r>
            <a:endParaRPr sz="19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9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участники Великой Отечественной войны; </a:t>
            </a:r>
            <a:endParaRPr sz="19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9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лица, награжденные знаком «Жителю блокадного Ленинграда»;</a:t>
            </a:r>
            <a:endParaRPr sz="19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9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лица, работавшие на объектах противовоздушной обороны, местной противовоздушной обороны, на строительстве оборонительных сооружений, военно-морских баз, аэродромов и других военных объектов в пределах тыловых границ действующих фронтов, операционных зон действующих фронтов, на прифронтовых участках железных и автомобильных дорог; члены экипажей судов транспортного флота, интернированные в начале Великой Отечественной войны в портах других государств;</a:t>
            </a:r>
            <a:endParaRPr sz="19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9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супруга (супруг) погибшего (умершего) инвалида Великой Отечественной войны и инвалида боевых действий, участника Великой Отечественной войны и ветерана боевых действий, не вступившая (не вступивший) в повторный брак;</a:t>
            </a:r>
            <a:endParaRPr sz="19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9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бывшие несовершеннолетние узники концлагерей, гетто и других мест принудительного содержания, созданных фашистами и их союзниками в период  Второй мировой войны.</a:t>
            </a:r>
            <a:endParaRPr sz="19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</a:pPr>
            <a:endParaRPr sz="19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13" y="1628775"/>
            <a:ext cx="8434388" cy="4608513"/>
          </a:xfrm>
        </p:spPr>
        <p:txBody>
          <a:bodyPr vert="horz"/>
          <a:p>
            <a:pPr>
              <a:lnSpc>
                <a:spcPct val="80000"/>
              </a:lnSpc>
              <a:buNone/>
            </a:pPr>
            <a:r>
              <a:rPr sz="21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первоочередное предоставление социального обслуживания имеют:</a:t>
            </a:r>
            <a:endParaRPr sz="21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1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лица, проработавшие в тылу в период с 22 июня 1941 года по 9 мая 1945 года не менее шести месяцев, исключая период работы на временно оккупированной территории СССР; лица, награжденные орденами и медалями СССР за самоотверженный труд в период Великой Отечественной войны;</a:t>
            </a:r>
            <a:endParaRPr sz="21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1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родители погибшего (умершего) инвалида Великой Отечественной войны и инвалида боевых действий, участника  Великой Отечественной войны и ветерана боевых действий;</a:t>
            </a:r>
            <a:endParaRPr sz="21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1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реабилитированные лица и лица, подвергшиеся политическим репрессиям;</a:t>
            </a:r>
            <a:endParaRPr sz="21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1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граждане, пострадавшие в техногенных катастрофах;</a:t>
            </a:r>
            <a:endParaRPr sz="21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sz="21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дети-сироты; лица, из числа детей-сирот.</a:t>
            </a:r>
            <a:endParaRPr sz="21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sz="21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13" y="1628775"/>
            <a:ext cx="8434388" cy="4608513"/>
          </a:xfrm>
        </p:spPr>
        <p:txBody>
          <a:bodyPr vert="horz"/>
          <a:p>
            <a:pPr>
              <a:lnSpc>
                <a:spcPct val="90000"/>
              </a:lnSpc>
            </a:pPr>
            <a:r>
              <a:rPr sz="25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долговременного ухода</a:t>
            </a:r>
            <a:r>
              <a:rPr sz="25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система организации и предоставления органами и организациями социальных, медицинских и реабилитационных (</a:t>
            </a:r>
            <a:r>
              <a:rPr sz="2500" err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абилитационных</a:t>
            </a:r>
            <a:r>
              <a:rPr sz="25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услуг гражданам, нуждающимся в уходе, основанная на межведомственном взаимодействии.</a:t>
            </a:r>
            <a:endParaRPr sz="25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sz="25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Уход</a:t>
            </a:r>
            <a:r>
              <a:rPr sz="25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совокупность действий в отношении граждан, нуждающихся в уходе, обеспечивающих безопасные условия их проживания и способствующих поддержанию оптимального уровня физического, психического и эмоционального благополучия, облегчению болезненных состояний и предотвращению возможных осложнений</a:t>
            </a:r>
            <a:endParaRPr sz="25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483" name="Freeform 10"/>
          <p:cNvSpPr>
            <a:spLocks noEditPoints="1"/>
          </p:cNvSpPr>
          <p:nvPr/>
        </p:nvSpPr>
        <p:spPr>
          <a:xfrm>
            <a:off x="5435600" y="5964238"/>
            <a:ext cx="366713" cy="439737"/>
          </a:xfrm>
          <a:custGeom>
            <a:avLst/>
            <a:gdLst>
              <a:gd name="txL" fmla="*/ 0 w 320"/>
              <a:gd name="txT" fmla="*/ 0 h 235"/>
              <a:gd name="txR" fmla="*/ 320 w 320"/>
              <a:gd name="txB" fmla="*/ 235 h 235"/>
            </a:gdLst>
            <a:ahLst/>
            <a:cxnLst>
              <a:cxn ang="0">
                <a:pos x="11456" y="0"/>
              </a:cxn>
              <a:cxn ang="0">
                <a:pos x="0" y="418870"/>
              </a:cxn>
              <a:cxn ang="0">
                <a:pos x="353990" y="439439"/>
              </a:cxn>
              <a:cxn ang="0">
                <a:pos x="366592" y="20569"/>
              </a:cxn>
              <a:cxn ang="0">
                <a:pos x="97376" y="400170"/>
              </a:cxn>
              <a:cxn ang="0">
                <a:pos x="73318" y="280493"/>
              </a:cxn>
              <a:cxn ang="0">
                <a:pos x="97376" y="400170"/>
              </a:cxn>
              <a:cxn ang="0">
                <a:pos x="121434" y="400170"/>
              </a:cxn>
              <a:cxn ang="0">
                <a:pos x="109978" y="239354"/>
              </a:cxn>
              <a:cxn ang="0">
                <a:pos x="48115" y="259924"/>
              </a:cxn>
              <a:cxn ang="0">
                <a:pos x="24058" y="400170"/>
              </a:cxn>
              <a:cxn ang="0">
                <a:pos x="341389" y="41139"/>
              </a:cxn>
              <a:cxn ang="0">
                <a:pos x="48115" y="179516"/>
              </a:cxn>
              <a:cxn ang="0">
                <a:pos x="73318" y="179516"/>
              </a:cxn>
              <a:cxn ang="0">
                <a:pos x="48115" y="179516"/>
              </a:cxn>
              <a:cxn ang="0">
                <a:pos x="60717" y="80408"/>
              </a:cxn>
              <a:cxn ang="0">
                <a:pos x="60717" y="119677"/>
              </a:cxn>
              <a:cxn ang="0">
                <a:pos x="97376" y="179516"/>
              </a:cxn>
              <a:cxn ang="0">
                <a:pos x="121434" y="179516"/>
              </a:cxn>
              <a:cxn ang="0">
                <a:pos x="97376" y="179516"/>
              </a:cxn>
              <a:cxn ang="0">
                <a:pos x="109978" y="80408"/>
              </a:cxn>
              <a:cxn ang="0">
                <a:pos x="109978" y="119677"/>
              </a:cxn>
              <a:cxn ang="0">
                <a:pos x="146637" y="179516"/>
              </a:cxn>
              <a:cxn ang="0">
                <a:pos x="170694" y="179516"/>
              </a:cxn>
              <a:cxn ang="0">
                <a:pos x="146637" y="179516"/>
              </a:cxn>
              <a:cxn ang="0">
                <a:pos x="158093" y="80408"/>
              </a:cxn>
              <a:cxn ang="0">
                <a:pos x="158093" y="119677"/>
              </a:cxn>
              <a:cxn ang="0">
                <a:pos x="194752" y="179516"/>
              </a:cxn>
              <a:cxn ang="0">
                <a:pos x="219955" y="179516"/>
              </a:cxn>
              <a:cxn ang="0">
                <a:pos x="194752" y="179516"/>
              </a:cxn>
              <a:cxn ang="0">
                <a:pos x="207354" y="80408"/>
              </a:cxn>
              <a:cxn ang="0">
                <a:pos x="207354" y="119677"/>
              </a:cxn>
              <a:cxn ang="0">
                <a:pos x="244013" y="179516"/>
              </a:cxn>
              <a:cxn ang="0">
                <a:pos x="268070" y="179516"/>
              </a:cxn>
              <a:cxn ang="0">
                <a:pos x="244013" y="179516"/>
              </a:cxn>
              <a:cxn ang="0">
                <a:pos x="256614" y="80408"/>
              </a:cxn>
              <a:cxn ang="0">
                <a:pos x="256614" y="119677"/>
              </a:cxn>
              <a:cxn ang="0">
                <a:pos x="293274" y="179516"/>
              </a:cxn>
              <a:cxn ang="0">
                <a:pos x="317331" y="179516"/>
              </a:cxn>
              <a:cxn ang="0">
                <a:pos x="293274" y="179516"/>
              </a:cxn>
              <a:cxn ang="0">
                <a:pos x="158093" y="239354"/>
              </a:cxn>
              <a:cxn ang="0">
                <a:pos x="158093" y="280493"/>
              </a:cxn>
              <a:cxn ang="0">
                <a:pos x="194752" y="259924"/>
              </a:cxn>
              <a:cxn ang="0">
                <a:pos x="219955" y="259924"/>
              </a:cxn>
              <a:cxn ang="0">
                <a:pos x="194752" y="259924"/>
              </a:cxn>
              <a:cxn ang="0">
                <a:pos x="256614" y="239354"/>
              </a:cxn>
              <a:cxn ang="0">
                <a:pos x="256614" y="280493"/>
              </a:cxn>
              <a:cxn ang="0">
                <a:pos x="293274" y="259924"/>
              </a:cxn>
              <a:cxn ang="0">
                <a:pos x="317331" y="259924"/>
              </a:cxn>
              <a:cxn ang="0">
                <a:pos x="293274" y="259924"/>
              </a:cxn>
              <a:cxn ang="0">
                <a:pos x="158093" y="319762"/>
              </a:cxn>
              <a:cxn ang="0">
                <a:pos x="158093" y="359031"/>
              </a:cxn>
              <a:cxn ang="0">
                <a:pos x="194752" y="340332"/>
              </a:cxn>
              <a:cxn ang="0">
                <a:pos x="219955" y="340332"/>
              </a:cxn>
              <a:cxn ang="0">
                <a:pos x="194752" y="340332"/>
              </a:cxn>
              <a:cxn ang="0">
                <a:pos x="256614" y="319762"/>
              </a:cxn>
              <a:cxn ang="0">
                <a:pos x="256614" y="359031"/>
              </a:cxn>
              <a:cxn ang="0">
                <a:pos x="293274" y="340332"/>
              </a:cxn>
              <a:cxn ang="0">
                <a:pos x="317331" y="340332"/>
              </a:cxn>
              <a:cxn ang="0">
                <a:pos x="293274" y="340332"/>
              </a:cxn>
              <a:cxn ang="0">
                <a:pos x="304730" y="80408"/>
              </a:cxn>
              <a:cxn ang="0">
                <a:pos x="304730" y="119677"/>
              </a:cxn>
            </a:cxnLst>
            <a:rect l="txL" t="txT" r="txR" b="txB"/>
            <a:pathLst>
              <a:path w="320" h="235">
                <a:moveTo>
                  <a:pt x="309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1"/>
                </a:cubicBezTo>
                <a:cubicBezTo>
                  <a:pt x="0" y="224"/>
                  <a:pt x="0" y="224"/>
                  <a:pt x="0" y="224"/>
                </a:cubicBezTo>
                <a:cubicBezTo>
                  <a:pt x="0" y="230"/>
                  <a:pt x="4" y="235"/>
                  <a:pt x="10" y="235"/>
                </a:cubicBezTo>
                <a:cubicBezTo>
                  <a:pt x="309" y="235"/>
                  <a:pt x="309" y="235"/>
                  <a:pt x="309" y="235"/>
                </a:cubicBezTo>
                <a:cubicBezTo>
                  <a:pt x="315" y="235"/>
                  <a:pt x="320" y="230"/>
                  <a:pt x="320" y="224"/>
                </a:cubicBezTo>
                <a:cubicBezTo>
                  <a:pt x="320" y="11"/>
                  <a:pt x="320" y="11"/>
                  <a:pt x="320" y="11"/>
                </a:cubicBezTo>
                <a:cubicBezTo>
                  <a:pt x="320" y="5"/>
                  <a:pt x="315" y="0"/>
                  <a:pt x="309" y="0"/>
                </a:cubicBezTo>
                <a:close/>
                <a:moveTo>
                  <a:pt x="85" y="214"/>
                </a:moveTo>
                <a:cubicBezTo>
                  <a:pt x="64" y="214"/>
                  <a:pt x="64" y="214"/>
                  <a:pt x="64" y="214"/>
                </a:cubicBezTo>
                <a:cubicBezTo>
                  <a:pt x="64" y="150"/>
                  <a:pt x="64" y="150"/>
                  <a:pt x="64" y="150"/>
                </a:cubicBezTo>
                <a:cubicBezTo>
                  <a:pt x="85" y="150"/>
                  <a:pt x="85" y="150"/>
                  <a:pt x="85" y="150"/>
                </a:cubicBezTo>
                <a:lnTo>
                  <a:pt x="85" y="214"/>
                </a:lnTo>
                <a:close/>
                <a:moveTo>
                  <a:pt x="298" y="214"/>
                </a:moveTo>
                <a:cubicBezTo>
                  <a:pt x="106" y="214"/>
                  <a:pt x="106" y="214"/>
                  <a:pt x="106" y="214"/>
                </a:cubicBezTo>
                <a:cubicBezTo>
                  <a:pt x="106" y="139"/>
                  <a:pt x="106" y="139"/>
                  <a:pt x="106" y="139"/>
                </a:cubicBezTo>
                <a:cubicBezTo>
                  <a:pt x="106" y="133"/>
                  <a:pt x="102" y="128"/>
                  <a:pt x="96" y="128"/>
                </a:cubicBezTo>
                <a:cubicBezTo>
                  <a:pt x="53" y="128"/>
                  <a:pt x="53" y="128"/>
                  <a:pt x="53" y="128"/>
                </a:cubicBezTo>
                <a:cubicBezTo>
                  <a:pt x="47" y="128"/>
                  <a:pt x="42" y="133"/>
                  <a:pt x="42" y="139"/>
                </a:cubicBezTo>
                <a:cubicBezTo>
                  <a:pt x="42" y="214"/>
                  <a:pt x="42" y="214"/>
                  <a:pt x="42" y="214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2"/>
                  <a:pt x="21" y="22"/>
                  <a:pt x="21" y="22"/>
                </a:cubicBezTo>
                <a:cubicBezTo>
                  <a:pt x="298" y="22"/>
                  <a:pt x="298" y="22"/>
                  <a:pt x="298" y="22"/>
                </a:cubicBezTo>
                <a:lnTo>
                  <a:pt x="298" y="214"/>
                </a:lnTo>
                <a:close/>
                <a:moveTo>
                  <a:pt x="42" y="96"/>
                </a:moveTo>
                <a:cubicBezTo>
                  <a:pt x="42" y="90"/>
                  <a:pt x="47" y="86"/>
                  <a:pt x="53" y="86"/>
                </a:cubicBezTo>
                <a:cubicBezTo>
                  <a:pt x="59" y="86"/>
                  <a:pt x="64" y="90"/>
                  <a:pt x="64" y="96"/>
                </a:cubicBezTo>
                <a:cubicBezTo>
                  <a:pt x="64" y="102"/>
                  <a:pt x="59" y="107"/>
                  <a:pt x="53" y="107"/>
                </a:cubicBezTo>
                <a:cubicBezTo>
                  <a:pt x="47" y="107"/>
                  <a:pt x="42" y="102"/>
                  <a:pt x="42" y="96"/>
                </a:cubicBezTo>
                <a:close/>
                <a:moveTo>
                  <a:pt x="42" y="54"/>
                </a:moveTo>
                <a:cubicBezTo>
                  <a:pt x="42" y="48"/>
                  <a:pt x="47" y="43"/>
                  <a:pt x="53" y="43"/>
                </a:cubicBezTo>
                <a:cubicBezTo>
                  <a:pt x="59" y="43"/>
                  <a:pt x="64" y="48"/>
                  <a:pt x="64" y="54"/>
                </a:cubicBezTo>
                <a:cubicBezTo>
                  <a:pt x="64" y="60"/>
                  <a:pt x="59" y="64"/>
                  <a:pt x="53" y="64"/>
                </a:cubicBezTo>
                <a:cubicBezTo>
                  <a:pt x="47" y="64"/>
                  <a:pt x="42" y="60"/>
                  <a:pt x="42" y="54"/>
                </a:cubicBezTo>
                <a:close/>
                <a:moveTo>
                  <a:pt x="85" y="96"/>
                </a:moveTo>
                <a:cubicBezTo>
                  <a:pt x="85" y="90"/>
                  <a:pt x="90" y="86"/>
                  <a:pt x="96" y="86"/>
                </a:cubicBezTo>
                <a:cubicBezTo>
                  <a:pt x="102" y="86"/>
                  <a:pt x="106" y="90"/>
                  <a:pt x="106" y="96"/>
                </a:cubicBezTo>
                <a:cubicBezTo>
                  <a:pt x="106" y="102"/>
                  <a:pt x="102" y="107"/>
                  <a:pt x="96" y="107"/>
                </a:cubicBezTo>
                <a:cubicBezTo>
                  <a:pt x="90" y="107"/>
                  <a:pt x="85" y="102"/>
                  <a:pt x="85" y="96"/>
                </a:cubicBezTo>
                <a:close/>
                <a:moveTo>
                  <a:pt x="85" y="54"/>
                </a:moveTo>
                <a:cubicBezTo>
                  <a:pt x="85" y="48"/>
                  <a:pt x="90" y="43"/>
                  <a:pt x="96" y="43"/>
                </a:cubicBezTo>
                <a:cubicBezTo>
                  <a:pt x="102" y="43"/>
                  <a:pt x="106" y="48"/>
                  <a:pt x="106" y="54"/>
                </a:cubicBezTo>
                <a:cubicBezTo>
                  <a:pt x="106" y="60"/>
                  <a:pt x="102" y="64"/>
                  <a:pt x="96" y="64"/>
                </a:cubicBezTo>
                <a:cubicBezTo>
                  <a:pt x="90" y="64"/>
                  <a:pt x="85" y="60"/>
                  <a:pt x="85" y="54"/>
                </a:cubicBezTo>
                <a:close/>
                <a:moveTo>
                  <a:pt x="128" y="96"/>
                </a:moveTo>
                <a:cubicBezTo>
                  <a:pt x="128" y="90"/>
                  <a:pt x="132" y="86"/>
                  <a:pt x="138" y="86"/>
                </a:cubicBezTo>
                <a:cubicBezTo>
                  <a:pt x="144" y="86"/>
                  <a:pt x="149" y="90"/>
                  <a:pt x="149" y="96"/>
                </a:cubicBezTo>
                <a:cubicBezTo>
                  <a:pt x="149" y="102"/>
                  <a:pt x="144" y="107"/>
                  <a:pt x="138" y="107"/>
                </a:cubicBezTo>
                <a:cubicBezTo>
                  <a:pt x="132" y="107"/>
                  <a:pt x="128" y="102"/>
                  <a:pt x="128" y="96"/>
                </a:cubicBezTo>
                <a:close/>
                <a:moveTo>
                  <a:pt x="128" y="54"/>
                </a:moveTo>
                <a:cubicBezTo>
                  <a:pt x="128" y="48"/>
                  <a:pt x="132" y="43"/>
                  <a:pt x="138" y="43"/>
                </a:cubicBezTo>
                <a:cubicBezTo>
                  <a:pt x="144" y="43"/>
                  <a:pt x="149" y="48"/>
                  <a:pt x="149" y="54"/>
                </a:cubicBezTo>
                <a:cubicBezTo>
                  <a:pt x="149" y="60"/>
                  <a:pt x="144" y="64"/>
                  <a:pt x="138" y="64"/>
                </a:cubicBezTo>
                <a:cubicBezTo>
                  <a:pt x="132" y="64"/>
                  <a:pt x="128" y="60"/>
                  <a:pt x="128" y="54"/>
                </a:cubicBezTo>
                <a:close/>
                <a:moveTo>
                  <a:pt x="170" y="96"/>
                </a:moveTo>
                <a:cubicBezTo>
                  <a:pt x="170" y="90"/>
                  <a:pt x="175" y="86"/>
                  <a:pt x="181" y="86"/>
                </a:cubicBezTo>
                <a:cubicBezTo>
                  <a:pt x="187" y="86"/>
                  <a:pt x="192" y="90"/>
                  <a:pt x="192" y="96"/>
                </a:cubicBezTo>
                <a:cubicBezTo>
                  <a:pt x="192" y="102"/>
                  <a:pt x="187" y="107"/>
                  <a:pt x="181" y="107"/>
                </a:cubicBezTo>
                <a:cubicBezTo>
                  <a:pt x="175" y="107"/>
                  <a:pt x="170" y="102"/>
                  <a:pt x="170" y="96"/>
                </a:cubicBezTo>
                <a:close/>
                <a:moveTo>
                  <a:pt x="170" y="54"/>
                </a:moveTo>
                <a:cubicBezTo>
                  <a:pt x="170" y="48"/>
                  <a:pt x="175" y="43"/>
                  <a:pt x="181" y="43"/>
                </a:cubicBezTo>
                <a:cubicBezTo>
                  <a:pt x="187" y="43"/>
                  <a:pt x="192" y="48"/>
                  <a:pt x="192" y="54"/>
                </a:cubicBezTo>
                <a:cubicBezTo>
                  <a:pt x="192" y="60"/>
                  <a:pt x="187" y="64"/>
                  <a:pt x="181" y="64"/>
                </a:cubicBezTo>
                <a:cubicBezTo>
                  <a:pt x="175" y="64"/>
                  <a:pt x="170" y="60"/>
                  <a:pt x="170" y="54"/>
                </a:cubicBezTo>
                <a:close/>
                <a:moveTo>
                  <a:pt x="213" y="96"/>
                </a:moveTo>
                <a:cubicBezTo>
                  <a:pt x="213" y="90"/>
                  <a:pt x="218" y="86"/>
                  <a:pt x="224" y="86"/>
                </a:cubicBezTo>
                <a:cubicBezTo>
                  <a:pt x="230" y="86"/>
                  <a:pt x="234" y="90"/>
                  <a:pt x="234" y="96"/>
                </a:cubicBezTo>
                <a:cubicBezTo>
                  <a:pt x="234" y="102"/>
                  <a:pt x="230" y="107"/>
                  <a:pt x="224" y="107"/>
                </a:cubicBezTo>
                <a:cubicBezTo>
                  <a:pt x="218" y="107"/>
                  <a:pt x="213" y="102"/>
                  <a:pt x="213" y="96"/>
                </a:cubicBezTo>
                <a:close/>
                <a:moveTo>
                  <a:pt x="213" y="54"/>
                </a:moveTo>
                <a:cubicBezTo>
                  <a:pt x="213" y="48"/>
                  <a:pt x="218" y="43"/>
                  <a:pt x="224" y="43"/>
                </a:cubicBezTo>
                <a:cubicBezTo>
                  <a:pt x="230" y="43"/>
                  <a:pt x="234" y="48"/>
                  <a:pt x="234" y="54"/>
                </a:cubicBezTo>
                <a:cubicBezTo>
                  <a:pt x="234" y="60"/>
                  <a:pt x="230" y="64"/>
                  <a:pt x="224" y="64"/>
                </a:cubicBezTo>
                <a:cubicBezTo>
                  <a:pt x="218" y="64"/>
                  <a:pt x="213" y="60"/>
                  <a:pt x="213" y="54"/>
                </a:cubicBezTo>
                <a:close/>
                <a:moveTo>
                  <a:pt x="256" y="96"/>
                </a:moveTo>
                <a:cubicBezTo>
                  <a:pt x="256" y="90"/>
                  <a:pt x="260" y="86"/>
                  <a:pt x="266" y="86"/>
                </a:cubicBezTo>
                <a:cubicBezTo>
                  <a:pt x="272" y="86"/>
                  <a:pt x="277" y="90"/>
                  <a:pt x="277" y="96"/>
                </a:cubicBezTo>
                <a:cubicBezTo>
                  <a:pt x="277" y="102"/>
                  <a:pt x="272" y="107"/>
                  <a:pt x="266" y="107"/>
                </a:cubicBezTo>
                <a:cubicBezTo>
                  <a:pt x="260" y="107"/>
                  <a:pt x="256" y="102"/>
                  <a:pt x="256" y="96"/>
                </a:cubicBezTo>
                <a:close/>
                <a:moveTo>
                  <a:pt x="128" y="139"/>
                </a:moveTo>
                <a:cubicBezTo>
                  <a:pt x="128" y="133"/>
                  <a:pt x="132" y="128"/>
                  <a:pt x="138" y="128"/>
                </a:cubicBezTo>
                <a:cubicBezTo>
                  <a:pt x="144" y="128"/>
                  <a:pt x="149" y="133"/>
                  <a:pt x="149" y="139"/>
                </a:cubicBezTo>
                <a:cubicBezTo>
                  <a:pt x="149" y="145"/>
                  <a:pt x="144" y="150"/>
                  <a:pt x="138" y="150"/>
                </a:cubicBezTo>
                <a:cubicBezTo>
                  <a:pt x="132" y="150"/>
                  <a:pt x="128" y="145"/>
                  <a:pt x="128" y="139"/>
                </a:cubicBezTo>
                <a:close/>
                <a:moveTo>
                  <a:pt x="170" y="139"/>
                </a:moveTo>
                <a:cubicBezTo>
                  <a:pt x="170" y="133"/>
                  <a:pt x="175" y="128"/>
                  <a:pt x="181" y="128"/>
                </a:cubicBezTo>
                <a:cubicBezTo>
                  <a:pt x="187" y="128"/>
                  <a:pt x="192" y="133"/>
                  <a:pt x="192" y="139"/>
                </a:cubicBezTo>
                <a:cubicBezTo>
                  <a:pt x="192" y="145"/>
                  <a:pt x="187" y="150"/>
                  <a:pt x="181" y="150"/>
                </a:cubicBezTo>
                <a:cubicBezTo>
                  <a:pt x="175" y="150"/>
                  <a:pt x="170" y="145"/>
                  <a:pt x="170" y="139"/>
                </a:cubicBezTo>
                <a:close/>
                <a:moveTo>
                  <a:pt x="213" y="139"/>
                </a:moveTo>
                <a:cubicBezTo>
                  <a:pt x="213" y="133"/>
                  <a:pt x="218" y="128"/>
                  <a:pt x="224" y="128"/>
                </a:cubicBezTo>
                <a:cubicBezTo>
                  <a:pt x="230" y="128"/>
                  <a:pt x="234" y="133"/>
                  <a:pt x="234" y="139"/>
                </a:cubicBezTo>
                <a:cubicBezTo>
                  <a:pt x="234" y="145"/>
                  <a:pt x="230" y="150"/>
                  <a:pt x="224" y="150"/>
                </a:cubicBezTo>
                <a:cubicBezTo>
                  <a:pt x="218" y="150"/>
                  <a:pt x="213" y="145"/>
                  <a:pt x="213" y="139"/>
                </a:cubicBezTo>
                <a:close/>
                <a:moveTo>
                  <a:pt x="256" y="139"/>
                </a:moveTo>
                <a:cubicBezTo>
                  <a:pt x="256" y="133"/>
                  <a:pt x="260" y="128"/>
                  <a:pt x="266" y="128"/>
                </a:cubicBezTo>
                <a:cubicBezTo>
                  <a:pt x="272" y="128"/>
                  <a:pt x="277" y="133"/>
                  <a:pt x="277" y="139"/>
                </a:cubicBezTo>
                <a:cubicBezTo>
                  <a:pt x="277" y="145"/>
                  <a:pt x="272" y="150"/>
                  <a:pt x="266" y="150"/>
                </a:cubicBezTo>
                <a:cubicBezTo>
                  <a:pt x="260" y="150"/>
                  <a:pt x="256" y="145"/>
                  <a:pt x="256" y="139"/>
                </a:cubicBezTo>
                <a:close/>
                <a:moveTo>
                  <a:pt x="128" y="182"/>
                </a:moveTo>
                <a:cubicBezTo>
                  <a:pt x="128" y="176"/>
                  <a:pt x="132" y="171"/>
                  <a:pt x="138" y="171"/>
                </a:cubicBezTo>
                <a:cubicBezTo>
                  <a:pt x="144" y="171"/>
                  <a:pt x="149" y="176"/>
                  <a:pt x="149" y="182"/>
                </a:cubicBezTo>
                <a:cubicBezTo>
                  <a:pt x="149" y="188"/>
                  <a:pt x="144" y="192"/>
                  <a:pt x="138" y="192"/>
                </a:cubicBezTo>
                <a:cubicBezTo>
                  <a:pt x="132" y="192"/>
                  <a:pt x="128" y="188"/>
                  <a:pt x="128" y="182"/>
                </a:cubicBezTo>
                <a:close/>
                <a:moveTo>
                  <a:pt x="170" y="182"/>
                </a:moveTo>
                <a:cubicBezTo>
                  <a:pt x="170" y="176"/>
                  <a:pt x="175" y="171"/>
                  <a:pt x="181" y="171"/>
                </a:cubicBezTo>
                <a:cubicBezTo>
                  <a:pt x="187" y="171"/>
                  <a:pt x="192" y="176"/>
                  <a:pt x="192" y="182"/>
                </a:cubicBezTo>
                <a:cubicBezTo>
                  <a:pt x="192" y="188"/>
                  <a:pt x="187" y="192"/>
                  <a:pt x="181" y="192"/>
                </a:cubicBezTo>
                <a:cubicBezTo>
                  <a:pt x="175" y="192"/>
                  <a:pt x="170" y="188"/>
                  <a:pt x="170" y="182"/>
                </a:cubicBezTo>
                <a:close/>
                <a:moveTo>
                  <a:pt x="213" y="182"/>
                </a:moveTo>
                <a:cubicBezTo>
                  <a:pt x="213" y="176"/>
                  <a:pt x="218" y="171"/>
                  <a:pt x="224" y="171"/>
                </a:cubicBezTo>
                <a:cubicBezTo>
                  <a:pt x="230" y="171"/>
                  <a:pt x="234" y="176"/>
                  <a:pt x="234" y="182"/>
                </a:cubicBezTo>
                <a:cubicBezTo>
                  <a:pt x="234" y="188"/>
                  <a:pt x="230" y="192"/>
                  <a:pt x="224" y="192"/>
                </a:cubicBezTo>
                <a:cubicBezTo>
                  <a:pt x="218" y="192"/>
                  <a:pt x="213" y="188"/>
                  <a:pt x="213" y="182"/>
                </a:cubicBezTo>
                <a:close/>
                <a:moveTo>
                  <a:pt x="256" y="182"/>
                </a:moveTo>
                <a:cubicBezTo>
                  <a:pt x="256" y="176"/>
                  <a:pt x="260" y="171"/>
                  <a:pt x="266" y="171"/>
                </a:cubicBezTo>
                <a:cubicBezTo>
                  <a:pt x="272" y="171"/>
                  <a:pt x="277" y="176"/>
                  <a:pt x="277" y="182"/>
                </a:cubicBezTo>
                <a:cubicBezTo>
                  <a:pt x="277" y="188"/>
                  <a:pt x="272" y="192"/>
                  <a:pt x="266" y="192"/>
                </a:cubicBezTo>
                <a:cubicBezTo>
                  <a:pt x="260" y="192"/>
                  <a:pt x="256" y="188"/>
                  <a:pt x="256" y="182"/>
                </a:cubicBezTo>
                <a:close/>
                <a:moveTo>
                  <a:pt x="256" y="54"/>
                </a:moveTo>
                <a:cubicBezTo>
                  <a:pt x="256" y="48"/>
                  <a:pt x="260" y="43"/>
                  <a:pt x="266" y="43"/>
                </a:cubicBezTo>
                <a:cubicBezTo>
                  <a:pt x="272" y="43"/>
                  <a:pt x="277" y="48"/>
                  <a:pt x="277" y="54"/>
                </a:cubicBezTo>
                <a:cubicBezTo>
                  <a:pt x="277" y="60"/>
                  <a:pt x="272" y="64"/>
                  <a:pt x="266" y="64"/>
                </a:cubicBezTo>
                <a:cubicBezTo>
                  <a:pt x="260" y="64"/>
                  <a:pt x="256" y="60"/>
                  <a:pt x="256" y="54"/>
                </a:cubicBezTo>
                <a:close/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0484" name="Freeform 51"/>
          <p:cNvSpPr>
            <a:spLocks noEditPoints="1"/>
          </p:cNvSpPr>
          <p:nvPr/>
        </p:nvSpPr>
        <p:spPr>
          <a:xfrm>
            <a:off x="6156325" y="5949950"/>
            <a:ext cx="366713" cy="438150"/>
          </a:xfrm>
          <a:custGeom>
            <a:avLst/>
            <a:gdLst>
              <a:gd name="txL" fmla="*/ 0 w 320"/>
              <a:gd name="txT" fmla="*/ 0 h 245"/>
              <a:gd name="txR" fmla="*/ 320 w 320"/>
              <a:gd name="txB" fmla="*/ 245 h 245"/>
            </a:gdLst>
            <a:ahLst/>
            <a:cxnLst>
              <a:cxn ang="0">
                <a:pos x="268070" y="172188"/>
              </a:cxn>
              <a:cxn ang="0">
                <a:pos x="256614" y="57396"/>
              </a:cxn>
              <a:cxn ang="0">
                <a:pos x="207354" y="0"/>
              </a:cxn>
              <a:cxn ang="0">
                <a:pos x="11456" y="57396"/>
              </a:cxn>
              <a:cxn ang="0">
                <a:pos x="0" y="382043"/>
              </a:cxn>
              <a:cxn ang="0">
                <a:pos x="38950" y="401773"/>
              </a:cxn>
              <a:cxn ang="0">
                <a:pos x="107686" y="401773"/>
              </a:cxn>
              <a:cxn ang="0">
                <a:pos x="280672" y="439439"/>
              </a:cxn>
              <a:cxn ang="0">
                <a:pos x="353990" y="401773"/>
              </a:cxn>
              <a:cxn ang="0">
                <a:pos x="366592" y="229585"/>
              </a:cxn>
              <a:cxn ang="0">
                <a:pos x="207354" y="37666"/>
              </a:cxn>
              <a:cxn ang="0">
                <a:pos x="194752" y="57396"/>
              </a:cxn>
              <a:cxn ang="0">
                <a:pos x="24058" y="95062"/>
              </a:cxn>
              <a:cxn ang="0">
                <a:pos x="244013" y="362313"/>
              </a:cxn>
              <a:cxn ang="0">
                <a:pos x="73318" y="324647"/>
              </a:cxn>
              <a:cxn ang="0">
                <a:pos x="24058" y="362313"/>
              </a:cxn>
              <a:cxn ang="0">
                <a:pos x="73318" y="401773"/>
              </a:cxn>
              <a:cxn ang="0">
                <a:pos x="73318" y="362313"/>
              </a:cxn>
              <a:cxn ang="0">
                <a:pos x="73318" y="401773"/>
              </a:cxn>
              <a:cxn ang="0">
                <a:pos x="268070" y="382043"/>
              </a:cxn>
              <a:cxn ang="0">
                <a:pos x="293274" y="382043"/>
              </a:cxn>
              <a:cxn ang="0">
                <a:pos x="341389" y="362313"/>
              </a:cxn>
              <a:cxn ang="0">
                <a:pos x="280672" y="324647"/>
              </a:cxn>
              <a:cxn ang="0">
                <a:pos x="268070" y="209855"/>
              </a:cxn>
              <a:cxn ang="0">
                <a:pos x="341389" y="229585"/>
              </a:cxn>
              <a:cxn ang="0">
                <a:pos x="84774" y="209855"/>
              </a:cxn>
              <a:cxn ang="0">
                <a:pos x="121434" y="190125"/>
              </a:cxn>
              <a:cxn ang="0">
                <a:pos x="134035" y="132729"/>
              </a:cxn>
              <a:cxn ang="0">
                <a:pos x="146637" y="190125"/>
              </a:cxn>
              <a:cxn ang="0">
                <a:pos x="183296" y="209855"/>
              </a:cxn>
              <a:cxn ang="0">
                <a:pos x="146637" y="229585"/>
              </a:cxn>
              <a:cxn ang="0">
                <a:pos x="134035" y="286981"/>
              </a:cxn>
              <a:cxn ang="0">
                <a:pos x="121434" y="229585"/>
              </a:cxn>
              <a:cxn ang="0">
                <a:pos x="84774" y="209855"/>
              </a:cxn>
            </a:cxnLst>
            <a:rect l="txL" t="txT" r="txR" b="txB"/>
            <a:pathLst>
              <a:path w="320" h="245">
                <a:moveTo>
                  <a:pt x="288" y="96"/>
                </a:moveTo>
                <a:cubicBezTo>
                  <a:pt x="234" y="96"/>
                  <a:pt x="234" y="96"/>
                  <a:pt x="234" y="96"/>
                </a:cubicBezTo>
                <a:cubicBezTo>
                  <a:pt x="234" y="42"/>
                  <a:pt x="234" y="42"/>
                  <a:pt x="234" y="42"/>
                </a:cubicBezTo>
                <a:cubicBezTo>
                  <a:pt x="234" y="36"/>
                  <a:pt x="230" y="32"/>
                  <a:pt x="224" y="32"/>
                </a:cubicBezTo>
                <a:cubicBezTo>
                  <a:pt x="213" y="32"/>
                  <a:pt x="213" y="32"/>
                  <a:pt x="213" y="32"/>
                </a:cubicBezTo>
                <a:cubicBezTo>
                  <a:pt x="213" y="14"/>
                  <a:pt x="199" y="0"/>
                  <a:pt x="181" y="0"/>
                </a:cubicBezTo>
                <a:cubicBezTo>
                  <a:pt x="163" y="0"/>
                  <a:pt x="149" y="14"/>
                  <a:pt x="149" y="32"/>
                </a:cubicBezTo>
                <a:cubicBezTo>
                  <a:pt x="10" y="32"/>
                  <a:pt x="10" y="32"/>
                  <a:pt x="10" y="32"/>
                </a:cubicBezTo>
                <a:cubicBezTo>
                  <a:pt x="4" y="32"/>
                  <a:pt x="0" y="36"/>
                  <a:pt x="0" y="42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219"/>
                  <a:pt x="4" y="224"/>
                  <a:pt x="10" y="224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8" y="236"/>
                  <a:pt x="50" y="245"/>
                  <a:pt x="64" y="245"/>
                </a:cubicBezTo>
                <a:cubicBezTo>
                  <a:pt x="78" y="245"/>
                  <a:pt x="89" y="236"/>
                  <a:pt x="94" y="224"/>
                </a:cubicBezTo>
                <a:cubicBezTo>
                  <a:pt x="215" y="224"/>
                  <a:pt x="215" y="224"/>
                  <a:pt x="215" y="224"/>
                </a:cubicBezTo>
                <a:cubicBezTo>
                  <a:pt x="219" y="236"/>
                  <a:pt x="231" y="245"/>
                  <a:pt x="245" y="245"/>
                </a:cubicBezTo>
                <a:cubicBezTo>
                  <a:pt x="259" y="245"/>
                  <a:pt x="271" y="236"/>
                  <a:pt x="275" y="224"/>
                </a:cubicBezTo>
                <a:cubicBezTo>
                  <a:pt x="309" y="224"/>
                  <a:pt x="309" y="224"/>
                  <a:pt x="309" y="224"/>
                </a:cubicBezTo>
                <a:cubicBezTo>
                  <a:pt x="315" y="224"/>
                  <a:pt x="320" y="219"/>
                  <a:pt x="320" y="213"/>
                </a:cubicBezTo>
                <a:cubicBezTo>
                  <a:pt x="320" y="128"/>
                  <a:pt x="320" y="128"/>
                  <a:pt x="320" y="128"/>
                </a:cubicBezTo>
                <a:cubicBezTo>
                  <a:pt x="320" y="110"/>
                  <a:pt x="305" y="96"/>
                  <a:pt x="288" y="96"/>
                </a:cubicBezTo>
                <a:close/>
                <a:moveTo>
                  <a:pt x="181" y="21"/>
                </a:moveTo>
                <a:cubicBezTo>
                  <a:pt x="187" y="21"/>
                  <a:pt x="192" y="26"/>
                  <a:pt x="192" y="32"/>
                </a:cubicBezTo>
                <a:cubicBezTo>
                  <a:pt x="170" y="32"/>
                  <a:pt x="170" y="32"/>
                  <a:pt x="170" y="32"/>
                </a:cubicBezTo>
                <a:cubicBezTo>
                  <a:pt x="170" y="26"/>
                  <a:pt x="175" y="21"/>
                  <a:pt x="181" y="21"/>
                </a:cubicBezTo>
                <a:close/>
                <a:moveTo>
                  <a:pt x="21" y="53"/>
                </a:moveTo>
                <a:cubicBezTo>
                  <a:pt x="213" y="53"/>
                  <a:pt x="213" y="53"/>
                  <a:pt x="213" y="53"/>
                </a:cubicBezTo>
                <a:cubicBezTo>
                  <a:pt x="213" y="202"/>
                  <a:pt x="213" y="202"/>
                  <a:pt x="213" y="202"/>
                </a:cubicBezTo>
                <a:cubicBezTo>
                  <a:pt x="94" y="202"/>
                  <a:pt x="94" y="202"/>
                  <a:pt x="94" y="202"/>
                </a:cubicBezTo>
                <a:cubicBezTo>
                  <a:pt x="89" y="190"/>
                  <a:pt x="78" y="181"/>
                  <a:pt x="64" y="181"/>
                </a:cubicBezTo>
                <a:cubicBezTo>
                  <a:pt x="50" y="181"/>
                  <a:pt x="38" y="190"/>
                  <a:pt x="34" y="202"/>
                </a:cubicBezTo>
                <a:cubicBezTo>
                  <a:pt x="21" y="202"/>
                  <a:pt x="21" y="202"/>
                  <a:pt x="21" y="202"/>
                </a:cubicBezTo>
                <a:lnTo>
                  <a:pt x="21" y="53"/>
                </a:lnTo>
                <a:close/>
                <a:moveTo>
                  <a:pt x="64" y="224"/>
                </a:moveTo>
                <a:cubicBezTo>
                  <a:pt x="58" y="224"/>
                  <a:pt x="53" y="219"/>
                  <a:pt x="53" y="213"/>
                </a:cubicBezTo>
                <a:cubicBezTo>
                  <a:pt x="53" y="207"/>
                  <a:pt x="58" y="202"/>
                  <a:pt x="64" y="202"/>
                </a:cubicBezTo>
                <a:cubicBezTo>
                  <a:pt x="70" y="202"/>
                  <a:pt x="74" y="207"/>
                  <a:pt x="74" y="213"/>
                </a:cubicBezTo>
                <a:cubicBezTo>
                  <a:pt x="74" y="219"/>
                  <a:pt x="70" y="224"/>
                  <a:pt x="64" y="224"/>
                </a:cubicBezTo>
                <a:close/>
                <a:moveTo>
                  <a:pt x="245" y="224"/>
                </a:moveTo>
                <a:cubicBezTo>
                  <a:pt x="239" y="224"/>
                  <a:pt x="234" y="219"/>
                  <a:pt x="234" y="213"/>
                </a:cubicBezTo>
                <a:cubicBezTo>
                  <a:pt x="234" y="207"/>
                  <a:pt x="239" y="202"/>
                  <a:pt x="245" y="202"/>
                </a:cubicBezTo>
                <a:cubicBezTo>
                  <a:pt x="251" y="202"/>
                  <a:pt x="256" y="207"/>
                  <a:pt x="256" y="213"/>
                </a:cubicBezTo>
                <a:cubicBezTo>
                  <a:pt x="256" y="219"/>
                  <a:pt x="251" y="224"/>
                  <a:pt x="245" y="224"/>
                </a:cubicBezTo>
                <a:close/>
                <a:moveTo>
                  <a:pt x="298" y="202"/>
                </a:moveTo>
                <a:cubicBezTo>
                  <a:pt x="275" y="202"/>
                  <a:pt x="275" y="202"/>
                  <a:pt x="275" y="202"/>
                </a:cubicBezTo>
                <a:cubicBezTo>
                  <a:pt x="271" y="190"/>
                  <a:pt x="259" y="181"/>
                  <a:pt x="245" y="181"/>
                </a:cubicBezTo>
                <a:cubicBezTo>
                  <a:pt x="241" y="181"/>
                  <a:pt x="238" y="182"/>
                  <a:pt x="234" y="183"/>
                </a:cubicBezTo>
                <a:cubicBezTo>
                  <a:pt x="234" y="117"/>
                  <a:pt x="234" y="117"/>
                  <a:pt x="234" y="117"/>
                </a:cubicBezTo>
                <a:cubicBezTo>
                  <a:pt x="288" y="117"/>
                  <a:pt x="288" y="117"/>
                  <a:pt x="288" y="117"/>
                </a:cubicBezTo>
                <a:cubicBezTo>
                  <a:pt x="294" y="117"/>
                  <a:pt x="298" y="122"/>
                  <a:pt x="298" y="128"/>
                </a:cubicBezTo>
                <a:lnTo>
                  <a:pt x="298" y="202"/>
                </a:lnTo>
                <a:close/>
                <a:moveTo>
                  <a:pt x="74" y="117"/>
                </a:moveTo>
                <a:cubicBezTo>
                  <a:pt x="74" y="111"/>
                  <a:pt x="79" y="106"/>
                  <a:pt x="85" y="106"/>
                </a:cubicBezTo>
                <a:cubicBezTo>
                  <a:pt x="106" y="106"/>
                  <a:pt x="106" y="106"/>
                  <a:pt x="106" y="106"/>
                </a:cubicBezTo>
                <a:cubicBezTo>
                  <a:pt x="106" y="85"/>
                  <a:pt x="106" y="85"/>
                  <a:pt x="106" y="85"/>
                </a:cubicBezTo>
                <a:cubicBezTo>
                  <a:pt x="106" y="79"/>
                  <a:pt x="111" y="74"/>
                  <a:pt x="117" y="74"/>
                </a:cubicBezTo>
                <a:cubicBezTo>
                  <a:pt x="123" y="74"/>
                  <a:pt x="128" y="79"/>
                  <a:pt x="128" y="85"/>
                </a:cubicBezTo>
                <a:cubicBezTo>
                  <a:pt x="128" y="106"/>
                  <a:pt x="128" y="106"/>
                  <a:pt x="128" y="106"/>
                </a:cubicBezTo>
                <a:cubicBezTo>
                  <a:pt x="149" y="106"/>
                  <a:pt x="149" y="106"/>
                  <a:pt x="149" y="106"/>
                </a:cubicBezTo>
                <a:cubicBezTo>
                  <a:pt x="155" y="106"/>
                  <a:pt x="160" y="111"/>
                  <a:pt x="160" y="117"/>
                </a:cubicBezTo>
                <a:cubicBezTo>
                  <a:pt x="160" y="123"/>
                  <a:pt x="155" y="128"/>
                  <a:pt x="149" y="128"/>
                </a:cubicBezTo>
                <a:cubicBezTo>
                  <a:pt x="128" y="128"/>
                  <a:pt x="128" y="128"/>
                  <a:pt x="128" y="128"/>
                </a:cubicBezTo>
                <a:cubicBezTo>
                  <a:pt x="128" y="149"/>
                  <a:pt x="128" y="149"/>
                  <a:pt x="128" y="149"/>
                </a:cubicBezTo>
                <a:cubicBezTo>
                  <a:pt x="128" y="155"/>
                  <a:pt x="123" y="160"/>
                  <a:pt x="117" y="160"/>
                </a:cubicBezTo>
                <a:cubicBezTo>
                  <a:pt x="111" y="160"/>
                  <a:pt x="106" y="155"/>
                  <a:pt x="106" y="149"/>
                </a:cubicBezTo>
                <a:cubicBezTo>
                  <a:pt x="106" y="128"/>
                  <a:pt x="106" y="128"/>
                  <a:pt x="106" y="128"/>
                </a:cubicBezTo>
                <a:cubicBezTo>
                  <a:pt x="85" y="128"/>
                  <a:pt x="85" y="128"/>
                  <a:pt x="85" y="128"/>
                </a:cubicBezTo>
                <a:cubicBezTo>
                  <a:pt x="79" y="128"/>
                  <a:pt x="74" y="123"/>
                  <a:pt x="74" y="117"/>
                </a:cubicBezTo>
                <a:close/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grpSp>
        <p:nvGrpSpPr>
          <p:cNvPr id="7" name="Group 25"/>
          <p:cNvGrpSpPr>
            <a:grpSpLocks noChangeAspect="1"/>
          </p:cNvGrpSpPr>
          <p:nvPr/>
        </p:nvGrpSpPr>
        <p:grpSpPr>
          <a:xfrm>
            <a:off x="6948264" y="5964622"/>
            <a:ext cx="431500" cy="429591"/>
            <a:chOff x="6923672" y="4955694"/>
            <a:chExt cx="1077912" cy="1073150"/>
          </a:xfrm>
          <a:solidFill>
            <a:schemeClr val="accent2"/>
          </a:solidFill>
        </p:grpSpPr>
        <p:sp>
          <p:nvSpPr>
            <p:cNvPr id="8" name="Freeform 15"/>
            <p:cNvSpPr>
              <a:spLocks noEditPoints="1"/>
            </p:cNvSpPr>
            <p:nvPr/>
          </p:nvSpPr>
          <p:spPr bwMode="auto">
            <a:xfrm>
              <a:off x="7688847" y="5262081"/>
              <a:ext cx="312737" cy="766763"/>
            </a:xfrm>
            <a:custGeom>
              <a:avLst/>
              <a:gdLst>
                <a:gd name="T0" fmla="*/ 41 w 65"/>
                <a:gd name="T1" fmla="*/ 0 h 160"/>
                <a:gd name="T2" fmla="*/ 25 w 65"/>
                <a:gd name="T3" fmla="*/ 0 h 160"/>
                <a:gd name="T4" fmla="*/ 17 w 65"/>
                <a:gd name="T5" fmla="*/ 6 h 160"/>
                <a:gd name="T6" fmla="*/ 1 w 65"/>
                <a:gd name="T7" fmla="*/ 86 h 160"/>
                <a:gd name="T8" fmla="*/ 2 w 65"/>
                <a:gd name="T9" fmla="*/ 93 h 160"/>
                <a:gd name="T10" fmla="*/ 9 w 65"/>
                <a:gd name="T11" fmla="*/ 96 h 160"/>
                <a:gd name="T12" fmla="*/ 9 w 65"/>
                <a:gd name="T13" fmla="*/ 152 h 160"/>
                <a:gd name="T14" fmla="*/ 17 w 65"/>
                <a:gd name="T15" fmla="*/ 160 h 160"/>
                <a:gd name="T16" fmla="*/ 25 w 65"/>
                <a:gd name="T17" fmla="*/ 152 h 160"/>
                <a:gd name="T18" fmla="*/ 25 w 65"/>
                <a:gd name="T19" fmla="*/ 96 h 160"/>
                <a:gd name="T20" fmla="*/ 41 w 65"/>
                <a:gd name="T21" fmla="*/ 96 h 160"/>
                <a:gd name="T22" fmla="*/ 41 w 65"/>
                <a:gd name="T23" fmla="*/ 152 h 160"/>
                <a:gd name="T24" fmla="*/ 49 w 65"/>
                <a:gd name="T25" fmla="*/ 160 h 160"/>
                <a:gd name="T26" fmla="*/ 57 w 65"/>
                <a:gd name="T27" fmla="*/ 152 h 160"/>
                <a:gd name="T28" fmla="*/ 57 w 65"/>
                <a:gd name="T29" fmla="*/ 96 h 160"/>
                <a:gd name="T30" fmla="*/ 63 w 65"/>
                <a:gd name="T31" fmla="*/ 93 h 160"/>
                <a:gd name="T32" fmla="*/ 65 w 65"/>
                <a:gd name="T33" fmla="*/ 86 h 160"/>
                <a:gd name="T34" fmla="*/ 49 w 65"/>
                <a:gd name="T35" fmla="*/ 6 h 160"/>
                <a:gd name="T36" fmla="*/ 41 w 65"/>
                <a:gd name="T37" fmla="*/ 0 h 160"/>
                <a:gd name="T38" fmla="*/ 31 w 65"/>
                <a:gd name="T39" fmla="*/ 16 h 160"/>
                <a:gd name="T40" fmla="*/ 34 w 65"/>
                <a:gd name="T41" fmla="*/ 16 h 160"/>
                <a:gd name="T42" fmla="*/ 47 w 65"/>
                <a:gd name="T43" fmla="*/ 80 h 160"/>
                <a:gd name="T44" fmla="*/ 18 w 65"/>
                <a:gd name="T45" fmla="*/ 80 h 160"/>
                <a:gd name="T46" fmla="*/ 31 w 65"/>
                <a:gd name="T47" fmla="*/ 1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5" h="160">
                  <a:moveTo>
                    <a:pt x="41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1" y="0"/>
                    <a:pt x="18" y="2"/>
                    <a:pt x="17" y="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8"/>
                    <a:pt x="1" y="91"/>
                    <a:pt x="2" y="93"/>
                  </a:cubicBezTo>
                  <a:cubicBezTo>
                    <a:pt x="4" y="95"/>
                    <a:pt x="6" y="96"/>
                    <a:pt x="9" y="96"/>
                  </a:cubicBezTo>
                  <a:cubicBezTo>
                    <a:pt x="9" y="152"/>
                    <a:pt x="9" y="152"/>
                    <a:pt x="9" y="152"/>
                  </a:cubicBezTo>
                  <a:cubicBezTo>
                    <a:pt x="9" y="156"/>
                    <a:pt x="12" y="160"/>
                    <a:pt x="17" y="160"/>
                  </a:cubicBezTo>
                  <a:cubicBezTo>
                    <a:pt x="21" y="160"/>
                    <a:pt x="25" y="156"/>
                    <a:pt x="25" y="152"/>
                  </a:cubicBezTo>
                  <a:cubicBezTo>
                    <a:pt x="25" y="96"/>
                    <a:pt x="25" y="96"/>
                    <a:pt x="25" y="96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1" y="152"/>
                    <a:pt x="41" y="152"/>
                    <a:pt x="41" y="152"/>
                  </a:cubicBezTo>
                  <a:cubicBezTo>
                    <a:pt x="41" y="156"/>
                    <a:pt x="44" y="160"/>
                    <a:pt x="49" y="160"/>
                  </a:cubicBezTo>
                  <a:cubicBezTo>
                    <a:pt x="53" y="160"/>
                    <a:pt x="57" y="156"/>
                    <a:pt x="57" y="152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9" y="96"/>
                    <a:pt x="61" y="95"/>
                    <a:pt x="63" y="93"/>
                  </a:cubicBezTo>
                  <a:cubicBezTo>
                    <a:pt x="64" y="91"/>
                    <a:pt x="65" y="88"/>
                    <a:pt x="65" y="86"/>
                  </a:cubicBezTo>
                  <a:cubicBezTo>
                    <a:pt x="49" y="6"/>
                    <a:pt x="49" y="6"/>
                    <a:pt x="49" y="6"/>
                  </a:cubicBezTo>
                  <a:cubicBezTo>
                    <a:pt x="48" y="2"/>
                    <a:pt x="44" y="0"/>
                    <a:pt x="41" y="0"/>
                  </a:cubicBezTo>
                  <a:close/>
                  <a:moveTo>
                    <a:pt x="31" y="16"/>
                  </a:moveTo>
                  <a:cubicBezTo>
                    <a:pt x="34" y="16"/>
                    <a:pt x="34" y="16"/>
                    <a:pt x="34" y="16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18" y="80"/>
                    <a:pt x="18" y="80"/>
                    <a:pt x="18" y="80"/>
                  </a:cubicBezTo>
                  <a:lnTo>
                    <a:pt x="31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16"/>
            <p:cNvSpPr>
              <a:spLocks noEditPoints="1"/>
            </p:cNvSpPr>
            <p:nvPr/>
          </p:nvSpPr>
          <p:spPr bwMode="auto">
            <a:xfrm>
              <a:off x="7731710" y="4955694"/>
              <a:ext cx="231775" cy="230188"/>
            </a:xfrm>
            <a:custGeom>
              <a:avLst/>
              <a:gdLst>
                <a:gd name="T0" fmla="*/ 24 w 48"/>
                <a:gd name="T1" fmla="*/ 48 h 48"/>
                <a:gd name="T2" fmla="*/ 48 w 48"/>
                <a:gd name="T3" fmla="*/ 24 h 48"/>
                <a:gd name="T4" fmla="*/ 24 w 48"/>
                <a:gd name="T5" fmla="*/ 0 h 48"/>
                <a:gd name="T6" fmla="*/ 0 w 48"/>
                <a:gd name="T7" fmla="*/ 24 h 48"/>
                <a:gd name="T8" fmla="*/ 24 w 48"/>
                <a:gd name="T9" fmla="*/ 48 h 48"/>
                <a:gd name="T10" fmla="*/ 24 w 48"/>
                <a:gd name="T11" fmla="*/ 16 h 48"/>
                <a:gd name="T12" fmla="*/ 32 w 48"/>
                <a:gd name="T13" fmla="*/ 24 h 48"/>
                <a:gd name="T14" fmla="*/ 24 w 48"/>
                <a:gd name="T15" fmla="*/ 32 h 48"/>
                <a:gd name="T16" fmla="*/ 16 w 48"/>
                <a:gd name="T17" fmla="*/ 24 h 48"/>
                <a:gd name="T18" fmla="*/ 24 w 48"/>
                <a:gd name="T19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8">
                  <a:moveTo>
                    <a:pt x="24" y="48"/>
                  </a:moveTo>
                  <a:cubicBezTo>
                    <a:pt x="37" y="48"/>
                    <a:pt x="48" y="37"/>
                    <a:pt x="48" y="24"/>
                  </a:cubicBezTo>
                  <a:cubicBezTo>
                    <a:pt x="48" y="10"/>
                    <a:pt x="37" y="0"/>
                    <a:pt x="24" y="0"/>
                  </a:cubicBezTo>
                  <a:cubicBezTo>
                    <a:pt x="10" y="0"/>
                    <a:pt x="0" y="10"/>
                    <a:pt x="0" y="24"/>
                  </a:cubicBezTo>
                  <a:cubicBezTo>
                    <a:pt x="0" y="37"/>
                    <a:pt x="10" y="48"/>
                    <a:pt x="24" y="48"/>
                  </a:cubicBezTo>
                  <a:close/>
                  <a:moveTo>
                    <a:pt x="24" y="16"/>
                  </a:moveTo>
                  <a:cubicBezTo>
                    <a:pt x="28" y="16"/>
                    <a:pt x="32" y="19"/>
                    <a:pt x="32" y="24"/>
                  </a:cubicBezTo>
                  <a:cubicBezTo>
                    <a:pt x="32" y="28"/>
                    <a:pt x="28" y="32"/>
                    <a:pt x="24" y="32"/>
                  </a:cubicBezTo>
                  <a:cubicBezTo>
                    <a:pt x="19" y="32"/>
                    <a:pt x="16" y="28"/>
                    <a:pt x="16" y="24"/>
                  </a:cubicBezTo>
                  <a:cubicBezTo>
                    <a:pt x="16" y="19"/>
                    <a:pt x="19" y="16"/>
                    <a:pt x="24" y="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17"/>
            <p:cNvSpPr>
              <a:spLocks noEditPoints="1"/>
            </p:cNvSpPr>
            <p:nvPr/>
          </p:nvSpPr>
          <p:spPr bwMode="auto">
            <a:xfrm>
              <a:off x="6923672" y="5262081"/>
              <a:ext cx="307975" cy="766763"/>
            </a:xfrm>
            <a:custGeom>
              <a:avLst/>
              <a:gdLst>
                <a:gd name="T0" fmla="*/ 56 w 64"/>
                <a:gd name="T1" fmla="*/ 0 h 160"/>
                <a:gd name="T2" fmla="*/ 8 w 64"/>
                <a:gd name="T3" fmla="*/ 0 h 160"/>
                <a:gd name="T4" fmla="*/ 0 w 64"/>
                <a:gd name="T5" fmla="*/ 8 h 160"/>
                <a:gd name="T6" fmla="*/ 0 w 64"/>
                <a:gd name="T7" fmla="*/ 72 h 160"/>
                <a:gd name="T8" fmla="*/ 8 w 64"/>
                <a:gd name="T9" fmla="*/ 80 h 160"/>
                <a:gd name="T10" fmla="*/ 8 w 64"/>
                <a:gd name="T11" fmla="*/ 152 h 160"/>
                <a:gd name="T12" fmla="*/ 16 w 64"/>
                <a:gd name="T13" fmla="*/ 160 h 160"/>
                <a:gd name="T14" fmla="*/ 24 w 64"/>
                <a:gd name="T15" fmla="*/ 152 h 160"/>
                <a:gd name="T16" fmla="*/ 24 w 64"/>
                <a:gd name="T17" fmla="*/ 80 h 160"/>
                <a:gd name="T18" fmla="*/ 40 w 64"/>
                <a:gd name="T19" fmla="*/ 80 h 160"/>
                <a:gd name="T20" fmla="*/ 40 w 64"/>
                <a:gd name="T21" fmla="*/ 152 h 160"/>
                <a:gd name="T22" fmla="*/ 48 w 64"/>
                <a:gd name="T23" fmla="*/ 160 h 160"/>
                <a:gd name="T24" fmla="*/ 56 w 64"/>
                <a:gd name="T25" fmla="*/ 152 h 160"/>
                <a:gd name="T26" fmla="*/ 56 w 64"/>
                <a:gd name="T27" fmla="*/ 80 h 160"/>
                <a:gd name="T28" fmla="*/ 64 w 64"/>
                <a:gd name="T29" fmla="*/ 72 h 160"/>
                <a:gd name="T30" fmla="*/ 64 w 64"/>
                <a:gd name="T31" fmla="*/ 8 h 160"/>
                <a:gd name="T32" fmla="*/ 56 w 64"/>
                <a:gd name="T33" fmla="*/ 0 h 160"/>
                <a:gd name="T34" fmla="*/ 16 w 64"/>
                <a:gd name="T35" fmla="*/ 16 h 160"/>
                <a:gd name="T36" fmla="*/ 48 w 64"/>
                <a:gd name="T37" fmla="*/ 16 h 160"/>
                <a:gd name="T38" fmla="*/ 48 w 64"/>
                <a:gd name="T39" fmla="*/ 64 h 160"/>
                <a:gd name="T40" fmla="*/ 16 w 64"/>
                <a:gd name="T41" fmla="*/ 64 h 160"/>
                <a:gd name="T42" fmla="*/ 16 w 64"/>
                <a:gd name="T43" fmla="*/ 1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4" h="160">
                  <a:moveTo>
                    <a:pt x="5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6"/>
                    <a:pt x="3" y="80"/>
                    <a:pt x="8" y="80"/>
                  </a:cubicBezTo>
                  <a:cubicBezTo>
                    <a:pt x="8" y="152"/>
                    <a:pt x="8" y="152"/>
                    <a:pt x="8" y="152"/>
                  </a:cubicBezTo>
                  <a:cubicBezTo>
                    <a:pt x="8" y="156"/>
                    <a:pt x="11" y="160"/>
                    <a:pt x="16" y="160"/>
                  </a:cubicBezTo>
                  <a:cubicBezTo>
                    <a:pt x="20" y="160"/>
                    <a:pt x="24" y="156"/>
                    <a:pt x="24" y="152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40" y="152"/>
                    <a:pt x="40" y="152"/>
                    <a:pt x="40" y="152"/>
                  </a:cubicBezTo>
                  <a:cubicBezTo>
                    <a:pt x="40" y="156"/>
                    <a:pt x="43" y="160"/>
                    <a:pt x="48" y="160"/>
                  </a:cubicBezTo>
                  <a:cubicBezTo>
                    <a:pt x="52" y="160"/>
                    <a:pt x="56" y="156"/>
                    <a:pt x="56" y="152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60" y="80"/>
                    <a:pt x="64" y="76"/>
                    <a:pt x="64" y="72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3"/>
                    <a:pt x="60" y="0"/>
                    <a:pt x="56" y="0"/>
                  </a:cubicBezTo>
                  <a:close/>
                  <a:moveTo>
                    <a:pt x="16" y="16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lnTo>
                    <a:pt x="16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 noEditPoints="1"/>
            </p:cNvSpPr>
            <p:nvPr/>
          </p:nvSpPr>
          <p:spPr bwMode="auto">
            <a:xfrm>
              <a:off x="6961772" y="4955694"/>
              <a:ext cx="231775" cy="230188"/>
            </a:xfrm>
            <a:custGeom>
              <a:avLst/>
              <a:gdLst>
                <a:gd name="T0" fmla="*/ 24 w 48"/>
                <a:gd name="T1" fmla="*/ 48 h 48"/>
                <a:gd name="T2" fmla="*/ 48 w 48"/>
                <a:gd name="T3" fmla="*/ 24 h 48"/>
                <a:gd name="T4" fmla="*/ 24 w 48"/>
                <a:gd name="T5" fmla="*/ 0 h 48"/>
                <a:gd name="T6" fmla="*/ 0 w 48"/>
                <a:gd name="T7" fmla="*/ 24 h 48"/>
                <a:gd name="T8" fmla="*/ 24 w 48"/>
                <a:gd name="T9" fmla="*/ 48 h 48"/>
                <a:gd name="T10" fmla="*/ 24 w 48"/>
                <a:gd name="T11" fmla="*/ 16 h 48"/>
                <a:gd name="T12" fmla="*/ 32 w 48"/>
                <a:gd name="T13" fmla="*/ 24 h 48"/>
                <a:gd name="T14" fmla="*/ 24 w 48"/>
                <a:gd name="T15" fmla="*/ 32 h 48"/>
                <a:gd name="T16" fmla="*/ 16 w 48"/>
                <a:gd name="T17" fmla="*/ 24 h 48"/>
                <a:gd name="T18" fmla="*/ 24 w 48"/>
                <a:gd name="T19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8">
                  <a:moveTo>
                    <a:pt x="24" y="48"/>
                  </a:moveTo>
                  <a:cubicBezTo>
                    <a:pt x="37" y="48"/>
                    <a:pt x="48" y="37"/>
                    <a:pt x="48" y="24"/>
                  </a:cubicBezTo>
                  <a:cubicBezTo>
                    <a:pt x="48" y="10"/>
                    <a:pt x="37" y="0"/>
                    <a:pt x="24" y="0"/>
                  </a:cubicBezTo>
                  <a:cubicBezTo>
                    <a:pt x="10" y="0"/>
                    <a:pt x="0" y="10"/>
                    <a:pt x="0" y="24"/>
                  </a:cubicBezTo>
                  <a:cubicBezTo>
                    <a:pt x="0" y="37"/>
                    <a:pt x="10" y="48"/>
                    <a:pt x="24" y="48"/>
                  </a:cubicBezTo>
                  <a:close/>
                  <a:moveTo>
                    <a:pt x="24" y="16"/>
                  </a:moveTo>
                  <a:cubicBezTo>
                    <a:pt x="28" y="16"/>
                    <a:pt x="32" y="19"/>
                    <a:pt x="32" y="24"/>
                  </a:cubicBezTo>
                  <a:cubicBezTo>
                    <a:pt x="32" y="28"/>
                    <a:pt x="28" y="32"/>
                    <a:pt x="24" y="32"/>
                  </a:cubicBezTo>
                  <a:cubicBezTo>
                    <a:pt x="19" y="32"/>
                    <a:pt x="16" y="28"/>
                    <a:pt x="16" y="24"/>
                  </a:cubicBezTo>
                  <a:cubicBezTo>
                    <a:pt x="16" y="19"/>
                    <a:pt x="19" y="16"/>
                    <a:pt x="24" y="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9"/>
            <p:cNvSpPr>
              <a:spLocks noEditPoints="1"/>
            </p:cNvSpPr>
            <p:nvPr/>
          </p:nvSpPr>
          <p:spPr bwMode="auto">
            <a:xfrm>
              <a:off x="7307847" y="5262081"/>
              <a:ext cx="309562" cy="766763"/>
            </a:xfrm>
            <a:custGeom>
              <a:avLst/>
              <a:gdLst>
                <a:gd name="T0" fmla="*/ 56 w 64"/>
                <a:gd name="T1" fmla="*/ 0 h 160"/>
                <a:gd name="T2" fmla="*/ 8 w 64"/>
                <a:gd name="T3" fmla="*/ 0 h 160"/>
                <a:gd name="T4" fmla="*/ 0 w 64"/>
                <a:gd name="T5" fmla="*/ 8 h 160"/>
                <a:gd name="T6" fmla="*/ 0 w 64"/>
                <a:gd name="T7" fmla="*/ 72 h 160"/>
                <a:gd name="T8" fmla="*/ 8 w 64"/>
                <a:gd name="T9" fmla="*/ 80 h 160"/>
                <a:gd name="T10" fmla="*/ 8 w 64"/>
                <a:gd name="T11" fmla="*/ 152 h 160"/>
                <a:gd name="T12" fmla="*/ 16 w 64"/>
                <a:gd name="T13" fmla="*/ 160 h 160"/>
                <a:gd name="T14" fmla="*/ 24 w 64"/>
                <a:gd name="T15" fmla="*/ 152 h 160"/>
                <a:gd name="T16" fmla="*/ 24 w 64"/>
                <a:gd name="T17" fmla="*/ 80 h 160"/>
                <a:gd name="T18" fmla="*/ 40 w 64"/>
                <a:gd name="T19" fmla="*/ 80 h 160"/>
                <a:gd name="T20" fmla="*/ 40 w 64"/>
                <a:gd name="T21" fmla="*/ 152 h 160"/>
                <a:gd name="T22" fmla="*/ 48 w 64"/>
                <a:gd name="T23" fmla="*/ 160 h 160"/>
                <a:gd name="T24" fmla="*/ 56 w 64"/>
                <a:gd name="T25" fmla="*/ 152 h 160"/>
                <a:gd name="T26" fmla="*/ 56 w 64"/>
                <a:gd name="T27" fmla="*/ 80 h 160"/>
                <a:gd name="T28" fmla="*/ 64 w 64"/>
                <a:gd name="T29" fmla="*/ 72 h 160"/>
                <a:gd name="T30" fmla="*/ 64 w 64"/>
                <a:gd name="T31" fmla="*/ 8 h 160"/>
                <a:gd name="T32" fmla="*/ 56 w 64"/>
                <a:gd name="T33" fmla="*/ 0 h 160"/>
                <a:gd name="T34" fmla="*/ 16 w 64"/>
                <a:gd name="T35" fmla="*/ 16 h 160"/>
                <a:gd name="T36" fmla="*/ 48 w 64"/>
                <a:gd name="T37" fmla="*/ 16 h 160"/>
                <a:gd name="T38" fmla="*/ 48 w 64"/>
                <a:gd name="T39" fmla="*/ 64 h 160"/>
                <a:gd name="T40" fmla="*/ 16 w 64"/>
                <a:gd name="T41" fmla="*/ 64 h 160"/>
                <a:gd name="T42" fmla="*/ 16 w 64"/>
                <a:gd name="T43" fmla="*/ 1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4" h="160">
                  <a:moveTo>
                    <a:pt x="5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6"/>
                    <a:pt x="3" y="80"/>
                    <a:pt x="8" y="80"/>
                  </a:cubicBezTo>
                  <a:cubicBezTo>
                    <a:pt x="8" y="152"/>
                    <a:pt x="8" y="152"/>
                    <a:pt x="8" y="152"/>
                  </a:cubicBezTo>
                  <a:cubicBezTo>
                    <a:pt x="8" y="156"/>
                    <a:pt x="11" y="160"/>
                    <a:pt x="16" y="160"/>
                  </a:cubicBezTo>
                  <a:cubicBezTo>
                    <a:pt x="20" y="160"/>
                    <a:pt x="24" y="156"/>
                    <a:pt x="24" y="152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40" y="152"/>
                    <a:pt x="40" y="152"/>
                    <a:pt x="40" y="152"/>
                  </a:cubicBezTo>
                  <a:cubicBezTo>
                    <a:pt x="40" y="156"/>
                    <a:pt x="43" y="160"/>
                    <a:pt x="48" y="160"/>
                  </a:cubicBezTo>
                  <a:cubicBezTo>
                    <a:pt x="52" y="160"/>
                    <a:pt x="56" y="156"/>
                    <a:pt x="56" y="152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60" y="80"/>
                    <a:pt x="64" y="76"/>
                    <a:pt x="64" y="72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3"/>
                    <a:pt x="60" y="0"/>
                    <a:pt x="56" y="0"/>
                  </a:cubicBezTo>
                  <a:close/>
                  <a:moveTo>
                    <a:pt x="16" y="16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lnTo>
                    <a:pt x="16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20"/>
            <p:cNvSpPr>
              <a:spLocks noEditPoints="1"/>
            </p:cNvSpPr>
            <p:nvPr/>
          </p:nvSpPr>
          <p:spPr bwMode="auto">
            <a:xfrm>
              <a:off x="7347535" y="4955694"/>
              <a:ext cx="230187" cy="230188"/>
            </a:xfrm>
            <a:custGeom>
              <a:avLst/>
              <a:gdLst>
                <a:gd name="T0" fmla="*/ 24 w 48"/>
                <a:gd name="T1" fmla="*/ 48 h 48"/>
                <a:gd name="T2" fmla="*/ 48 w 48"/>
                <a:gd name="T3" fmla="*/ 24 h 48"/>
                <a:gd name="T4" fmla="*/ 24 w 48"/>
                <a:gd name="T5" fmla="*/ 0 h 48"/>
                <a:gd name="T6" fmla="*/ 0 w 48"/>
                <a:gd name="T7" fmla="*/ 24 h 48"/>
                <a:gd name="T8" fmla="*/ 24 w 48"/>
                <a:gd name="T9" fmla="*/ 48 h 48"/>
                <a:gd name="T10" fmla="*/ 24 w 48"/>
                <a:gd name="T11" fmla="*/ 16 h 48"/>
                <a:gd name="T12" fmla="*/ 32 w 48"/>
                <a:gd name="T13" fmla="*/ 24 h 48"/>
                <a:gd name="T14" fmla="*/ 24 w 48"/>
                <a:gd name="T15" fmla="*/ 32 h 48"/>
                <a:gd name="T16" fmla="*/ 16 w 48"/>
                <a:gd name="T17" fmla="*/ 24 h 48"/>
                <a:gd name="T18" fmla="*/ 24 w 48"/>
                <a:gd name="T19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8">
                  <a:moveTo>
                    <a:pt x="24" y="48"/>
                  </a:moveTo>
                  <a:cubicBezTo>
                    <a:pt x="37" y="48"/>
                    <a:pt x="48" y="37"/>
                    <a:pt x="48" y="24"/>
                  </a:cubicBezTo>
                  <a:cubicBezTo>
                    <a:pt x="48" y="10"/>
                    <a:pt x="37" y="0"/>
                    <a:pt x="24" y="0"/>
                  </a:cubicBezTo>
                  <a:cubicBezTo>
                    <a:pt x="10" y="0"/>
                    <a:pt x="0" y="10"/>
                    <a:pt x="0" y="24"/>
                  </a:cubicBezTo>
                  <a:cubicBezTo>
                    <a:pt x="0" y="37"/>
                    <a:pt x="10" y="48"/>
                    <a:pt x="24" y="48"/>
                  </a:cubicBezTo>
                  <a:close/>
                  <a:moveTo>
                    <a:pt x="24" y="16"/>
                  </a:moveTo>
                  <a:cubicBezTo>
                    <a:pt x="28" y="16"/>
                    <a:pt x="32" y="19"/>
                    <a:pt x="32" y="24"/>
                  </a:cubicBezTo>
                  <a:cubicBezTo>
                    <a:pt x="32" y="28"/>
                    <a:pt x="28" y="32"/>
                    <a:pt x="24" y="32"/>
                  </a:cubicBezTo>
                  <a:cubicBezTo>
                    <a:pt x="19" y="32"/>
                    <a:pt x="16" y="28"/>
                    <a:pt x="16" y="24"/>
                  </a:cubicBezTo>
                  <a:cubicBezTo>
                    <a:pt x="16" y="19"/>
                    <a:pt x="19" y="16"/>
                    <a:pt x="24" y="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1720850"/>
            <a:ext cx="8723313" cy="4660900"/>
          </a:xfrm>
        </p:spPr>
        <p:txBody>
          <a:bodyPr vert="horz"/>
          <a:p>
            <a:pPr marL="109855" indent="0">
              <a:lnSpc>
                <a:spcPct val="80000"/>
              </a:lnSpc>
              <a:buNone/>
            </a:pPr>
            <a:r>
              <a:rPr sz="30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работы в системе долговременного ухода:</a:t>
            </a:r>
            <a:endParaRPr sz="3000" b="1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единство общей цели, которая одинаково значима для всех участников межведомственного взаимодействия;</a:t>
            </a:r>
            <a:endParaRPr sz="1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приоритет интересов, мнения и потребностей гражданина, нуждающегося в уходе;</a:t>
            </a:r>
            <a:endParaRPr sz="1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разграничение компетенций, которые определяют полномочия участников межведомственного взаимодействия;</a:t>
            </a:r>
            <a:endParaRPr sz="1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синхронизация действий, которые согласованы участниками межведомственного взаимодействия, не дублируются и не противоречат друг другу;</a:t>
            </a:r>
            <a:endParaRPr sz="1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коллегиальность решений, которые прорабатываются и принимаются участниками межведомственного взаимодействия совместно;</a:t>
            </a:r>
            <a:endParaRPr sz="1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коллективная ответственность за результат, который достигается общими усилиями участников межведомственного взаимодействия;</a:t>
            </a:r>
            <a:endParaRPr sz="1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  <a:buNone/>
            </a:pPr>
            <a:r>
              <a:rPr sz="18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конфиденциальность информации, полученной в процессе межведомственного взаимодействия.</a:t>
            </a:r>
            <a:endParaRPr sz="18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lnSpc>
                <a:spcPct val="80000"/>
              </a:lnSpc>
            </a:pPr>
            <a:endParaRPr sz="1800"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1507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4763" y="5516563"/>
            <a:ext cx="1470025" cy="11699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13" y="1720850"/>
            <a:ext cx="8434388" cy="4660900"/>
          </a:xfrm>
        </p:spPr>
        <p:txBody>
          <a:bodyPr vert="horz"/>
          <a:p>
            <a:pPr marL="109855" indent="0">
              <a:buNone/>
            </a:pPr>
            <a:r>
              <a:rPr sz="2200" b="1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деятельности работников системы долговременного ухода:</a:t>
            </a:r>
            <a:endParaRPr sz="2200" b="1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4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ответственность, </a:t>
            </a:r>
            <a:endParaRPr sz="24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4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компетентность, </a:t>
            </a:r>
            <a:endParaRPr sz="24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4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индивидуальность, </a:t>
            </a:r>
            <a:endParaRPr sz="24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4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добровольность, </a:t>
            </a:r>
            <a:endParaRPr sz="24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4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наглядность, </a:t>
            </a:r>
            <a:endParaRPr sz="24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/>
            <a:r>
              <a:rPr sz="2400">
                <a:solidFill>
                  <a:srgbClr val="066B9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конфиденциальность.</a:t>
            </a:r>
            <a:endParaRPr sz="2400">
              <a:solidFill>
                <a:srgbClr val="066B9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endParaRPr>
              <a:solidFill>
                <a:srgbClr val="066B9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ЛЕКЦИЯ 1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66B9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6B9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социальных услуг, особенности ухода за гражданами пожилого возраста и инвалидами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66B9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2531" name="Изображение 15" descr="IMG_2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59563" y="4941888"/>
            <a:ext cx="2363787" cy="157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8965</Words>
  <Application>WPS Presentation</Application>
  <PresentationFormat>Экран</PresentationFormat>
  <Paragraphs>136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SimSun</vt:lpstr>
      <vt:lpstr>Wingdings</vt:lpstr>
      <vt:lpstr>Lucida Sans Unicode</vt:lpstr>
      <vt:lpstr>Wingdings 3</vt:lpstr>
      <vt:lpstr>Verdana</vt:lpstr>
      <vt:lpstr>Wingdings 2</vt:lpstr>
      <vt:lpstr>Calibri</vt:lpstr>
      <vt:lpstr>Times New Roman</vt:lpstr>
      <vt:lpstr>Tahoma</vt:lpstr>
      <vt:lpstr>Wingdings 3</vt:lpstr>
      <vt:lpstr>Verdana</vt:lpstr>
      <vt:lpstr>Wingdings 2</vt:lpstr>
      <vt:lpstr>Microsoft YaHei</vt:lpstr>
      <vt:lpstr>Arial Unicode MS</vt:lpstr>
      <vt:lpstr>黑体</vt:lpstr>
      <vt:lpstr>黑体</vt:lpstr>
      <vt:lpstr>Открытая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4. Организация социальной работы в РФ</dc:title>
  <dc:creator>Таня</dc:creator>
  <cp:lastModifiedBy>User</cp:lastModifiedBy>
  <cp:revision>105</cp:revision>
  <dcterms:created xsi:type="dcterms:W3CDTF">2022-03-10T09:21:43Z</dcterms:created>
  <dcterms:modified xsi:type="dcterms:W3CDTF">2022-10-20T06:20:28Z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E91A9578757D4F94AAC800F107594D2B</vt:lpwstr>
  </property>
  <property fmtid="{D5CDD505-2E9C-101B-9397-08002B2CF9AE}" pid="3" name="KSOProductBuildVer">
    <vt:lpwstr>1049-11.2.0.11341</vt:lpwstr>
  </property>
</Properties>
</file>