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8"/>
  </p:notesMasterIdLst>
  <p:sldIdLst>
    <p:sldId id="295" r:id="rId2"/>
    <p:sldId id="273" r:id="rId3"/>
    <p:sldId id="276" r:id="rId4"/>
    <p:sldId id="274" r:id="rId5"/>
    <p:sldId id="294" r:id="rId6"/>
    <p:sldId id="29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FF"/>
    <a:srgbClr val="0000CC"/>
    <a:srgbClr val="1C2B68"/>
    <a:srgbClr val="FF6600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4.5673316389851044E-3"/>
                  <c:y val="8.125000000000011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2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1. Знаете ли Вы о сервисе службы занятости «Эффективная вакансия»?</c:v>
                </c:pt>
                <c:pt idx="1">
                  <c:v>2. Пользовались ли Вы сервисом «Эффективная вакансия»?</c:v>
                </c:pt>
                <c:pt idx="2">
                  <c:v>3. Ощутили ли Вы положительный эффект от использования сервиса «Эффективная вакансия»?</c:v>
                </c:pt>
                <c:pt idx="3">
                  <c:v>4. Считаете ли Вы, что сотрудники службы занятости предоставляют сервис «Эффективная вакансия» на достаточно высоком профессиональном уровне?</c:v>
                </c:pt>
                <c:pt idx="4">
                  <c:v>5. Считаете ли Вы, что сервис «Эффективная вакансия» нуждается в совершенствовании? 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61.29032258064516</c:v>
                </c:pt>
                <c:pt idx="1">
                  <c:v>76.19047619047619</c:v>
                </c:pt>
                <c:pt idx="2">
                  <c:v>77.41935483870968</c:v>
                </c:pt>
                <c:pt idx="3">
                  <c:v>1.7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solidFill>
                <a:schemeClr val="bg2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1. Знаете ли Вы о сервисе службы занятости «Эффективная вакансия»?</c:v>
                </c:pt>
                <c:pt idx="1">
                  <c:v>2. Пользовались ли Вы сервисом «Эффективная вакансия»?</c:v>
                </c:pt>
                <c:pt idx="2">
                  <c:v>3. Ощутили ли Вы положительный эффект от использования сервиса «Эффективная вакансия»?</c:v>
                </c:pt>
                <c:pt idx="3">
                  <c:v>4. Считаете ли Вы, что сотрудники службы занятости предоставляют сервис «Эффективная вакансия» на достаточно высоком профессиональном уровне?</c:v>
                </c:pt>
                <c:pt idx="4">
                  <c:v>5. Считаете ли Вы, что сервис «Эффективная вакансия» нуждается в совершенствовании? 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38.70967741935484</c:v>
                </c:pt>
                <c:pt idx="1">
                  <c:v>23.809523809523807</c:v>
                </c:pt>
                <c:pt idx="2">
                  <c:v>22.58064516129032</c:v>
                </c:pt>
                <c:pt idx="3">
                  <c:v>28.8135593220339</c:v>
                </c:pt>
                <c:pt idx="4">
                  <c:v>22.5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 ответа</c:v>
                </c:pt>
              </c:strCache>
            </c:strRef>
          </c:tx>
          <c:invertIfNegative val="0"/>
          <c:dLbls>
            <c:spPr>
              <a:solidFill>
                <a:schemeClr val="bg2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1. Знаете ли Вы о сервисе службы занятости «Эффективная вакансия»?</c:v>
                </c:pt>
                <c:pt idx="1">
                  <c:v>2. Пользовались ли Вы сервисом «Эффективная вакансия»?</c:v>
                </c:pt>
                <c:pt idx="2">
                  <c:v>3. Ощутили ли Вы положительный эффект от использования сервиса «Эффективная вакансия»?</c:v>
                </c:pt>
                <c:pt idx="3">
                  <c:v>4. Считаете ли Вы, что сотрудники службы занятости предоставляют сервис «Эффективная вакансия» на достаточно высоком профессиональном уровне?</c:v>
                </c:pt>
                <c:pt idx="4">
                  <c:v>5. Считаете ли Вы, что сервис «Эффективная вакансия» нуждается в совершенствовании? 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3">
                  <c:v>69.5</c:v>
                </c:pt>
                <c:pt idx="4">
                  <c:v>52.5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905664"/>
        <c:axId val="66055552"/>
      </c:barChart>
      <c:catAx>
        <c:axId val="33905664"/>
        <c:scaling>
          <c:orientation val="maxMin"/>
        </c:scaling>
        <c:delete val="0"/>
        <c:axPos val="l"/>
        <c:majorTickMark val="in"/>
        <c:minorTickMark val="none"/>
        <c:tickLblPos val="nextTo"/>
        <c:txPr>
          <a:bodyPr rot="0" vert="horz" anchor="ctr" anchorCtr="1"/>
          <a:lstStyle/>
          <a:p>
            <a:pPr>
              <a:defRPr sz="1100" baseline="0">
                <a:solidFill>
                  <a:srgbClr val="1C2B68"/>
                </a:solidFill>
              </a:defRPr>
            </a:pPr>
            <a:endParaRPr lang="ru-RU"/>
          </a:p>
        </c:txPr>
        <c:crossAx val="66055552"/>
        <c:crosses val="autoZero"/>
        <c:auto val="1"/>
        <c:lblAlgn val="ctr"/>
        <c:lblOffset val="10"/>
        <c:tickLblSkip val="1"/>
        <c:noMultiLvlLbl val="0"/>
      </c:catAx>
      <c:valAx>
        <c:axId val="66055552"/>
        <c:scaling>
          <c:orientation val="minMax"/>
        </c:scaling>
        <c:delete val="1"/>
        <c:axPos val="t"/>
        <c:majorGridlines/>
        <c:numFmt formatCode="0%" sourceLinked="1"/>
        <c:majorTickMark val="out"/>
        <c:minorTickMark val="none"/>
        <c:tickLblPos val="nextTo"/>
        <c:crossAx val="33905664"/>
        <c:crossesAt val="1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sz="1400" baseline="0">
                <a:solidFill>
                  <a:srgbClr val="0000CC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60331477989717153"/>
          <c:y val="1.8749999999999999E-2"/>
          <c:w val="0.31861345881147957"/>
          <c:h val="8.6861220472440964E-2"/>
        </c:manualLayout>
      </c:layout>
      <c:overlay val="0"/>
      <c:txPr>
        <a:bodyPr/>
        <a:lstStyle/>
        <a:p>
          <a:pPr>
            <a:defRPr sz="1400" baseline="0">
              <a:solidFill>
                <a:srgbClr val="000099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D1A012-052E-4775-8B87-25377119643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2BEECA-789F-499A-8FB5-F2843F3A26E9}">
      <dgm:prSet phldrT="[Текст]"/>
      <dgm:spPr/>
      <dgm:t>
        <a:bodyPr/>
        <a:lstStyle/>
        <a:p>
          <a:r>
            <a:rPr lang="ru-RU" dirty="0" smtClean="0"/>
            <a:t>услуги ориентированы на безработных граждан</a:t>
          </a:r>
          <a:endParaRPr lang="ru-RU" dirty="0"/>
        </a:p>
      </dgm:t>
    </dgm:pt>
    <dgm:pt modelId="{BBEB4CB1-DC4A-49F1-955F-974F6AAD2883}" type="parTrans" cxnId="{F26DD6A4-376D-4779-B637-19E3F84EC312}">
      <dgm:prSet/>
      <dgm:spPr/>
      <dgm:t>
        <a:bodyPr/>
        <a:lstStyle/>
        <a:p>
          <a:endParaRPr lang="ru-RU"/>
        </a:p>
      </dgm:t>
    </dgm:pt>
    <dgm:pt modelId="{62F2E178-EDF2-432B-AADD-67AAA5132751}" type="sibTrans" cxnId="{F26DD6A4-376D-4779-B637-19E3F84EC312}">
      <dgm:prSet/>
      <dgm:spPr/>
      <dgm:t>
        <a:bodyPr/>
        <a:lstStyle/>
        <a:p>
          <a:endParaRPr lang="ru-RU"/>
        </a:p>
      </dgm:t>
    </dgm:pt>
    <dgm:pt modelId="{52B3DCE3-7867-485D-A5D5-39B8598D1449}">
      <dgm:prSet phldrT="[Текст]"/>
      <dgm:spPr/>
      <dgm:t>
        <a:bodyPr/>
        <a:lstStyle/>
        <a:p>
          <a:r>
            <a:rPr lang="ru-RU" dirty="0" smtClean="0"/>
            <a:t>только одна услуга для работодателей</a:t>
          </a:r>
          <a:endParaRPr lang="ru-RU" dirty="0"/>
        </a:p>
      </dgm:t>
    </dgm:pt>
    <dgm:pt modelId="{D8257A2D-329D-4A8F-995E-D116B3746354}" type="parTrans" cxnId="{34486492-53AF-473E-8F91-55D0E8F34859}">
      <dgm:prSet/>
      <dgm:spPr/>
      <dgm:t>
        <a:bodyPr/>
        <a:lstStyle/>
        <a:p>
          <a:endParaRPr lang="ru-RU"/>
        </a:p>
      </dgm:t>
    </dgm:pt>
    <dgm:pt modelId="{C4DAEF42-306E-4067-862A-7C7B09C3E38D}" type="sibTrans" cxnId="{34486492-53AF-473E-8F91-55D0E8F34859}">
      <dgm:prSet/>
      <dgm:spPr/>
      <dgm:t>
        <a:bodyPr/>
        <a:lstStyle/>
        <a:p>
          <a:endParaRPr lang="ru-RU"/>
        </a:p>
      </dgm:t>
    </dgm:pt>
    <dgm:pt modelId="{E65E5574-0734-4109-B6EA-26DB5DF18FA4}">
      <dgm:prSet phldrT="[Текст]"/>
      <dgm:spPr/>
      <dgm:t>
        <a:bodyPr/>
        <a:lstStyle/>
        <a:p>
          <a:r>
            <a:rPr lang="ru-RU" dirty="0" smtClean="0"/>
            <a:t>услуги не привлекательны, ценность для получателей неочевидна</a:t>
          </a:r>
          <a:endParaRPr lang="ru-RU" dirty="0"/>
        </a:p>
      </dgm:t>
    </dgm:pt>
    <dgm:pt modelId="{12AD9C71-E6FB-4714-89D1-4086F17903D5}" type="parTrans" cxnId="{140D834A-9F3D-4BDF-BBFB-49324BDDA710}">
      <dgm:prSet/>
      <dgm:spPr/>
      <dgm:t>
        <a:bodyPr/>
        <a:lstStyle/>
        <a:p>
          <a:endParaRPr lang="ru-RU"/>
        </a:p>
      </dgm:t>
    </dgm:pt>
    <dgm:pt modelId="{060058A5-6412-4ADB-A8AA-BD146F8E4DE0}" type="sibTrans" cxnId="{140D834A-9F3D-4BDF-BBFB-49324BDDA710}">
      <dgm:prSet/>
      <dgm:spPr/>
      <dgm:t>
        <a:bodyPr/>
        <a:lstStyle/>
        <a:p>
          <a:endParaRPr lang="ru-RU"/>
        </a:p>
      </dgm:t>
    </dgm:pt>
    <dgm:pt modelId="{8200CD2D-3312-401D-A066-6DAACFB2F87C}">
      <dgm:prSet phldrT="[Текст]"/>
      <dgm:spPr/>
      <dgm:t>
        <a:bodyPr/>
        <a:lstStyle/>
        <a:p>
          <a:r>
            <a:rPr lang="ru-RU" dirty="0" smtClean="0"/>
            <a:t>работа ЦЗН ориентирована на предоставление услуг, а не на результат</a:t>
          </a:r>
          <a:endParaRPr lang="ru-RU" dirty="0"/>
        </a:p>
      </dgm:t>
    </dgm:pt>
    <dgm:pt modelId="{248EC7AB-3A7D-4AFD-BF1C-FBB62D25D967}" type="parTrans" cxnId="{DF8060F1-6F27-41AD-B87B-8CD823E67918}">
      <dgm:prSet/>
      <dgm:spPr/>
      <dgm:t>
        <a:bodyPr/>
        <a:lstStyle/>
        <a:p>
          <a:endParaRPr lang="ru-RU"/>
        </a:p>
      </dgm:t>
    </dgm:pt>
    <dgm:pt modelId="{D93CDF71-C4A6-48A9-AC65-A26BAF7D0CA9}" type="sibTrans" cxnId="{DF8060F1-6F27-41AD-B87B-8CD823E67918}">
      <dgm:prSet/>
      <dgm:spPr/>
      <dgm:t>
        <a:bodyPr/>
        <a:lstStyle/>
        <a:p>
          <a:endParaRPr lang="ru-RU"/>
        </a:p>
      </dgm:t>
    </dgm:pt>
    <dgm:pt modelId="{7556A630-94B2-4727-9C82-CA60F9E34EFB}">
      <dgm:prSet phldrT="[Текст]"/>
      <dgm:spPr/>
      <dgm:t>
        <a:bodyPr/>
        <a:lstStyle/>
        <a:p>
          <a:r>
            <a:rPr lang="ru-RU" dirty="0" smtClean="0"/>
            <a:t>качество вакансий не отвечает запросам соискателей</a:t>
          </a:r>
          <a:endParaRPr lang="ru-RU" dirty="0"/>
        </a:p>
      </dgm:t>
    </dgm:pt>
    <dgm:pt modelId="{9C94DCF7-5340-4FEF-87C7-458652D52405}" type="parTrans" cxnId="{E42A14CA-24D3-47F4-8169-8DE3C0BB3AA9}">
      <dgm:prSet/>
      <dgm:spPr/>
      <dgm:t>
        <a:bodyPr/>
        <a:lstStyle/>
        <a:p>
          <a:endParaRPr lang="ru-RU"/>
        </a:p>
      </dgm:t>
    </dgm:pt>
    <dgm:pt modelId="{98EBEEC7-75E7-46FB-ACAA-C423473657C0}" type="sibTrans" cxnId="{E42A14CA-24D3-47F4-8169-8DE3C0BB3AA9}">
      <dgm:prSet/>
      <dgm:spPr/>
      <dgm:t>
        <a:bodyPr/>
        <a:lstStyle/>
        <a:p>
          <a:endParaRPr lang="ru-RU"/>
        </a:p>
      </dgm:t>
    </dgm:pt>
    <dgm:pt modelId="{1C108376-AB25-4A3F-B748-A54691BC026C}">
      <dgm:prSet phldrT="[Текст]"/>
      <dgm:spPr/>
      <dgm:t>
        <a:bodyPr/>
        <a:lstStyle/>
        <a:p>
          <a:r>
            <a:rPr lang="ru-RU" dirty="0" smtClean="0"/>
            <a:t>качество рабочей силы не отвечает потребностям работодателей</a:t>
          </a:r>
          <a:endParaRPr lang="ru-RU" dirty="0"/>
        </a:p>
      </dgm:t>
    </dgm:pt>
    <dgm:pt modelId="{18E63715-4D01-40B9-A8AF-D608AD77594B}" type="parTrans" cxnId="{0BC93AFA-53F1-46BD-8D8F-54A38FE9FB8E}">
      <dgm:prSet/>
      <dgm:spPr/>
      <dgm:t>
        <a:bodyPr/>
        <a:lstStyle/>
        <a:p>
          <a:endParaRPr lang="ru-RU"/>
        </a:p>
      </dgm:t>
    </dgm:pt>
    <dgm:pt modelId="{39EEAFDB-4A8D-4087-996A-17534B1325E2}" type="sibTrans" cxnId="{0BC93AFA-53F1-46BD-8D8F-54A38FE9FB8E}">
      <dgm:prSet/>
      <dgm:spPr/>
      <dgm:t>
        <a:bodyPr/>
        <a:lstStyle/>
        <a:p>
          <a:endParaRPr lang="ru-RU"/>
        </a:p>
      </dgm:t>
    </dgm:pt>
    <dgm:pt modelId="{FA4E07C5-B021-429C-BFC0-BAE33BA4AC6D}">
      <dgm:prSet phldrT="[Текст]"/>
      <dgm:spPr/>
      <dgm:t>
        <a:bodyPr/>
        <a:lstStyle/>
        <a:p>
          <a:r>
            <a:rPr lang="ru-RU" dirty="0" smtClean="0"/>
            <a:t>устойчивый стереотип, что бесплатные услуги могут быть только низкого качества</a:t>
          </a:r>
          <a:endParaRPr lang="ru-RU" dirty="0"/>
        </a:p>
      </dgm:t>
    </dgm:pt>
    <dgm:pt modelId="{B3A53270-05FB-4885-8B24-0C2E709F05C3}" type="parTrans" cxnId="{744BDA94-1657-42BB-AFC5-87A7A48D7589}">
      <dgm:prSet/>
      <dgm:spPr/>
      <dgm:t>
        <a:bodyPr/>
        <a:lstStyle/>
        <a:p>
          <a:endParaRPr lang="ru-RU"/>
        </a:p>
      </dgm:t>
    </dgm:pt>
    <dgm:pt modelId="{A388AA69-33E8-4C73-BA68-08C2A3F047A3}" type="sibTrans" cxnId="{744BDA94-1657-42BB-AFC5-87A7A48D7589}">
      <dgm:prSet/>
      <dgm:spPr/>
      <dgm:t>
        <a:bodyPr/>
        <a:lstStyle/>
        <a:p>
          <a:endParaRPr lang="ru-RU"/>
        </a:p>
      </dgm:t>
    </dgm:pt>
    <dgm:pt modelId="{7656D210-E443-4D2D-9A13-F4AEDC9E5645}" type="pres">
      <dgm:prSet presAssocID="{A6D1A012-052E-4775-8B87-25377119643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166BCF2-67B2-45B4-AF42-7F637F2BA0C1}" type="pres">
      <dgm:prSet presAssocID="{A6D1A012-052E-4775-8B87-25377119643C}" presName="Name1" presStyleCnt="0"/>
      <dgm:spPr/>
    </dgm:pt>
    <dgm:pt modelId="{DC67841E-CE26-4096-87F6-D62011A252B9}" type="pres">
      <dgm:prSet presAssocID="{A6D1A012-052E-4775-8B87-25377119643C}" presName="cycle" presStyleCnt="0"/>
      <dgm:spPr/>
    </dgm:pt>
    <dgm:pt modelId="{6E7A42C5-51C4-4184-9C44-88F52B73475F}" type="pres">
      <dgm:prSet presAssocID="{A6D1A012-052E-4775-8B87-25377119643C}" presName="srcNode" presStyleLbl="node1" presStyleIdx="0" presStyleCnt="7"/>
      <dgm:spPr/>
    </dgm:pt>
    <dgm:pt modelId="{549FF13C-78F6-44D1-93C2-246B6388F007}" type="pres">
      <dgm:prSet presAssocID="{A6D1A012-052E-4775-8B87-25377119643C}" presName="conn" presStyleLbl="parChTrans1D2" presStyleIdx="0" presStyleCnt="1"/>
      <dgm:spPr/>
      <dgm:t>
        <a:bodyPr/>
        <a:lstStyle/>
        <a:p>
          <a:endParaRPr lang="ru-RU"/>
        </a:p>
      </dgm:t>
    </dgm:pt>
    <dgm:pt modelId="{B0C98426-4AB7-4144-87AE-428BFC566CF1}" type="pres">
      <dgm:prSet presAssocID="{A6D1A012-052E-4775-8B87-25377119643C}" presName="extraNode" presStyleLbl="node1" presStyleIdx="0" presStyleCnt="7"/>
      <dgm:spPr/>
    </dgm:pt>
    <dgm:pt modelId="{D1200D0E-C90C-4240-8CB4-5AFD554F2137}" type="pres">
      <dgm:prSet presAssocID="{A6D1A012-052E-4775-8B87-25377119643C}" presName="dstNode" presStyleLbl="node1" presStyleIdx="0" presStyleCnt="7"/>
      <dgm:spPr/>
    </dgm:pt>
    <dgm:pt modelId="{9578D26E-ADC4-442A-B06F-100CE6DDE0C7}" type="pres">
      <dgm:prSet presAssocID="{2F2BEECA-789F-499A-8FB5-F2843F3A26E9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E8C69-B254-4CDE-899C-CF085EF8CC15}" type="pres">
      <dgm:prSet presAssocID="{2F2BEECA-789F-499A-8FB5-F2843F3A26E9}" presName="accent_1" presStyleCnt="0"/>
      <dgm:spPr/>
    </dgm:pt>
    <dgm:pt modelId="{2184A554-0816-44FF-BFE4-BE53EB4691BE}" type="pres">
      <dgm:prSet presAssocID="{2F2BEECA-789F-499A-8FB5-F2843F3A26E9}" presName="accentRepeatNode" presStyleLbl="solidFgAcc1" presStyleIdx="0" presStyleCnt="7"/>
      <dgm:spPr/>
    </dgm:pt>
    <dgm:pt modelId="{18E070CF-F967-4503-9452-FF2904C58EF8}" type="pres">
      <dgm:prSet presAssocID="{52B3DCE3-7867-485D-A5D5-39B8598D1449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A7F59-E911-4F44-9B88-DDE63D45E693}" type="pres">
      <dgm:prSet presAssocID="{52B3DCE3-7867-485D-A5D5-39B8598D1449}" presName="accent_2" presStyleCnt="0"/>
      <dgm:spPr/>
    </dgm:pt>
    <dgm:pt modelId="{E0CE781A-03AC-4A27-A292-431D505069E6}" type="pres">
      <dgm:prSet presAssocID="{52B3DCE3-7867-485D-A5D5-39B8598D1449}" presName="accentRepeatNode" presStyleLbl="solidFgAcc1" presStyleIdx="1" presStyleCnt="7"/>
      <dgm:spPr/>
    </dgm:pt>
    <dgm:pt modelId="{545D8D0B-DD51-473D-A3D3-03C907B9080E}" type="pres">
      <dgm:prSet presAssocID="{E65E5574-0734-4109-B6EA-26DB5DF18FA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C540B9-4486-46B0-8D00-857AA3CC27F1}" type="pres">
      <dgm:prSet presAssocID="{E65E5574-0734-4109-B6EA-26DB5DF18FA4}" presName="accent_3" presStyleCnt="0"/>
      <dgm:spPr/>
    </dgm:pt>
    <dgm:pt modelId="{0D3054E8-2920-4F73-B8E6-F92107CD4545}" type="pres">
      <dgm:prSet presAssocID="{E65E5574-0734-4109-B6EA-26DB5DF18FA4}" presName="accentRepeatNode" presStyleLbl="solidFgAcc1" presStyleIdx="2" presStyleCnt="7"/>
      <dgm:spPr/>
    </dgm:pt>
    <dgm:pt modelId="{E3E3F52B-8372-4BDF-8B45-D20B4C894A74}" type="pres">
      <dgm:prSet presAssocID="{8200CD2D-3312-401D-A066-6DAACFB2F87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BED0F-5585-4505-B6C4-644084117F38}" type="pres">
      <dgm:prSet presAssocID="{8200CD2D-3312-401D-A066-6DAACFB2F87C}" presName="accent_4" presStyleCnt="0"/>
      <dgm:spPr/>
    </dgm:pt>
    <dgm:pt modelId="{96F1DFD4-583C-4D95-8E9C-30B1FB7382AA}" type="pres">
      <dgm:prSet presAssocID="{8200CD2D-3312-401D-A066-6DAACFB2F87C}" presName="accentRepeatNode" presStyleLbl="solidFgAcc1" presStyleIdx="3" presStyleCnt="7"/>
      <dgm:spPr/>
    </dgm:pt>
    <dgm:pt modelId="{AF7257CB-F951-46FD-BD70-9C0B0A929113}" type="pres">
      <dgm:prSet presAssocID="{7556A630-94B2-4727-9C82-CA60F9E34EFB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C5B97-8D30-43D6-9CC8-9B737F8C5B08}" type="pres">
      <dgm:prSet presAssocID="{7556A630-94B2-4727-9C82-CA60F9E34EFB}" presName="accent_5" presStyleCnt="0"/>
      <dgm:spPr/>
    </dgm:pt>
    <dgm:pt modelId="{13B89E8C-C002-4859-8935-5B49D0474100}" type="pres">
      <dgm:prSet presAssocID="{7556A630-94B2-4727-9C82-CA60F9E34EFB}" presName="accentRepeatNode" presStyleLbl="solidFgAcc1" presStyleIdx="4" presStyleCnt="7"/>
      <dgm:spPr/>
    </dgm:pt>
    <dgm:pt modelId="{0D22EDE1-23D3-4932-BDC6-2171517B3D03}" type="pres">
      <dgm:prSet presAssocID="{1C108376-AB25-4A3F-B748-A54691BC026C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F7A93-B2C4-4750-ACCE-DA53FDF653EB}" type="pres">
      <dgm:prSet presAssocID="{1C108376-AB25-4A3F-B748-A54691BC026C}" presName="accent_6" presStyleCnt="0"/>
      <dgm:spPr/>
    </dgm:pt>
    <dgm:pt modelId="{997743EF-C504-4230-8B2A-44941BFF838B}" type="pres">
      <dgm:prSet presAssocID="{1C108376-AB25-4A3F-B748-A54691BC026C}" presName="accentRepeatNode" presStyleLbl="solidFgAcc1" presStyleIdx="5" presStyleCnt="7"/>
      <dgm:spPr/>
    </dgm:pt>
    <dgm:pt modelId="{58DEE2CE-0071-4AB4-B2A5-9818DC55CF72}" type="pres">
      <dgm:prSet presAssocID="{FA4E07C5-B021-429C-BFC0-BAE33BA4AC6D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CA31B-0046-42E2-B48A-70D99F0B9D9D}" type="pres">
      <dgm:prSet presAssocID="{FA4E07C5-B021-429C-BFC0-BAE33BA4AC6D}" presName="accent_7" presStyleCnt="0"/>
      <dgm:spPr/>
    </dgm:pt>
    <dgm:pt modelId="{33C7750A-3529-4C98-8A2D-96F198C81B93}" type="pres">
      <dgm:prSet presAssocID="{FA4E07C5-B021-429C-BFC0-BAE33BA4AC6D}" presName="accentRepeatNode" presStyleLbl="solidFgAcc1" presStyleIdx="6" presStyleCnt="7"/>
      <dgm:spPr/>
    </dgm:pt>
  </dgm:ptLst>
  <dgm:cxnLst>
    <dgm:cxn modelId="{FE218952-A7E6-4361-9CE6-334B18B20226}" type="presOf" srcId="{A6D1A012-052E-4775-8B87-25377119643C}" destId="{7656D210-E443-4D2D-9A13-F4AEDC9E5645}" srcOrd="0" destOrd="0" presId="urn:microsoft.com/office/officeart/2008/layout/VerticalCurvedList"/>
    <dgm:cxn modelId="{8322AB6A-E7C7-4F98-9B74-F740E9B9DAAB}" type="presOf" srcId="{2F2BEECA-789F-499A-8FB5-F2843F3A26E9}" destId="{9578D26E-ADC4-442A-B06F-100CE6DDE0C7}" srcOrd="0" destOrd="0" presId="urn:microsoft.com/office/officeart/2008/layout/VerticalCurvedList"/>
    <dgm:cxn modelId="{65B50B55-2F91-46CA-A8C4-B3428C38A3A9}" type="presOf" srcId="{7556A630-94B2-4727-9C82-CA60F9E34EFB}" destId="{AF7257CB-F951-46FD-BD70-9C0B0A929113}" srcOrd="0" destOrd="0" presId="urn:microsoft.com/office/officeart/2008/layout/VerticalCurvedList"/>
    <dgm:cxn modelId="{B640F476-1703-4B5F-B289-82450F42FE72}" type="presOf" srcId="{FA4E07C5-B021-429C-BFC0-BAE33BA4AC6D}" destId="{58DEE2CE-0071-4AB4-B2A5-9818DC55CF72}" srcOrd="0" destOrd="0" presId="urn:microsoft.com/office/officeart/2008/layout/VerticalCurvedList"/>
    <dgm:cxn modelId="{301AD00A-6BE0-4692-8C6F-342BA23E11D9}" type="presOf" srcId="{62F2E178-EDF2-432B-AADD-67AAA5132751}" destId="{549FF13C-78F6-44D1-93C2-246B6388F007}" srcOrd="0" destOrd="0" presId="urn:microsoft.com/office/officeart/2008/layout/VerticalCurvedList"/>
    <dgm:cxn modelId="{25A92263-FD0C-42E3-9E70-B31A30F4C558}" type="presOf" srcId="{52B3DCE3-7867-485D-A5D5-39B8598D1449}" destId="{18E070CF-F967-4503-9452-FF2904C58EF8}" srcOrd="0" destOrd="0" presId="urn:microsoft.com/office/officeart/2008/layout/VerticalCurvedList"/>
    <dgm:cxn modelId="{E42A14CA-24D3-47F4-8169-8DE3C0BB3AA9}" srcId="{A6D1A012-052E-4775-8B87-25377119643C}" destId="{7556A630-94B2-4727-9C82-CA60F9E34EFB}" srcOrd="4" destOrd="0" parTransId="{9C94DCF7-5340-4FEF-87C7-458652D52405}" sibTransId="{98EBEEC7-75E7-46FB-ACAA-C423473657C0}"/>
    <dgm:cxn modelId="{34486492-53AF-473E-8F91-55D0E8F34859}" srcId="{A6D1A012-052E-4775-8B87-25377119643C}" destId="{52B3DCE3-7867-485D-A5D5-39B8598D1449}" srcOrd="1" destOrd="0" parTransId="{D8257A2D-329D-4A8F-995E-D116B3746354}" sibTransId="{C4DAEF42-306E-4067-862A-7C7B09C3E38D}"/>
    <dgm:cxn modelId="{DF8060F1-6F27-41AD-B87B-8CD823E67918}" srcId="{A6D1A012-052E-4775-8B87-25377119643C}" destId="{8200CD2D-3312-401D-A066-6DAACFB2F87C}" srcOrd="3" destOrd="0" parTransId="{248EC7AB-3A7D-4AFD-BF1C-FBB62D25D967}" sibTransId="{D93CDF71-C4A6-48A9-AC65-A26BAF7D0CA9}"/>
    <dgm:cxn modelId="{7FD39F6A-CA44-42E4-A8DE-FA019BA7455F}" type="presOf" srcId="{8200CD2D-3312-401D-A066-6DAACFB2F87C}" destId="{E3E3F52B-8372-4BDF-8B45-D20B4C894A74}" srcOrd="0" destOrd="0" presId="urn:microsoft.com/office/officeart/2008/layout/VerticalCurvedList"/>
    <dgm:cxn modelId="{A33DAAB0-3E40-4B01-B04E-4B6992917C8F}" type="presOf" srcId="{E65E5574-0734-4109-B6EA-26DB5DF18FA4}" destId="{545D8D0B-DD51-473D-A3D3-03C907B9080E}" srcOrd="0" destOrd="0" presId="urn:microsoft.com/office/officeart/2008/layout/VerticalCurvedList"/>
    <dgm:cxn modelId="{82896F78-923F-496D-9098-53E4FE776116}" type="presOf" srcId="{1C108376-AB25-4A3F-B748-A54691BC026C}" destId="{0D22EDE1-23D3-4932-BDC6-2171517B3D03}" srcOrd="0" destOrd="0" presId="urn:microsoft.com/office/officeart/2008/layout/VerticalCurvedList"/>
    <dgm:cxn modelId="{F26DD6A4-376D-4779-B637-19E3F84EC312}" srcId="{A6D1A012-052E-4775-8B87-25377119643C}" destId="{2F2BEECA-789F-499A-8FB5-F2843F3A26E9}" srcOrd="0" destOrd="0" parTransId="{BBEB4CB1-DC4A-49F1-955F-974F6AAD2883}" sibTransId="{62F2E178-EDF2-432B-AADD-67AAA5132751}"/>
    <dgm:cxn modelId="{0BC93AFA-53F1-46BD-8D8F-54A38FE9FB8E}" srcId="{A6D1A012-052E-4775-8B87-25377119643C}" destId="{1C108376-AB25-4A3F-B748-A54691BC026C}" srcOrd="5" destOrd="0" parTransId="{18E63715-4D01-40B9-A8AF-D608AD77594B}" sibTransId="{39EEAFDB-4A8D-4087-996A-17534B1325E2}"/>
    <dgm:cxn modelId="{744BDA94-1657-42BB-AFC5-87A7A48D7589}" srcId="{A6D1A012-052E-4775-8B87-25377119643C}" destId="{FA4E07C5-B021-429C-BFC0-BAE33BA4AC6D}" srcOrd="6" destOrd="0" parTransId="{B3A53270-05FB-4885-8B24-0C2E709F05C3}" sibTransId="{A388AA69-33E8-4C73-BA68-08C2A3F047A3}"/>
    <dgm:cxn modelId="{140D834A-9F3D-4BDF-BBFB-49324BDDA710}" srcId="{A6D1A012-052E-4775-8B87-25377119643C}" destId="{E65E5574-0734-4109-B6EA-26DB5DF18FA4}" srcOrd="2" destOrd="0" parTransId="{12AD9C71-E6FB-4714-89D1-4086F17903D5}" sibTransId="{060058A5-6412-4ADB-A8AA-BD146F8E4DE0}"/>
    <dgm:cxn modelId="{A0812E32-62A6-4CF7-BE00-9A73724AD79C}" type="presParOf" srcId="{7656D210-E443-4D2D-9A13-F4AEDC9E5645}" destId="{9166BCF2-67B2-45B4-AF42-7F637F2BA0C1}" srcOrd="0" destOrd="0" presId="urn:microsoft.com/office/officeart/2008/layout/VerticalCurvedList"/>
    <dgm:cxn modelId="{A55FB61A-D0F5-4D22-95DE-49A83135E486}" type="presParOf" srcId="{9166BCF2-67B2-45B4-AF42-7F637F2BA0C1}" destId="{DC67841E-CE26-4096-87F6-D62011A252B9}" srcOrd="0" destOrd="0" presId="urn:microsoft.com/office/officeart/2008/layout/VerticalCurvedList"/>
    <dgm:cxn modelId="{87776A2D-96F2-4276-8A41-95BDADD9BE17}" type="presParOf" srcId="{DC67841E-CE26-4096-87F6-D62011A252B9}" destId="{6E7A42C5-51C4-4184-9C44-88F52B73475F}" srcOrd="0" destOrd="0" presId="urn:microsoft.com/office/officeart/2008/layout/VerticalCurvedList"/>
    <dgm:cxn modelId="{D3B7C377-9390-446D-A1E7-4EF0ADE469E3}" type="presParOf" srcId="{DC67841E-CE26-4096-87F6-D62011A252B9}" destId="{549FF13C-78F6-44D1-93C2-246B6388F007}" srcOrd="1" destOrd="0" presId="urn:microsoft.com/office/officeart/2008/layout/VerticalCurvedList"/>
    <dgm:cxn modelId="{598E2215-34D0-4DA5-8E92-AB665CC4FA09}" type="presParOf" srcId="{DC67841E-CE26-4096-87F6-D62011A252B9}" destId="{B0C98426-4AB7-4144-87AE-428BFC566CF1}" srcOrd="2" destOrd="0" presId="urn:microsoft.com/office/officeart/2008/layout/VerticalCurvedList"/>
    <dgm:cxn modelId="{3CCF4F7C-5E6B-42A1-8568-49700113DB4E}" type="presParOf" srcId="{DC67841E-CE26-4096-87F6-D62011A252B9}" destId="{D1200D0E-C90C-4240-8CB4-5AFD554F2137}" srcOrd="3" destOrd="0" presId="urn:microsoft.com/office/officeart/2008/layout/VerticalCurvedList"/>
    <dgm:cxn modelId="{8CD3D732-A8C5-4E73-B6D9-84EE043E21E8}" type="presParOf" srcId="{9166BCF2-67B2-45B4-AF42-7F637F2BA0C1}" destId="{9578D26E-ADC4-442A-B06F-100CE6DDE0C7}" srcOrd="1" destOrd="0" presId="urn:microsoft.com/office/officeart/2008/layout/VerticalCurvedList"/>
    <dgm:cxn modelId="{7462C5D9-3424-45FB-BEB1-3F67F26DDEE2}" type="presParOf" srcId="{9166BCF2-67B2-45B4-AF42-7F637F2BA0C1}" destId="{3DDE8C69-B254-4CDE-899C-CF085EF8CC15}" srcOrd="2" destOrd="0" presId="urn:microsoft.com/office/officeart/2008/layout/VerticalCurvedList"/>
    <dgm:cxn modelId="{C8C8C5EA-383B-48E4-BB87-A25F4CC43B0F}" type="presParOf" srcId="{3DDE8C69-B254-4CDE-899C-CF085EF8CC15}" destId="{2184A554-0816-44FF-BFE4-BE53EB4691BE}" srcOrd="0" destOrd="0" presId="urn:microsoft.com/office/officeart/2008/layout/VerticalCurvedList"/>
    <dgm:cxn modelId="{08831E1A-1A55-4A03-9520-DA20D8D0AE1F}" type="presParOf" srcId="{9166BCF2-67B2-45B4-AF42-7F637F2BA0C1}" destId="{18E070CF-F967-4503-9452-FF2904C58EF8}" srcOrd="3" destOrd="0" presId="urn:microsoft.com/office/officeart/2008/layout/VerticalCurvedList"/>
    <dgm:cxn modelId="{B4BB8A41-8BE3-4DE0-B6DE-33555CEB9457}" type="presParOf" srcId="{9166BCF2-67B2-45B4-AF42-7F637F2BA0C1}" destId="{5D3A7F59-E911-4F44-9B88-DDE63D45E693}" srcOrd="4" destOrd="0" presId="urn:microsoft.com/office/officeart/2008/layout/VerticalCurvedList"/>
    <dgm:cxn modelId="{6B68128C-E698-4CD4-A45B-41F495BD6265}" type="presParOf" srcId="{5D3A7F59-E911-4F44-9B88-DDE63D45E693}" destId="{E0CE781A-03AC-4A27-A292-431D505069E6}" srcOrd="0" destOrd="0" presId="urn:microsoft.com/office/officeart/2008/layout/VerticalCurvedList"/>
    <dgm:cxn modelId="{7A679EB7-E3D9-4EB9-9CE4-5E2EE790A31E}" type="presParOf" srcId="{9166BCF2-67B2-45B4-AF42-7F637F2BA0C1}" destId="{545D8D0B-DD51-473D-A3D3-03C907B9080E}" srcOrd="5" destOrd="0" presId="urn:microsoft.com/office/officeart/2008/layout/VerticalCurvedList"/>
    <dgm:cxn modelId="{22C6E2ED-F24A-4FF0-B3BB-DC5CA491C2DA}" type="presParOf" srcId="{9166BCF2-67B2-45B4-AF42-7F637F2BA0C1}" destId="{E5C540B9-4486-46B0-8D00-857AA3CC27F1}" srcOrd="6" destOrd="0" presId="urn:microsoft.com/office/officeart/2008/layout/VerticalCurvedList"/>
    <dgm:cxn modelId="{828AC132-880A-4942-A76F-AC28783A80A3}" type="presParOf" srcId="{E5C540B9-4486-46B0-8D00-857AA3CC27F1}" destId="{0D3054E8-2920-4F73-B8E6-F92107CD4545}" srcOrd="0" destOrd="0" presId="urn:microsoft.com/office/officeart/2008/layout/VerticalCurvedList"/>
    <dgm:cxn modelId="{6FF7E489-FE0D-4B16-A733-62FFD2A150DB}" type="presParOf" srcId="{9166BCF2-67B2-45B4-AF42-7F637F2BA0C1}" destId="{E3E3F52B-8372-4BDF-8B45-D20B4C894A74}" srcOrd="7" destOrd="0" presId="urn:microsoft.com/office/officeart/2008/layout/VerticalCurvedList"/>
    <dgm:cxn modelId="{B20A7B79-D058-4439-A604-5B57176D831A}" type="presParOf" srcId="{9166BCF2-67B2-45B4-AF42-7F637F2BA0C1}" destId="{4A0BED0F-5585-4505-B6C4-644084117F38}" srcOrd="8" destOrd="0" presId="urn:microsoft.com/office/officeart/2008/layout/VerticalCurvedList"/>
    <dgm:cxn modelId="{FC247446-59DF-4A11-A1EC-5595D155A709}" type="presParOf" srcId="{4A0BED0F-5585-4505-B6C4-644084117F38}" destId="{96F1DFD4-583C-4D95-8E9C-30B1FB7382AA}" srcOrd="0" destOrd="0" presId="urn:microsoft.com/office/officeart/2008/layout/VerticalCurvedList"/>
    <dgm:cxn modelId="{B3E5195F-63FB-476C-8623-9FE2C376A807}" type="presParOf" srcId="{9166BCF2-67B2-45B4-AF42-7F637F2BA0C1}" destId="{AF7257CB-F951-46FD-BD70-9C0B0A929113}" srcOrd="9" destOrd="0" presId="urn:microsoft.com/office/officeart/2008/layout/VerticalCurvedList"/>
    <dgm:cxn modelId="{B9126057-68DE-48DA-86AA-7AB04B7F5272}" type="presParOf" srcId="{9166BCF2-67B2-45B4-AF42-7F637F2BA0C1}" destId="{81DC5B97-8D30-43D6-9CC8-9B737F8C5B08}" srcOrd="10" destOrd="0" presId="urn:microsoft.com/office/officeart/2008/layout/VerticalCurvedList"/>
    <dgm:cxn modelId="{85FB551F-306A-47CA-83C7-3E92171A530B}" type="presParOf" srcId="{81DC5B97-8D30-43D6-9CC8-9B737F8C5B08}" destId="{13B89E8C-C002-4859-8935-5B49D0474100}" srcOrd="0" destOrd="0" presId="urn:microsoft.com/office/officeart/2008/layout/VerticalCurvedList"/>
    <dgm:cxn modelId="{F87F79D8-D137-4D1F-94F9-CC7F803A7A2A}" type="presParOf" srcId="{9166BCF2-67B2-45B4-AF42-7F637F2BA0C1}" destId="{0D22EDE1-23D3-4932-BDC6-2171517B3D03}" srcOrd="11" destOrd="0" presId="urn:microsoft.com/office/officeart/2008/layout/VerticalCurvedList"/>
    <dgm:cxn modelId="{ADBBC9E2-61CA-436F-B76B-6579FDC84B4B}" type="presParOf" srcId="{9166BCF2-67B2-45B4-AF42-7F637F2BA0C1}" destId="{5BAF7A93-B2C4-4750-ACCE-DA53FDF653EB}" srcOrd="12" destOrd="0" presId="urn:microsoft.com/office/officeart/2008/layout/VerticalCurvedList"/>
    <dgm:cxn modelId="{0DFC62E0-49E8-4D5E-8C01-6DDB61BAE6E7}" type="presParOf" srcId="{5BAF7A93-B2C4-4750-ACCE-DA53FDF653EB}" destId="{997743EF-C504-4230-8B2A-44941BFF838B}" srcOrd="0" destOrd="0" presId="urn:microsoft.com/office/officeart/2008/layout/VerticalCurvedList"/>
    <dgm:cxn modelId="{CFF70F5E-C583-4807-B738-E47F460EC2FE}" type="presParOf" srcId="{9166BCF2-67B2-45B4-AF42-7F637F2BA0C1}" destId="{58DEE2CE-0071-4AB4-B2A5-9818DC55CF72}" srcOrd="13" destOrd="0" presId="urn:microsoft.com/office/officeart/2008/layout/VerticalCurvedList"/>
    <dgm:cxn modelId="{348FE12D-C778-4AF2-A2B7-1CFACE697A47}" type="presParOf" srcId="{9166BCF2-67B2-45B4-AF42-7F637F2BA0C1}" destId="{9ADCA31B-0046-42E2-B48A-70D99F0B9D9D}" srcOrd="14" destOrd="0" presId="urn:microsoft.com/office/officeart/2008/layout/VerticalCurvedList"/>
    <dgm:cxn modelId="{FEC5B2B4-1281-4C59-9B2C-769E5134BF10}" type="presParOf" srcId="{9ADCA31B-0046-42E2-B48A-70D99F0B9D9D}" destId="{33C7750A-3529-4C98-8A2D-96F198C81B9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563550-F1FB-469B-AC5E-8B2ACFBBD693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FA7C75-23A3-4671-8422-A534B68F685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32B77E11-3FD4-4C2C-9022-5C5AC941BFC9}" type="parTrans" cxnId="{F774685F-7553-4CF6-AEDF-73560B4D2597}">
      <dgm:prSet/>
      <dgm:spPr/>
      <dgm:t>
        <a:bodyPr/>
        <a:lstStyle/>
        <a:p>
          <a:endParaRPr lang="ru-RU"/>
        </a:p>
      </dgm:t>
    </dgm:pt>
    <dgm:pt modelId="{F8E21653-9B8B-4911-9EBB-36A694B01C1E}" type="sibTrans" cxnId="{F774685F-7553-4CF6-AEDF-73560B4D2597}">
      <dgm:prSet/>
      <dgm:spPr/>
      <dgm:t>
        <a:bodyPr/>
        <a:lstStyle/>
        <a:p>
          <a:endParaRPr lang="ru-RU"/>
        </a:p>
      </dgm:t>
    </dgm:pt>
    <dgm:pt modelId="{A41BBAE4-229E-462C-BC32-410A2CA877B9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FF0000"/>
              </a:solidFill>
            </a:rPr>
            <a:t> </a:t>
          </a:r>
          <a:r>
            <a:rPr lang="ru-RU" sz="1400" dirty="0" smtClean="0">
              <a:solidFill>
                <a:schemeClr val="tx1"/>
              </a:solidFill>
            </a:rPr>
            <a:t>Ес</a:t>
          </a:r>
          <a:r>
            <a:rPr lang="ru-RU" sz="1400" dirty="0" smtClean="0"/>
            <a:t>ть запрос на изменения в работе службы занятости со стороны получателей услуг</a:t>
          </a:r>
          <a:endParaRPr lang="ru-RU" sz="1400" dirty="0"/>
        </a:p>
      </dgm:t>
    </dgm:pt>
    <dgm:pt modelId="{08792702-C0E1-4503-A769-A6911A94C80A}" type="parTrans" cxnId="{72D5257F-9D24-4140-B2FD-529FC108279C}">
      <dgm:prSet/>
      <dgm:spPr/>
      <dgm:t>
        <a:bodyPr/>
        <a:lstStyle/>
        <a:p>
          <a:endParaRPr lang="ru-RU"/>
        </a:p>
      </dgm:t>
    </dgm:pt>
    <dgm:pt modelId="{823C77D7-9205-4C36-9528-21D4092A9CAE}" type="sibTrans" cxnId="{72D5257F-9D24-4140-B2FD-529FC108279C}">
      <dgm:prSet/>
      <dgm:spPr/>
      <dgm:t>
        <a:bodyPr/>
        <a:lstStyle/>
        <a:p>
          <a:endParaRPr lang="ru-RU"/>
        </a:p>
      </dgm:t>
    </dgm:pt>
    <dgm:pt modelId="{EF216C9C-7565-4A65-AE19-A7413D573124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854F2D5-83D1-444D-8673-AF54F99FF734}" type="parTrans" cxnId="{823A432F-CD63-4240-B9C6-FDF73323847E}">
      <dgm:prSet/>
      <dgm:spPr/>
      <dgm:t>
        <a:bodyPr/>
        <a:lstStyle/>
        <a:p>
          <a:endParaRPr lang="ru-RU"/>
        </a:p>
      </dgm:t>
    </dgm:pt>
    <dgm:pt modelId="{4CC3C488-34C9-4778-AB78-A0379600001C}" type="sibTrans" cxnId="{823A432F-CD63-4240-B9C6-FDF73323847E}">
      <dgm:prSet/>
      <dgm:spPr/>
      <dgm:t>
        <a:bodyPr/>
        <a:lstStyle/>
        <a:p>
          <a:endParaRPr lang="ru-RU"/>
        </a:p>
      </dgm:t>
    </dgm:pt>
    <dgm:pt modelId="{88CB8BB5-1ECC-4417-BF51-4D6DCE0B95F1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FF0000"/>
              </a:solidFill>
            </a:rPr>
            <a:t> </a:t>
          </a:r>
          <a:r>
            <a:rPr lang="ru-RU" sz="1400" dirty="0" smtClean="0"/>
            <a:t>Есть решение о необходимости изменений в работе службы занятости со стороны руководства страны</a:t>
          </a:r>
          <a:endParaRPr lang="ru-RU" sz="1400" dirty="0"/>
        </a:p>
      </dgm:t>
    </dgm:pt>
    <dgm:pt modelId="{84477FE4-CD81-4441-B3D8-657C15273E86}" type="parTrans" cxnId="{ECB884AD-39A8-489C-A562-960EA3EEC1D4}">
      <dgm:prSet/>
      <dgm:spPr/>
      <dgm:t>
        <a:bodyPr/>
        <a:lstStyle/>
        <a:p>
          <a:endParaRPr lang="ru-RU"/>
        </a:p>
      </dgm:t>
    </dgm:pt>
    <dgm:pt modelId="{8104FEAC-1CBB-402D-88C6-615C032F0B17}" type="sibTrans" cxnId="{ECB884AD-39A8-489C-A562-960EA3EEC1D4}">
      <dgm:prSet/>
      <dgm:spPr/>
      <dgm:t>
        <a:bodyPr/>
        <a:lstStyle/>
        <a:p>
          <a:endParaRPr lang="ru-RU"/>
        </a:p>
      </dgm:t>
    </dgm:pt>
    <dgm:pt modelId="{7912A18D-CB2C-42D5-B97E-2EC5C621A670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050FE93C-E852-42A9-8AAE-BCDC7178A074}" type="parTrans" cxnId="{C171D52B-D2AC-4EE9-88FC-12A460498463}">
      <dgm:prSet/>
      <dgm:spPr/>
      <dgm:t>
        <a:bodyPr/>
        <a:lstStyle/>
        <a:p>
          <a:endParaRPr lang="ru-RU"/>
        </a:p>
      </dgm:t>
    </dgm:pt>
    <dgm:pt modelId="{0661364A-0CEC-407A-8C84-F993ED73D7ED}" type="sibTrans" cxnId="{C171D52B-D2AC-4EE9-88FC-12A460498463}">
      <dgm:prSet/>
      <dgm:spPr/>
      <dgm:t>
        <a:bodyPr/>
        <a:lstStyle/>
        <a:p>
          <a:endParaRPr lang="ru-RU"/>
        </a:p>
      </dgm:t>
    </dgm:pt>
    <dgm:pt modelId="{A9DE1435-E396-4875-8732-37FC4D2D71D9}">
      <dgm:prSet phldrT="[Текст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</a:rPr>
            <a:t> </a:t>
          </a:r>
          <a:r>
            <a:rPr lang="ru-RU" sz="1400" dirty="0" smtClean="0">
              <a:solidFill>
                <a:srgbClr val="C00000"/>
              </a:solidFill>
            </a:rPr>
            <a:t>Есть осознание необходимости перемен в работе службы занятости со стороны работников СЗН и понимание траектории движения </a:t>
          </a:r>
          <a:r>
            <a:rPr lang="ru-RU" sz="1400" b="1" dirty="0" smtClean="0">
              <a:solidFill>
                <a:srgbClr val="C00000"/>
              </a:solidFill>
            </a:rPr>
            <a:t>?</a:t>
          </a:r>
          <a:endParaRPr lang="ru-RU" sz="1400" b="1" dirty="0">
            <a:solidFill>
              <a:srgbClr val="C00000"/>
            </a:solidFill>
          </a:endParaRPr>
        </a:p>
      </dgm:t>
    </dgm:pt>
    <dgm:pt modelId="{E847C6B3-5FDA-4EF3-806D-48320D1FA91F}" type="parTrans" cxnId="{6DCE4948-7429-48D4-9792-90F77FA51DE1}">
      <dgm:prSet/>
      <dgm:spPr/>
      <dgm:t>
        <a:bodyPr/>
        <a:lstStyle/>
        <a:p>
          <a:endParaRPr lang="ru-RU"/>
        </a:p>
      </dgm:t>
    </dgm:pt>
    <dgm:pt modelId="{F23D1AF5-70DF-47AB-BBBF-2E9178A58C8C}" type="sibTrans" cxnId="{6DCE4948-7429-48D4-9792-90F77FA51DE1}">
      <dgm:prSet/>
      <dgm:spPr/>
      <dgm:t>
        <a:bodyPr/>
        <a:lstStyle/>
        <a:p>
          <a:endParaRPr lang="ru-RU"/>
        </a:p>
      </dgm:t>
    </dgm:pt>
    <dgm:pt modelId="{95E268A4-96C3-4226-A273-71F74BF34D5C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45F19BD-8473-4A20-9E48-C8D5528E2997}" type="parTrans" cxnId="{AD98FEE1-E4A4-4C45-AE6A-D7644FA9B68B}">
      <dgm:prSet/>
      <dgm:spPr/>
      <dgm:t>
        <a:bodyPr/>
        <a:lstStyle/>
        <a:p>
          <a:endParaRPr lang="ru-RU"/>
        </a:p>
      </dgm:t>
    </dgm:pt>
    <dgm:pt modelId="{D043AB0B-95F2-49DF-B6EF-DB2D59812878}" type="sibTrans" cxnId="{AD98FEE1-E4A4-4C45-AE6A-D7644FA9B68B}">
      <dgm:prSet/>
      <dgm:spPr/>
      <dgm:t>
        <a:bodyPr/>
        <a:lstStyle/>
        <a:p>
          <a:endParaRPr lang="ru-RU"/>
        </a:p>
      </dgm:t>
    </dgm:pt>
    <dgm:pt modelId="{179DE9F8-E643-4875-B222-8C4995F7D017}">
      <dgm:prSet custT="1"/>
      <dgm:spPr/>
      <dgm:t>
        <a:bodyPr/>
        <a:lstStyle/>
        <a:p>
          <a:r>
            <a:rPr lang="ru-RU" sz="1600" dirty="0" smtClean="0">
              <a:solidFill>
                <a:srgbClr val="FF0000"/>
              </a:solidFill>
            </a:rPr>
            <a:t> </a:t>
          </a:r>
          <a:r>
            <a:rPr lang="ru-RU" sz="1400" dirty="0" smtClean="0"/>
            <a:t>Есть ресурсы для совершенствования технологии работы СЗН  (технические, финансовые, кадровые)</a:t>
          </a:r>
          <a:endParaRPr lang="ru-RU" sz="1400" dirty="0"/>
        </a:p>
      </dgm:t>
    </dgm:pt>
    <dgm:pt modelId="{FD6C275A-A032-4A64-887F-19AD71BC00D2}" type="parTrans" cxnId="{6C9B1E74-54BC-4E80-A6D0-BE816AAD986B}">
      <dgm:prSet/>
      <dgm:spPr/>
      <dgm:t>
        <a:bodyPr/>
        <a:lstStyle/>
        <a:p>
          <a:endParaRPr lang="ru-RU"/>
        </a:p>
      </dgm:t>
    </dgm:pt>
    <dgm:pt modelId="{0DC9B3E2-3E8F-4332-96E1-CEC507363DEE}" type="sibTrans" cxnId="{6C9B1E74-54BC-4E80-A6D0-BE816AAD986B}">
      <dgm:prSet/>
      <dgm:spPr/>
      <dgm:t>
        <a:bodyPr/>
        <a:lstStyle/>
        <a:p>
          <a:endParaRPr lang="ru-RU"/>
        </a:p>
      </dgm:t>
    </dgm:pt>
    <dgm:pt modelId="{C6224413-B09B-460E-975E-BBADAD10F1AA}" type="pres">
      <dgm:prSet presAssocID="{42563550-F1FB-469B-AC5E-8B2ACFBBD6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C79271-B3E2-4A69-8DB6-B2CEC0FB51CB}" type="pres">
      <dgm:prSet presAssocID="{F9FA7C75-23A3-4671-8422-A534B68F6855}" presName="composite" presStyleCnt="0"/>
      <dgm:spPr/>
    </dgm:pt>
    <dgm:pt modelId="{13820C63-4CFF-4CE0-AED4-81E3A000E6F5}" type="pres">
      <dgm:prSet presAssocID="{F9FA7C75-23A3-4671-8422-A534B68F685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FE3C4-2295-4CE2-A8D9-77BB29D66FCA}" type="pres">
      <dgm:prSet presAssocID="{F9FA7C75-23A3-4671-8422-A534B68F685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3E30E-C937-4E13-B7BB-FFB8E6BFAB46}" type="pres">
      <dgm:prSet presAssocID="{F8E21653-9B8B-4911-9EBB-36A694B01C1E}" presName="sp" presStyleCnt="0"/>
      <dgm:spPr/>
    </dgm:pt>
    <dgm:pt modelId="{484D2402-2702-408E-85CA-5DC8C72C051A}" type="pres">
      <dgm:prSet presAssocID="{EF216C9C-7565-4A65-AE19-A7413D573124}" presName="composite" presStyleCnt="0"/>
      <dgm:spPr/>
    </dgm:pt>
    <dgm:pt modelId="{7F21C768-6FE8-4EF4-8262-663CA28CE1F2}" type="pres">
      <dgm:prSet presAssocID="{EF216C9C-7565-4A65-AE19-A7413D57312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F3C98-7488-4FB7-A1A2-4EEE7BD2BC49}" type="pres">
      <dgm:prSet presAssocID="{EF216C9C-7565-4A65-AE19-A7413D57312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81BA1B-DB72-476F-90D0-23057EF5A80F}" type="pres">
      <dgm:prSet presAssocID="{4CC3C488-34C9-4778-AB78-A0379600001C}" presName="sp" presStyleCnt="0"/>
      <dgm:spPr/>
    </dgm:pt>
    <dgm:pt modelId="{3516B51B-0348-4608-8D5F-BB9A8D3933FC}" type="pres">
      <dgm:prSet presAssocID="{95E268A4-96C3-4226-A273-71F74BF34D5C}" presName="composite" presStyleCnt="0"/>
      <dgm:spPr/>
    </dgm:pt>
    <dgm:pt modelId="{067DBCE8-4859-4843-8305-2BA0A3EE8026}" type="pres">
      <dgm:prSet presAssocID="{95E268A4-96C3-4226-A273-71F74BF34D5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D673E-6CE3-4B13-B4B3-99CC54BF10C0}" type="pres">
      <dgm:prSet presAssocID="{95E268A4-96C3-4226-A273-71F74BF34D5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D917D-1347-4B2A-8DA1-2F0C1C5BED0B}" type="pres">
      <dgm:prSet presAssocID="{D043AB0B-95F2-49DF-B6EF-DB2D59812878}" presName="sp" presStyleCnt="0"/>
      <dgm:spPr/>
    </dgm:pt>
    <dgm:pt modelId="{025CE6B6-9694-4F63-AAB4-0084143CD2F5}" type="pres">
      <dgm:prSet presAssocID="{7912A18D-CB2C-42D5-B97E-2EC5C621A670}" presName="composite" presStyleCnt="0"/>
      <dgm:spPr/>
    </dgm:pt>
    <dgm:pt modelId="{B7E2FEA1-CD44-4D03-8D97-0A31281DBF97}" type="pres">
      <dgm:prSet presAssocID="{7912A18D-CB2C-42D5-B97E-2EC5C621A670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B3924-52A4-4FD5-952E-9C649DB8198B}" type="pres">
      <dgm:prSet presAssocID="{7912A18D-CB2C-42D5-B97E-2EC5C621A670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9AB5B1-6D41-4049-AC94-A0659E46D0BA}" type="presOf" srcId="{A9DE1435-E396-4875-8732-37FC4D2D71D9}" destId="{8D9B3924-52A4-4FD5-952E-9C649DB8198B}" srcOrd="0" destOrd="0" presId="urn:microsoft.com/office/officeart/2005/8/layout/chevron2"/>
    <dgm:cxn modelId="{ECB884AD-39A8-489C-A562-960EA3EEC1D4}" srcId="{EF216C9C-7565-4A65-AE19-A7413D573124}" destId="{88CB8BB5-1ECC-4417-BF51-4D6DCE0B95F1}" srcOrd="0" destOrd="0" parTransId="{84477FE4-CD81-4441-B3D8-657C15273E86}" sibTransId="{8104FEAC-1CBB-402D-88C6-615C032F0B17}"/>
    <dgm:cxn modelId="{1D307D52-B2D0-4D6C-9300-D8CD1155B821}" type="presOf" srcId="{95E268A4-96C3-4226-A273-71F74BF34D5C}" destId="{067DBCE8-4859-4843-8305-2BA0A3EE8026}" srcOrd="0" destOrd="0" presId="urn:microsoft.com/office/officeart/2005/8/layout/chevron2"/>
    <dgm:cxn modelId="{6DCE4948-7429-48D4-9792-90F77FA51DE1}" srcId="{7912A18D-CB2C-42D5-B97E-2EC5C621A670}" destId="{A9DE1435-E396-4875-8732-37FC4D2D71D9}" srcOrd="0" destOrd="0" parTransId="{E847C6B3-5FDA-4EF3-806D-48320D1FA91F}" sibTransId="{F23D1AF5-70DF-47AB-BBBF-2E9178A58C8C}"/>
    <dgm:cxn modelId="{823A432F-CD63-4240-B9C6-FDF73323847E}" srcId="{42563550-F1FB-469B-AC5E-8B2ACFBBD693}" destId="{EF216C9C-7565-4A65-AE19-A7413D573124}" srcOrd="1" destOrd="0" parTransId="{C854F2D5-83D1-444D-8673-AF54F99FF734}" sibTransId="{4CC3C488-34C9-4778-AB78-A0379600001C}"/>
    <dgm:cxn modelId="{F774685F-7553-4CF6-AEDF-73560B4D2597}" srcId="{42563550-F1FB-469B-AC5E-8B2ACFBBD693}" destId="{F9FA7C75-23A3-4671-8422-A534B68F6855}" srcOrd="0" destOrd="0" parTransId="{32B77E11-3FD4-4C2C-9022-5C5AC941BFC9}" sibTransId="{F8E21653-9B8B-4911-9EBB-36A694B01C1E}"/>
    <dgm:cxn modelId="{35B30A82-B0A3-40B7-8663-7ADDEB1EF51D}" type="presOf" srcId="{EF216C9C-7565-4A65-AE19-A7413D573124}" destId="{7F21C768-6FE8-4EF4-8262-663CA28CE1F2}" srcOrd="0" destOrd="0" presId="urn:microsoft.com/office/officeart/2005/8/layout/chevron2"/>
    <dgm:cxn modelId="{AD98FEE1-E4A4-4C45-AE6A-D7644FA9B68B}" srcId="{42563550-F1FB-469B-AC5E-8B2ACFBBD693}" destId="{95E268A4-96C3-4226-A273-71F74BF34D5C}" srcOrd="2" destOrd="0" parTransId="{B45F19BD-8473-4A20-9E48-C8D5528E2997}" sibTransId="{D043AB0B-95F2-49DF-B6EF-DB2D59812878}"/>
    <dgm:cxn modelId="{CE96977B-FE7A-4A40-8E3C-15E02B459046}" type="presOf" srcId="{F9FA7C75-23A3-4671-8422-A534B68F6855}" destId="{13820C63-4CFF-4CE0-AED4-81E3A000E6F5}" srcOrd="0" destOrd="0" presId="urn:microsoft.com/office/officeart/2005/8/layout/chevron2"/>
    <dgm:cxn modelId="{72D103EC-473B-4707-A8C8-21B8BA9D4D22}" type="presOf" srcId="{7912A18D-CB2C-42D5-B97E-2EC5C621A670}" destId="{B7E2FEA1-CD44-4D03-8D97-0A31281DBF97}" srcOrd="0" destOrd="0" presId="urn:microsoft.com/office/officeart/2005/8/layout/chevron2"/>
    <dgm:cxn modelId="{6C9B1E74-54BC-4E80-A6D0-BE816AAD986B}" srcId="{95E268A4-96C3-4226-A273-71F74BF34D5C}" destId="{179DE9F8-E643-4875-B222-8C4995F7D017}" srcOrd="0" destOrd="0" parTransId="{FD6C275A-A032-4A64-887F-19AD71BC00D2}" sibTransId="{0DC9B3E2-3E8F-4332-96E1-CEC507363DEE}"/>
    <dgm:cxn modelId="{C171D52B-D2AC-4EE9-88FC-12A460498463}" srcId="{42563550-F1FB-469B-AC5E-8B2ACFBBD693}" destId="{7912A18D-CB2C-42D5-B97E-2EC5C621A670}" srcOrd="3" destOrd="0" parTransId="{050FE93C-E852-42A9-8AAE-BCDC7178A074}" sibTransId="{0661364A-0CEC-407A-8C84-F993ED73D7ED}"/>
    <dgm:cxn modelId="{2A46835B-A6BF-4A20-BE3E-CABE38A49E0C}" type="presOf" srcId="{179DE9F8-E643-4875-B222-8C4995F7D017}" destId="{3D7D673E-6CE3-4B13-B4B3-99CC54BF10C0}" srcOrd="0" destOrd="0" presId="urn:microsoft.com/office/officeart/2005/8/layout/chevron2"/>
    <dgm:cxn modelId="{8FF031B9-BFFB-4903-9E81-0C7D7F3C3B03}" type="presOf" srcId="{42563550-F1FB-469B-AC5E-8B2ACFBBD693}" destId="{C6224413-B09B-460E-975E-BBADAD10F1AA}" srcOrd="0" destOrd="0" presId="urn:microsoft.com/office/officeart/2005/8/layout/chevron2"/>
    <dgm:cxn modelId="{D784016E-B559-430F-854B-B319CAB91093}" type="presOf" srcId="{88CB8BB5-1ECC-4417-BF51-4D6DCE0B95F1}" destId="{F48F3C98-7488-4FB7-A1A2-4EEE7BD2BC49}" srcOrd="0" destOrd="0" presId="urn:microsoft.com/office/officeart/2005/8/layout/chevron2"/>
    <dgm:cxn modelId="{72D5257F-9D24-4140-B2FD-529FC108279C}" srcId="{F9FA7C75-23A3-4671-8422-A534B68F6855}" destId="{A41BBAE4-229E-462C-BC32-410A2CA877B9}" srcOrd="0" destOrd="0" parTransId="{08792702-C0E1-4503-A769-A6911A94C80A}" sibTransId="{823C77D7-9205-4C36-9528-21D4092A9CAE}"/>
    <dgm:cxn modelId="{7100BB9C-6CCB-4F2A-ADA1-1E5E23F26BFE}" type="presOf" srcId="{A41BBAE4-229E-462C-BC32-410A2CA877B9}" destId="{2ABFE3C4-2295-4CE2-A8D9-77BB29D66FCA}" srcOrd="0" destOrd="0" presId="urn:microsoft.com/office/officeart/2005/8/layout/chevron2"/>
    <dgm:cxn modelId="{71959BD2-4588-421F-BCAE-5418025B4BDD}" type="presParOf" srcId="{C6224413-B09B-460E-975E-BBADAD10F1AA}" destId="{CFC79271-B3E2-4A69-8DB6-B2CEC0FB51CB}" srcOrd="0" destOrd="0" presId="urn:microsoft.com/office/officeart/2005/8/layout/chevron2"/>
    <dgm:cxn modelId="{AB8DE50D-A414-4BAF-93E7-80B59890F61F}" type="presParOf" srcId="{CFC79271-B3E2-4A69-8DB6-B2CEC0FB51CB}" destId="{13820C63-4CFF-4CE0-AED4-81E3A000E6F5}" srcOrd="0" destOrd="0" presId="urn:microsoft.com/office/officeart/2005/8/layout/chevron2"/>
    <dgm:cxn modelId="{212049A4-2E2B-4586-97EA-C409FDE21A5F}" type="presParOf" srcId="{CFC79271-B3E2-4A69-8DB6-B2CEC0FB51CB}" destId="{2ABFE3C4-2295-4CE2-A8D9-77BB29D66FCA}" srcOrd="1" destOrd="0" presId="urn:microsoft.com/office/officeart/2005/8/layout/chevron2"/>
    <dgm:cxn modelId="{BDB8E545-DB0C-4587-B224-C37714DB0076}" type="presParOf" srcId="{C6224413-B09B-460E-975E-BBADAD10F1AA}" destId="{24F3E30E-C937-4E13-B7BB-FFB8E6BFAB46}" srcOrd="1" destOrd="0" presId="urn:microsoft.com/office/officeart/2005/8/layout/chevron2"/>
    <dgm:cxn modelId="{DA315E82-E59F-4F23-B774-529905742BF0}" type="presParOf" srcId="{C6224413-B09B-460E-975E-BBADAD10F1AA}" destId="{484D2402-2702-408E-85CA-5DC8C72C051A}" srcOrd="2" destOrd="0" presId="urn:microsoft.com/office/officeart/2005/8/layout/chevron2"/>
    <dgm:cxn modelId="{3F5A8C97-B1E9-4AB7-90D0-4A675FC610CC}" type="presParOf" srcId="{484D2402-2702-408E-85CA-5DC8C72C051A}" destId="{7F21C768-6FE8-4EF4-8262-663CA28CE1F2}" srcOrd="0" destOrd="0" presId="urn:microsoft.com/office/officeart/2005/8/layout/chevron2"/>
    <dgm:cxn modelId="{74745175-9299-4EE2-8ED3-BE24EB9B8CDB}" type="presParOf" srcId="{484D2402-2702-408E-85CA-5DC8C72C051A}" destId="{F48F3C98-7488-4FB7-A1A2-4EEE7BD2BC49}" srcOrd="1" destOrd="0" presId="urn:microsoft.com/office/officeart/2005/8/layout/chevron2"/>
    <dgm:cxn modelId="{1B37F4FE-ABEF-4C78-95CC-BB4E48DD3BAA}" type="presParOf" srcId="{C6224413-B09B-460E-975E-BBADAD10F1AA}" destId="{1F81BA1B-DB72-476F-90D0-23057EF5A80F}" srcOrd="3" destOrd="0" presId="urn:microsoft.com/office/officeart/2005/8/layout/chevron2"/>
    <dgm:cxn modelId="{5C0C330B-3CB3-446E-9FE0-C6F36B3B6989}" type="presParOf" srcId="{C6224413-B09B-460E-975E-BBADAD10F1AA}" destId="{3516B51B-0348-4608-8D5F-BB9A8D3933FC}" srcOrd="4" destOrd="0" presId="urn:microsoft.com/office/officeart/2005/8/layout/chevron2"/>
    <dgm:cxn modelId="{86524D30-62B1-42CC-B29D-4647747505F4}" type="presParOf" srcId="{3516B51B-0348-4608-8D5F-BB9A8D3933FC}" destId="{067DBCE8-4859-4843-8305-2BA0A3EE8026}" srcOrd="0" destOrd="0" presId="urn:microsoft.com/office/officeart/2005/8/layout/chevron2"/>
    <dgm:cxn modelId="{7D894EA8-47A7-4AD0-9F00-FDBB6F4C8971}" type="presParOf" srcId="{3516B51B-0348-4608-8D5F-BB9A8D3933FC}" destId="{3D7D673E-6CE3-4B13-B4B3-99CC54BF10C0}" srcOrd="1" destOrd="0" presId="urn:microsoft.com/office/officeart/2005/8/layout/chevron2"/>
    <dgm:cxn modelId="{77974FD8-3F8E-409F-9835-2AD9DBB0D274}" type="presParOf" srcId="{C6224413-B09B-460E-975E-BBADAD10F1AA}" destId="{082D917D-1347-4B2A-8DA1-2F0C1C5BED0B}" srcOrd="5" destOrd="0" presId="urn:microsoft.com/office/officeart/2005/8/layout/chevron2"/>
    <dgm:cxn modelId="{DBF4B0CE-3C45-429D-B9C7-89FFDBDA8172}" type="presParOf" srcId="{C6224413-B09B-460E-975E-BBADAD10F1AA}" destId="{025CE6B6-9694-4F63-AAB4-0084143CD2F5}" srcOrd="6" destOrd="0" presId="urn:microsoft.com/office/officeart/2005/8/layout/chevron2"/>
    <dgm:cxn modelId="{3E2D020D-9EF8-421B-B96A-5517423AC8A1}" type="presParOf" srcId="{025CE6B6-9694-4F63-AAB4-0084143CD2F5}" destId="{B7E2FEA1-CD44-4D03-8D97-0A31281DBF97}" srcOrd="0" destOrd="0" presId="urn:microsoft.com/office/officeart/2005/8/layout/chevron2"/>
    <dgm:cxn modelId="{271A4A4D-C114-49A1-A4B8-A2AB18160542}" type="presParOf" srcId="{025CE6B6-9694-4F63-AAB4-0084143CD2F5}" destId="{8D9B3924-52A4-4FD5-952E-9C649DB8198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F066EC-067E-4A52-98FE-47D29B0ED3DA}" type="doc">
      <dgm:prSet loTypeId="urn:microsoft.com/office/officeart/2005/8/layout/chevron1" loCatId="process" qsTypeId="urn:microsoft.com/office/officeart/2005/8/quickstyle/simple5" qsCatId="simple" csTypeId="urn:microsoft.com/office/officeart/2005/8/colors/accent1_2" csCatId="accent1" phldr="1"/>
      <dgm:spPr/>
    </dgm:pt>
    <dgm:pt modelId="{9A9B44FD-68CD-411F-9B92-09CBC4BDED16}">
      <dgm:prSet phldrT="[Текст]" custT="1"/>
      <dgm:spPr>
        <a:solidFill>
          <a:srgbClr val="000099"/>
        </a:solidFill>
      </dgm:spPr>
      <dgm:t>
        <a:bodyPr/>
        <a:lstStyle/>
        <a:p>
          <a:r>
            <a:rPr lang="ru-RU" sz="1000" b="1" dirty="0" smtClean="0"/>
            <a:t>1 этап.</a:t>
          </a:r>
        </a:p>
        <a:p>
          <a:r>
            <a:rPr lang="ru-RU" sz="1000" dirty="0" smtClean="0"/>
            <a:t>Анализ описания вакансии</a:t>
          </a:r>
          <a:endParaRPr lang="ru-RU" sz="1000" dirty="0"/>
        </a:p>
      </dgm:t>
    </dgm:pt>
    <dgm:pt modelId="{651FE320-26AF-46B8-903A-47DFE49F6C25}" type="parTrans" cxnId="{7339E50C-B826-4B4E-8A37-A7AB0C9CCB7F}">
      <dgm:prSet/>
      <dgm:spPr/>
      <dgm:t>
        <a:bodyPr/>
        <a:lstStyle/>
        <a:p>
          <a:endParaRPr lang="ru-RU"/>
        </a:p>
      </dgm:t>
    </dgm:pt>
    <dgm:pt modelId="{53B2956C-B3AF-4E65-BFAE-EB3B0F1E279B}" type="sibTrans" cxnId="{7339E50C-B826-4B4E-8A37-A7AB0C9CCB7F}">
      <dgm:prSet/>
      <dgm:spPr/>
      <dgm:t>
        <a:bodyPr/>
        <a:lstStyle/>
        <a:p>
          <a:endParaRPr lang="ru-RU"/>
        </a:p>
      </dgm:t>
    </dgm:pt>
    <dgm:pt modelId="{5AE0119F-DC83-42D1-A458-0BA4D1EB1A20}">
      <dgm:prSet phldrT="[Текст]" custT="1"/>
      <dgm:spPr/>
      <dgm:t>
        <a:bodyPr/>
        <a:lstStyle/>
        <a:p>
          <a:r>
            <a:rPr lang="ru-RU" sz="1000" b="1" dirty="0" smtClean="0"/>
            <a:t>2 этап.</a:t>
          </a:r>
        </a:p>
        <a:p>
          <a:r>
            <a:rPr lang="ru-RU" sz="1000" dirty="0" smtClean="0"/>
            <a:t>Анализ востребованности вакансии</a:t>
          </a:r>
          <a:endParaRPr lang="ru-RU" sz="1000" dirty="0"/>
        </a:p>
      </dgm:t>
    </dgm:pt>
    <dgm:pt modelId="{C4419031-5E79-4F9B-9F5C-E80E3C14F7C0}" type="parTrans" cxnId="{F412070E-02C0-416B-AA1C-A1B6B57E74FE}">
      <dgm:prSet/>
      <dgm:spPr/>
      <dgm:t>
        <a:bodyPr/>
        <a:lstStyle/>
        <a:p>
          <a:endParaRPr lang="ru-RU"/>
        </a:p>
      </dgm:t>
    </dgm:pt>
    <dgm:pt modelId="{1724C00B-CD97-4DB0-B346-5579A4B94FE6}" type="sibTrans" cxnId="{F412070E-02C0-416B-AA1C-A1B6B57E74FE}">
      <dgm:prSet/>
      <dgm:spPr/>
      <dgm:t>
        <a:bodyPr/>
        <a:lstStyle/>
        <a:p>
          <a:endParaRPr lang="ru-RU"/>
        </a:p>
      </dgm:t>
    </dgm:pt>
    <dgm:pt modelId="{3B8DA3FA-01E7-4305-A11C-2B734B229F58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000" b="1" dirty="0" smtClean="0"/>
            <a:t>3 этап.</a:t>
          </a:r>
        </a:p>
        <a:p>
          <a:r>
            <a:rPr lang="ru-RU" sz="1000" dirty="0" smtClean="0"/>
            <a:t>Анализ конкурентоспособности вакансии</a:t>
          </a:r>
          <a:endParaRPr lang="ru-RU" sz="1000" dirty="0"/>
        </a:p>
      </dgm:t>
    </dgm:pt>
    <dgm:pt modelId="{653AAD3C-C103-4843-B261-12F5F035D0B1}" type="parTrans" cxnId="{67D964DA-FBF4-419B-B134-5C9D21AC5CD7}">
      <dgm:prSet/>
      <dgm:spPr/>
      <dgm:t>
        <a:bodyPr/>
        <a:lstStyle/>
        <a:p>
          <a:endParaRPr lang="ru-RU"/>
        </a:p>
      </dgm:t>
    </dgm:pt>
    <dgm:pt modelId="{2E843049-552E-487D-B0E7-8C2AEE6E5210}" type="sibTrans" cxnId="{67D964DA-FBF4-419B-B134-5C9D21AC5CD7}">
      <dgm:prSet/>
      <dgm:spPr/>
      <dgm:t>
        <a:bodyPr/>
        <a:lstStyle/>
        <a:p>
          <a:endParaRPr lang="ru-RU"/>
        </a:p>
      </dgm:t>
    </dgm:pt>
    <dgm:pt modelId="{0286AD1C-F5F9-480A-886A-58744EA0C1F1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000" b="1" dirty="0" smtClean="0"/>
            <a:t>4 этап.</a:t>
          </a:r>
        </a:p>
        <a:p>
          <a:r>
            <a:rPr lang="ru-RU" sz="1000" dirty="0" smtClean="0"/>
            <a:t>Комплексный анализ характеристик вакансии</a:t>
          </a:r>
          <a:endParaRPr lang="ru-RU" sz="1000" dirty="0"/>
        </a:p>
      </dgm:t>
    </dgm:pt>
    <dgm:pt modelId="{64CF6D39-9E07-42B8-8EDC-60CA90310807}" type="parTrans" cxnId="{207961CD-DC93-4DAD-B408-C2B44FD63281}">
      <dgm:prSet/>
      <dgm:spPr/>
      <dgm:t>
        <a:bodyPr/>
        <a:lstStyle/>
        <a:p>
          <a:endParaRPr lang="ru-RU"/>
        </a:p>
      </dgm:t>
    </dgm:pt>
    <dgm:pt modelId="{538CD3C5-A311-4CCF-84BB-95134D337C12}" type="sibTrans" cxnId="{207961CD-DC93-4DAD-B408-C2B44FD63281}">
      <dgm:prSet/>
      <dgm:spPr/>
      <dgm:t>
        <a:bodyPr/>
        <a:lstStyle/>
        <a:p>
          <a:endParaRPr lang="ru-RU"/>
        </a:p>
      </dgm:t>
    </dgm:pt>
    <dgm:pt modelId="{D44EDBBD-BF24-4A05-9AA4-F53B22E0F33D}" type="pres">
      <dgm:prSet presAssocID="{60F066EC-067E-4A52-98FE-47D29B0ED3DA}" presName="Name0" presStyleCnt="0">
        <dgm:presLayoutVars>
          <dgm:dir/>
          <dgm:animLvl val="lvl"/>
          <dgm:resizeHandles val="exact"/>
        </dgm:presLayoutVars>
      </dgm:prSet>
      <dgm:spPr/>
    </dgm:pt>
    <dgm:pt modelId="{F1AA3352-7839-4094-93B2-221636DC39CF}" type="pres">
      <dgm:prSet presAssocID="{9A9B44FD-68CD-411F-9B92-09CBC4BDED1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65B26-7C58-48D9-B80E-56B5E3BE1C14}" type="pres">
      <dgm:prSet presAssocID="{53B2956C-B3AF-4E65-BFAE-EB3B0F1E279B}" presName="parTxOnlySpace" presStyleCnt="0"/>
      <dgm:spPr/>
    </dgm:pt>
    <dgm:pt modelId="{84B96AEF-A86D-404D-9C91-5C80E29427B6}" type="pres">
      <dgm:prSet presAssocID="{5AE0119F-DC83-42D1-A458-0BA4D1EB1A20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E89E3-4098-4D28-AA44-92F981B29FB9}" type="pres">
      <dgm:prSet presAssocID="{1724C00B-CD97-4DB0-B346-5579A4B94FE6}" presName="parTxOnlySpace" presStyleCnt="0"/>
      <dgm:spPr/>
    </dgm:pt>
    <dgm:pt modelId="{481C5BE2-EB63-42D0-BF35-282649C8ED15}" type="pres">
      <dgm:prSet presAssocID="{3B8DA3FA-01E7-4305-A11C-2B734B229F5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618E7-E0AC-4772-AC96-4322D3349E46}" type="pres">
      <dgm:prSet presAssocID="{2E843049-552E-487D-B0E7-8C2AEE6E5210}" presName="parTxOnlySpace" presStyleCnt="0"/>
      <dgm:spPr/>
    </dgm:pt>
    <dgm:pt modelId="{B7D88F6A-D9CE-49AA-B5F2-F25DB482B00D}" type="pres">
      <dgm:prSet presAssocID="{0286AD1C-F5F9-480A-886A-58744EA0C1F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12070E-02C0-416B-AA1C-A1B6B57E74FE}" srcId="{60F066EC-067E-4A52-98FE-47D29B0ED3DA}" destId="{5AE0119F-DC83-42D1-A458-0BA4D1EB1A20}" srcOrd="1" destOrd="0" parTransId="{C4419031-5E79-4F9B-9F5C-E80E3C14F7C0}" sibTransId="{1724C00B-CD97-4DB0-B346-5579A4B94FE6}"/>
    <dgm:cxn modelId="{2101A4AB-0A75-4417-BA04-64A113DCD856}" type="presOf" srcId="{5AE0119F-DC83-42D1-A458-0BA4D1EB1A20}" destId="{84B96AEF-A86D-404D-9C91-5C80E29427B6}" srcOrd="0" destOrd="0" presId="urn:microsoft.com/office/officeart/2005/8/layout/chevron1"/>
    <dgm:cxn modelId="{D738420B-220F-4BFB-A071-C7BBAEE5A332}" type="presOf" srcId="{9A9B44FD-68CD-411F-9B92-09CBC4BDED16}" destId="{F1AA3352-7839-4094-93B2-221636DC39CF}" srcOrd="0" destOrd="0" presId="urn:microsoft.com/office/officeart/2005/8/layout/chevron1"/>
    <dgm:cxn modelId="{67D964DA-FBF4-419B-B134-5C9D21AC5CD7}" srcId="{60F066EC-067E-4A52-98FE-47D29B0ED3DA}" destId="{3B8DA3FA-01E7-4305-A11C-2B734B229F58}" srcOrd="2" destOrd="0" parTransId="{653AAD3C-C103-4843-B261-12F5F035D0B1}" sibTransId="{2E843049-552E-487D-B0E7-8C2AEE6E5210}"/>
    <dgm:cxn modelId="{7BBC8809-551B-4454-A360-6B25983E911F}" type="presOf" srcId="{60F066EC-067E-4A52-98FE-47D29B0ED3DA}" destId="{D44EDBBD-BF24-4A05-9AA4-F53B22E0F33D}" srcOrd="0" destOrd="0" presId="urn:microsoft.com/office/officeart/2005/8/layout/chevron1"/>
    <dgm:cxn modelId="{7339E50C-B826-4B4E-8A37-A7AB0C9CCB7F}" srcId="{60F066EC-067E-4A52-98FE-47D29B0ED3DA}" destId="{9A9B44FD-68CD-411F-9B92-09CBC4BDED16}" srcOrd="0" destOrd="0" parTransId="{651FE320-26AF-46B8-903A-47DFE49F6C25}" sibTransId="{53B2956C-B3AF-4E65-BFAE-EB3B0F1E279B}"/>
    <dgm:cxn modelId="{F405268C-0D0A-4BF0-A949-298E423815C5}" type="presOf" srcId="{3B8DA3FA-01E7-4305-A11C-2B734B229F58}" destId="{481C5BE2-EB63-42D0-BF35-282649C8ED15}" srcOrd="0" destOrd="0" presId="urn:microsoft.com/office/officeart/2005/8/layout/chevron1"/>
    <dgm:cxn modelId="{207961CD-DC93-4DAD-B408-C2B44FD63281}" srcId="{60F066EC-067E-4A52-98FE-47D29B0ED3DA}" destId="{0286AD1C-F5F9-480A-886A-58744EA0C1F1}" srcOrd="3" destOrd="0" parTransId="{64CF6D39-9E07-42B8-8EDC-60CA90310807}" sibTransId="{538CD3C5-A311-4CCF-84BB-95134D337C12}"/>
    <dgm:cxn modelId="{FE545793-FE7F-45C7-BECE-B2288172DFBE}" type="presOf" srcId="{0286AD1C-F5F9-480A-886A-58744EA0C1F1}" destId="{B7D88F6A-D9CE-49AA-B5F2-F25DB482B00D}" srcOrd="0" destOrd="0" presId="urn:microsoft.com/office/officeart/2005/8/layout/chevron1"/>
    <dgm:cxn modelId="{5298A2FD-4F67-4284-8A8D-79087DBEBFB5}" type="presParOf" srcId="{D44EDBBD-BF24-4A05-9AA4-F53B22E0F33D}" destId="{F1AA3352-7839-4094-93B2-221636DC39CF}" srcOrd="0" destOrd="0" presId="urn:microsoft.com/office/officeart/2005/8/layout/chevron1"/>
    <dgm:cxn modelId="{BC19C505-6AD5-4C53-BC59-79E2807C767D}" type="presParOf" srcId="{D44EDBBD-BF24-4A05-9AA4-F53B22E0F33D}" destId="{7EB65B26-7C58-48D9-B80E-56B5E3BE1C14}" srcOrd="1" destOrd="0" presId="urn:microsoft.com/office/officeart/2005/8/layout/chevron1"/>
    <dgm:cxn modelId="{352DEB96-EA02-47BE-907C-1D524A2E3E17}" type="presParOf" srcId="{D44EDBBD-BF24-4A05-9AA4-F53B22E0F33D}" destId="{84B96AEF-A86D-404D-9C91-5C80E29427B6}" srcOrd="2" destOrd="0" presId="urn:microsoft.com/office/officeart/2005/8/layout/chevron1"/>
    <dgm:cxn modelId="{748EA25C-1CCF-481D-B70C-D55FADB02094}" type="presParOf" srcId="{D44EDBBD-BF24-4A05-9AA4-F53B22E0F33D}" destId="{371E89E3-4098-4D28-AA44-92F981B29FB9}" srcOrd="3" destOrd="0" presId="urn:microsoft.com/office/officeart/2005/8/layout/chevron1"/>
    <dgm:cxn modelId="{11D30997-F244-4905-8246-A8F8E2CB73B7}" type="presParOf" srcId="{D44EDBBD-BF24-4A05-9AA4-F53B22E0F33D}" destId="{481C5BE2-EB63-42D0-BF35-282649C8ED15}" srcOrd="4" destOrd="0" presId="urn:microsoft.com/office/officeart/2005/8/layout/chevron1"/>
    <dgm:cxn modelId="{EF3FA7F4-840B-4FE9-9481-398AF07B5BD9}" type="presParOf" srcId="{D44EDBBD-BF24-4A05-9AA4-F53B22E0F33D}" destId="{F6A618E7-E0AC-4772-AC96-4322D3349E46}" srcOrd="5" destOrd="0" presId="urn:microsoft.com/office/officeart/2005/8/layout/chevron1"/>
    <dgm:cxn modelId="{84E7F99C-3A7C-49C4-805D-4AA888A7400B}" type="presParOf" srcId="{D44EDBBD-BF24-4A05-9AA4-F53B22E0F33D}" destId="{B7D88F6A-D9CE-49AA-B5F2-F25DB482B00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FF13C-78F6-44D1-93C2-246B6388F007}">
      <dsp:nvSpPr>
        <dsp:cNvPr id="0" name=""/>
        <dsp:cNvSpPr/>
      </dsp:nvSpPr>
      <dsp:spPr>
        <a:xfrm>
          <a:off x="-4593403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8D26E-ADC4-442A-B06F-100CE6DDE0C7}">
      <dsp:nvSpPr>
        <dsp:cNvPr id="0" name=""/>
        <dsp:cNvSpPr/>
      </dsp:nvSpPr>
      <dsp:spPr>
        <a:xfrm>
          <a:off x="285089" y="184749"/>
          <a:ext cx="7802812" cy="369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161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услуги ориентированы на безработных граждан</a:t>
          </a:r>
          <a:endParaRPr lang="ru-RU" sz="1500" kern="1200" dirty="0"/>
        </a:p>
      </dsp:txBody>
      <dsp:txXfrm>
        <a:off x="285089" y="184749"/>
        <a:ext cx="7802812" cy="369336"/>
      </dsp:txXfrm>
    </dsp:sp>
    <dsp:sp modelId="{2184A554-0816-44FF-BFE4-BE53EB4691BE}">
      <dsp:nvSpPr>
        <dsp:cNvPr id="0" name=""/>
        <dsp:cNvSpPr/>
      </dsp:nvSpPr>
      <dsp:spPr>
        <a:xfrm>
          <a:off x="54254" y="138582"/>
          <a:ext cx="461670" cy="461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070CF-F967-4503-9452-FF2904C58EF8}">
      <dsp:nvSpPr>
        <dsp:cNvPr id="0" name=""/>
        <dsp:cNvSpPr/>
      </dsp:nvSpPr>
      <dsp:spPr>
        <a:xfrm>
          <a:off x="619556" y="739079"/>
          <a:ext cx="7468345" cy="369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161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только одна услуга для работодателей</a:t>
          </a:r>
          <a:endParaRPr lang="ru-RU" sz="1500" kern="1200" dirty="0"/>
        </a:p>
      </dsp:txBody>
      <dsp:txXfrm>
        <a:off x="619556" y="739079"/>
        <a:ext cx="7468345" cy="369336"/>
      </dsp:txXfrm>
    </dsp:sp>
    <dsp:sp modelId="{E0CE781A-03AC-4A27-A292-431D505069E6}">
      <dsp:nvSpPr>
        <dsp:cNvPr id="0" name=""/>
        <dsp:cNvSpPr/>
      </dsp:nvSpPr>
      <dsp:spPr>
        <a:xfrm>
          <a:off x="388721" y="692912"/>
          <a:ext cx="461670" cy="461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D8D0B-DD51-473D-A3D3-03C907B9080E}">
      <dsp:nvSpPr>
        <dsp:cNvPr id="0" name=""/>
        <dsp:cNvSpPr/>
      </dsp:nvSpPr>
      <dsp:spPr>
        <a:xfrm>
          <a:off x="802843" y="1293002"/>
          <a:ext cx="7285059" cy="369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161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услуги не привлекательны, ценность для получателей неочевидна</a:t>
          </a:r>
          <a:endParaRPr lang="ru-RU" sz="1500" kern="1200" dirty="0"/>
        </a:p>
      </dsp:txBody>
      <dsp:txXfrm>
        <a:off x="802843" y="1293002"/>
        <a:ext cx="7285059" cy="369336"/>
      </dsp:txXfrm>
    </dsp:sp>
    <dsp:sp modelId="{0D3054E8-2920-4F73-B8E6-F92107CD4545}">
      <dsp:nvSpPr>
        <dsp:cNvPr id="0" name=""/>
        <dsp:cNvSpPr/>
      </dsp:nvSpPr>
      <dsp:spPr>
        <a:xfrm>
          <a:off x="572007" y="1246835"/>
          <a:ext cx="461670" cy="461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3F52B-8372-4BDF-8B45-D20B4C894A74}">
      <dsp:nvSpPr>
        <dsp:cNvPr id="0" name=""/>
        <dsp:cNvSpPr/>
      </dsp:nvSpPr>
      <dsp:spPr>
        <a:xfrm>
          <a:off x="861364" y="1847331"/>
          <a:ext cx="7226537" cy="369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161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работа ЦЗН ориентирована на предоставление услуг, а не на результат</a:t>
          </a:r>
          <a:endParaRPr lang="ru-RU" sz="1500" kern="1200" dirty="0"/>
        </a:p>
      </dsp:txBody>
      <dsp:txXfrm>
        <a:off x="861364" y="1847331"/>
        <a:ext cx="7226537" cy="369336"/>
      </dsp:txXfrm>
    </dsp:sp>
    <dsp:sp modelId="{96F1DFD4-583C-4D95-8E9C-30B1FB7382AA}">
      <dsp:nvSpPr>
        <dsp:cNvPr id="0" name=""/>
        <dsp:cNvSpPr/>
      </dsp:nvSpPr>
      <dsp:spPr>
        <a:xfrm>
          <a:off x="630529" y="1801164"/>
          <a:ext cx="461670" cy="461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257CB-F951-46FD-BD70-9C0B0A929113}">
      <dsp:nvSpPr>
        <dsp:cNvPr id="0" name=""/>
        <dsp:cNvSpPr/>
      </dsp:nvSpPr>
      <dsp:spPr>
        <a:xfrm>
          <a:off x="802843" y="2401661"/>
          <a:ext cx="7285059" cy="369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161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качество вакансий не отвечает запросам соискателей</a:t>
          </a:r>
          <a:endParaRPr lang="ru-RU" sz="1500" kern="1200" dirty="0"/>
        </a:p>
      </dsp:txBody>
      <dsp:txXfrm>
        <a:off x="802843" y="2401661"/>
        <a:ext cx="7285059" cy="369336"/>
      </dsp:txXfrm>
    </dsp:sp>
    <dsp:sp modelId="{13B89E8C-C002-4859-8935-5B49D0474100}">
      <dsp:nvSpPr>
        <dsp:cNvPr id="0" name=""/>
        <dsp:cNvSpPr/>
      </dsp:nvSpPr>
      <dsp:spPr>
        <a:xfrm>
          <a:off x="572007" y="2355494"/>
          <a:ext cx="461670" cy="461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2EDE1-23D3-4932-BDC6-2171517B3D03}">
      <dsp:nvSpPr>
        <dsp:cNvPr id="0" name=""/>
        <dsp:cNvSpPr/>
      </dsp:nvSpPr>
      <dsp:spPr>
        <a:xfrm>
          <a:off x="619556" y="2955584"/>
          <a:ext cx="7468345" cy="369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161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качество рабочей силы не отвечает потребностям работодателей</a:t>
          </a:r>
          <a:endParaRPr lang="ru-RU" sz="1500" kern="1200" dirty="0"/>
        </a:p>
      </dsp:txBody>
      <dsp:txXfrm>
        <a:off x="619556" y="2955584"/>
        <a:ext cx="7468345" cy="369336"/>
      </dsp:txXfrm>
    </dsp:sp>
    <dsp:sp modelId="{997743EF-C504-4230-8B2A-44941BFF838B}">
      <dsp:nvSpPr>
        <dsp:cNvPr id="0" name=""/>
        <dsp:cNvSpPr/>
      </dsp:nvSpPr>
      <dsp:spPr>
        <a:xfrm>
          <a:off x="388721" y="2909417"/>
          <a:ext cx="461670" cy="461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DEE2CE-0071-4AB4-B2A5-9818DC55CF72}">
      <dsp:nvSpPr>
        <dsp:cNvPr id="0" name=""/>
        <dsp:cNvSpPr/>
      </dsp:nvSpPr>
      <dsp:spPr>
        <a:xfrm>
          <a:off x="285089" y="3509914"/>
          <a:ext cx="7802812" cy="369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161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устойчивый стереотип, что бесплатные услуги могут быть только низкого качества</a:t>
          </a:r>
          <a:endParaRPr lang="ru-RU" sz="1500" kern="1200" dirty="0"/>
        </a:p>
      </dsp:txBody>
      <dsp:txXfrm>
        <a:off x="285089" y="3509914"/>
        <a:ext cx="7802812" cy="369336"/>
      </dsp:txXfrm>
    </dsp:sp>
    <dsp:sp modelId="{33C7750A-3529-4C98-8A2D-96F198C81B93}">
      <dsp:nvSpPr>
        <dsp:cNvPr id="0" name=""/>
        <dsp:cNvSpPr/>
      </dsp:nvSpPr>
      <dsp:spPr>
        <a:xfrm>
          <a:off x="54254" y="3463747"/>
          <a:ext cx="461670" cy="4616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20C63-4CFF-4CE0-AED4-81E3A000E6F5}">
      <dsp:nvSpPr>
        <dsp:cNvPr id="0" name=""/>
        <dsp:cNvSpPr/>
      </dsp:nvSpPr>
      <dsp:spPr>
        <a:xfrm rot="5400000">
          <a:off x="-190333" y="192521"/>
          <a:ext cx="1268891" cy="8882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1</a:t>
          </a:r>
          <a:endParaRPr lang="ru-RU" sz="2600" kern="1200" dirty="0"/>
        </a:p>
      </dsp:txBody>
      <dsp:txXfrm rot="-5400000">
        <a:off x="1" y="446299"/>
        <a:ext cx="888224" cy="380667"/>
      </dsp:txXfrm>
    </dsp:sp>
    <dsp:sp modelId="{2ABFE3C4-2295-4CE2-A8D9-77BB29D66FCA}">
      <dsp:nvSpPr>
        <dsp:cNvPr id="0" name=""/>
        <dsp:cNvSpPr/>
      </dsp:nvSpPr>
      <dsp:spPr>
        <a:xfrm rot="5400000">
          <a:off x="3679847" y="-2789435"/>
          <a:ext cx="824779" cy="6408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FF0000"/>
              </a:solidFill>
            </a:rPr>
            <a:t> </a:t>
          </a:r>
          <a:r>
            <a:rPr lang="ru-RU" sz="1400" kern="1200" dirty="0" smtClean="0">
              <a:solidFill>
                <a:schemeClr val="tx1"/>
              </a:solidFill>
            </a:rPr>
            <a:t>Ес</a:t>
          </a:r>
          <a:r>
            <a:rPr lang="ru-RU" sz="1400" kern="1200" dirty="0" smtClean="0"/>
            <a:t>ть запрос на изменения в работе службы занятости со стороны получателей услуг</a:t>
          </a:r>
          <a:endParaRPr lang="ru-RU" sz="1400" kern="1200" dirty="0"/>
        </a:p>
      </dsp:txBody>
      <dsp:txXfrm rot="-5400000">
        <a:off x="888224" y="42450"/>
        <a:ext cx="6367764" cy="744255"/>
      </dsp:txXfrm>
    </dsp:sp>
    <dsp:sp modelId="{7F21C768-6FE8-4EF4-8262-663CA28CE1F2}">
      <dsp:nvSpPr>
        <dsp:cNvPr id="0" name=""/>
        <dsp:cNvSpPr/>
      </dsp:nvSpPr>
      <dsp:spPr>
        <a:xfrm rot="5400000">
          <a:off x="-190333" y="1314938"/>
          <a:ext cx="1268891" cy="8882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2</a:t>
          </a:r>
          <a:endParaRPr lang="ru-RU" sz="2600" kern="1200" dirty="0"/>
        </a:p>
      </dsp:txBody>
      <dsp:txXfrm rot="-5400000">
        <a:off x="1" y="1568716"/>
        <a:ext cx="888224" cy="380667"/>
      </dsp:txXfrm>
    </dsp:sp>
    <dsp:sp modelId="{F48F3C98-7488-4FB7-A1A2-4EEE7BD2BC49}">
      <dsp:nvSpPr>
        <dsp:cNvPr id="0" name=""/>
        <dsp:cNvSpPr/>
      </dsp:nvSpPr>
      <dsp:spPr>
        <a:xfrm rot="5400000">
          <a:off x="3679847" y="-1667018"/>
          <a:ext cx="824779" cy="6408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FF0000"/>
              </a:solidFill>
            </a:rPr>
            <a:t> </a:t>
          </a:r>
          <a:r>
            <a:rPr lang="ru-RU" sz="1400" kern="1200" dirty="0" smtClean="0"/>
            <a:t>Есть решение о необходимости изменений в работе службы занятости со стороны руководства страны</a:t>
          </a:r>
          <a:endParaRPr lang="ru-RU" sz="1400" kern="1200" dirty="0"/>
        </a:p>
      </dsp:txBody>
      <dsp:txXfrm rot="-5400000">
        <a:off x="888224" y="1164867"/>
        <a:ext cx="6367764" cy="744255"/>
      </dsp:txXfrm>
    </dsp:sp>
    <dsp:sp modelId="{067DBCE8-4859-4843-8305-2BA0A3EE8026}">
      <dsp:nvSpPr>
        <dsp:cNvPr id="0" name=""/>
        <dsp:cNvSpPr/>
      </dsp:nvSpPr>
      <dsp:spPr>
        <a:xfrm rot="5400000">
          <a:off x="-190333" y="2437355"/>
          <a:ext cx="1268891" cy="8882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3</a:t>
          </a:r>
          <a:endParaRPr lang="ru-RU" sz="2600" kern="1200" dirty="0"/>
        </a:p>
      </dsp:txBody>
      <dsp:txXfrm rot="-5400000">
        <a:off x="1" y="2691133"/>
        <a:ext cx="888224" cy="380667"/>
      </dsp:txXfrm>
    </dsp:sp>
    <dsp:sp modelId="{3D7D673E-6CE3-4B13-B4B3-99CC54BF10C0}">
      <dsp:nvSpPr>
        <dsp:cNvPr id="0" name=""/>
        <dsp:cNvSpPr/>
      </dsp:nvSpPr>
      <dsp:spPr>
        <a:xfrm rot="5400000">
          <a:off x="3679847" y="-544601"/>
          <a:ext cx="824779" cy="64080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FF0000"/>
              </a:solidFill>
            </a:rPr>
            <a:t> </a:t>
          </a:r>
          <a:r>
            <a:rPr lang="ru-RU" sz="1400" kern="1200" dirty="0" smtClean="0"/>
            <a:t>Есть ресурсы для совершенствования технологии работы СЗН  (технические, финансовые, кадровые)</a:t>
          </a:r>
          <a:endParaRPr lang="ru-RU" sz="1400" kern="1200" dirty="0"/>
        </a:p>
      </dsp:txBody>
      <dsp:txXfrm rot="-5400000">
        <a:off x="888224" y="2287284"/>
        <a:ext cx="6367764" cy="744255"/>
      </dsp:txXfrm>
    </dsp:sp>
    <dsp:sp modelId="{B7E2FEA1-CD44-4D03-8D97-0A31281DBF97}">
      <dsp:nvSpPr>
        <dsp:cNvPr id="0" name=""/>
        <dsp:cNvSpPr/>
      </dsp:nvSpPr>
      <dsp:spPr>
        <a:xfrm rot="5400000">
          <a:off x="-190333" y="3559772"/>
          <a:ext cx="1268891" cy="8882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4</a:t>
          </a:r>
          <a:endParaRPr lang="ru-RU" sz="2600" kern="1200" dirty="0"/>
        </a:p>
      </dsp:txBody>
      <dsp:txXfrm rot="-5400000">
        <a:off x="1" y="3813550"/>
        <a:ext cx="888224" cy="380667"/>
      </dsp:txXfrm>
    </dsp:sp>
    <dsp:sp modelId="{8D9B3924-52A4-4FD5-952E-9C649DB8198B}">
      <dsp:nvSpPr>
        <dsp:cNvPr id="0" name=""/>
        <dsp:cNvSpPr/>
      </dsp:nvSpPr>
      <dsp:spPr>
        <a:xfrm rot="5400000">
          <a:off x="3679847" y="577815"/>
          <a:ext cx="824779" cy="640802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FF0000"/>
              </a:solidFill>
            </a:rPr>
            <a:t> </a:t>
          </a:r>
          <a:r>
            <a:rPr lang="ru-RU" sz="1400" kern="1200" dirty="0" smtClean="0">
              <a:solidFill>
                <a:srgbClr val="C00000"/>
              </a:solidFill>
            </a:rPr>
            <a:t>Есть осознание необходимости перемен в работе службы занятости со стороны работников СЗН и понимание траектории движения </a:t>
          </a:r>
          <a:r>
            <a:rPr lang="ru-RU" sz="1400" b="1" kern="1200" dirty="0" smtClean="0">
              <a:solidFill>
                <a:srgbClr val="C00000"/>
              </a:solidFill>
            </a:rPr>
            <a:t>?</a:t>
          </a:r>
          <a:endParaRPr lang="ru-RU" sz="1400" b="1" kern="1200" dirty="0">
            <a:solidFill>
              <a:srgbClr val="C00000"/>
            </a:solidFill>
          </a:endParaRPr>
        </a:p>
      </dsp:txBody>
      <dsp:txXfrm rot="-5400000">
        <a:off x="888224" y="3409700"/>
        <a:ext cx="6367764" cy="744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A3352-7839-4094-93B2-221636DC39CF}">
      <dsp:nvSpPr>
        <dsp:cNvPr id="0" name=""/>
        <dsp:cNvSpPr/>
      </dsp:nvSpPr>
      <dsp:spPr>
        <a:xfrm>
          <a:off x="4191" y="592113"/>
          <a:ext cx="2440030" cy="976012"/>
        </a:xfrm>
        <a:prstGeom prst="chevron">
          <a:avLst/>
        </a:prstGeom>
        <a:solidFill>
          <a:srgbClr val="000099"/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1 этап.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Анализ описания вакансии</a:t>
          </a:r>
          <a:endParaRPr lang="ru-RU" sz="1000" kern="1200" dirty="0"/>
        </a:p>
      </dsp:txBody>
      <dsp:txXfrm>
        <a:off x="492197" y="592113"/>
        <a:ext cx="1464018" cy="976012"/>
      </dsp:txXfrm>
    </dsp:sp>
    <dsp:sp modelId="{84B96AEF-A86D-404D-9C91-5C80E29427B6}">
      <dsp:nvSpPr>
        <dsp:cNvPr id="0" name=""/>
        <dsp:cNvSpPr/>
      </dsp:nvSpPr>
      <dsp:spPr>
        <a:xfrm>
          <a:off x="2200219" y="592113"/>
          <a:ext cx="2440030" cy="97601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2 этап.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Анализ востребованности вакансии</a:t>
          </a:r>
          <a:endParaRPr lang="ru-RU" sz="1000" kern="1200" dirty="0"/>
        </a:p>
      </dsp:txBody>
      <dsp:txXfrm>
        <a:off x="2688225" y="592113"/>
        <a:ext cx="1464018" cy="976012"/>
      </dsp:txXfrm>
    </dsp:sp>
    <dsp:sp modelId="{481C5BE2-EB63-42D0-BF35-282649C8ED15}">
      <dsp:nvSpPr>
        <dsp:cNvPr id="0" name=""/>
        <dsp:cNvSpPr/>
      </dsp:nvSpPr>
      <dsp:spPr>
        <a:xfrm>
          <a:off x="4396246" y="592113"/>
          <a:ext cx="2440030" cy="976012"/>
        </a:xfrm>
        <a:prstGeom prst="chevron">
          <a:avLst/>
        </a:prstGeom>
        <a:solidFill>
          <a:schemeClr val="accent6">
            <a:lumMod val="75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3 этап.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Анализ конкурентоспособности вакансии</a:t>
          </a:r>
          <a:endParaRPr lang="ru-RU" sz="1000" kern="1200" dirty="0"/>
        </a:p>
      </dsp:txBody>
      <dsp:txXfrm>
        <a:off x="4884252" y="592113"/>
        <a:ext cx="1464018" cy="976012"/>
      </dsp:txXfrm>
    </dsp:sp>
    <dsp:sp modelId="{B7D88F6A-D9CE-49AA-B5F2-F25DB482B00D}">
      <dsp:nvSpPr>
        <dsp:cNvPr id="0" name=""/>
        <dsp:cNvSpPr/>
      </dsp:nvSpPr>
      <dsp:spPr>
        <a:xfrm>
          <a:off x="6592273" y="592113"/>
          <a:ext cx="2440030" cy="976012"/>
        </a:xfrm>
        <a:prstGeom prst="chevron">
          <a:avLst/>
        </a:prstGeom>
        <a:solidFill>
          <a:schemeClr val="accent5">
            <a:lumMod val="75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1">
              <a:hueOff val="0"/>
              <a:satOff val="0"/>
              <a:lumOff val="0"/>
              <a:alphaOff val="0"/>
              <a:shade val="30000"/>
              <a:satMod val="12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/>
            <a:t>4 этап.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Комплексный анализ характеристик вакансии</a:t>
          </a:r>
          <a:endParaRPr lang="ru-RU" sz="1000" kern="1200" dirty="0"/>
        </a:p>
      </dsp:txBody>
      <dsp:txXfrm>
        <a:off x="7080279" y="592113"/>
        <a:ext cx="1464018" cy="97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3314A-2288-475F-B241-4CD14D208282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65656-8E6F-4F2C-B5E6-7A9A6E8537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8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4" y="5052547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4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7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6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7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9" y="4607513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1" y="731520"/>
            <a:ext cx="3346704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2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731521"/>
            <a:ext cx="4017085" cy="4894731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1"/>
            <a:ext cx="4114800" cy="312780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2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7F45B8-7379-4474-A540-588358CF8278}" type="datetimeFigureOut">
              <a:rPr lang="ru-RU" smtClean="0"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2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2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BEA503-2747-421B-A748-7F07ED72C6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107505" y="5262291"/>
            <a:ext cx="3542805" cy="1623095"/>
            <a:chOff x="5220072" y="4666990"/>
            <a:chExt cx="3542805" cy="1623095"/>
          </a:xfrm>
        </p:grpSpPr>
        <p:grpSp>
          <p:nvGrpSpPr>
            <p:cNvPr id="11" name="Группа 10"/>
            <p:cNvGrpSpPr>
              <a:grpSpLocks noChangeAspect="1"/>
            </p:cNvGrpSpPr>
            <p:nvPr/>
          </p:nvGrpSpPr>
          <p:grpSpPr>
            <a:xfrm>
              <a:off x="5220072" y="4666990"/>
              <a:ext cx="1141623" cy="1392911"/>
              <a:chOff x="-25804" y="-502732"/>
              <a:chExt cx="4756752" cy="5803796"/>
            </a:xfrm>
          </p:grpSpPr>
          <p:sp>
            <p:nvSpPr>
              <p:cNvPr id="14" name="Равнобедренный треугольник 13"/>
              <p:cNvSpPr>
                <a:spLocks noChangeAspect="1"/>
              </p:cNvSpPr>
              <p:nvPr/>
            </p:nvSpPr>
            <p:spPr>
              <a:xfrm rot="5400000">
                <a:off x="-261033" y="-267503"/>
                <a:ext cx="5227209" cy="4756752"/>
              </a:xfrm>
              <a:prstGeom prst="triangle">
                <a:avLst/>
              </a:prstGeom>
              <a:solidFill>
                <a:schemeClr val="accent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5" name="Группа 14"/>
              <p:cNvGrpSpPr/>
              <p:nvPr/>
            </p:nvGrpSpPr>
            <p:grpSpPr>
              <a:xfrm>
                <a:off x="595739" y="1556792"/>
                <a:ext cx="1756832" cy="3744272"/>
                <a:chOff x="3922520" y="836712"/>
                <a:chExt cx="1756832" cy="3744272"/>
              </a:xfrm>
            </p:grpSpPr>
            <p:sp>
              <p:nvSpPr>
                <p:cNvPr id="16" name="Равнобедренный треугольник 15"/>
                <p:cNvSpPr>
                  <a:spLocks noChangeAspect="1"/>
                </p:cNvSpPr>
                <p:nvPr/>
              </p:nvSpPr>
              <p:spPr>
                <a:xfrm rot="5400000">
                  <a:off x="3865608" y="3343304"/>
                  <a:ext cx="1296000" cy="1179360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7" name="Равнобедренный треугольник 16"/>
                <p:cNvSpPr>
                  <a:spLocks noChangeAspect="1"/>
                </p:cNvSpPr>
                <p:nvPr/>
              </p:nvSpPr>
              <p:spPr>
                <a:xfrm rot="5400000">
                  <a:off x="3844112" y="1318082"/>
                  <a:ext cx="1742400" cy="1585584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9" name="Равнобедренный треугольник 18"/>
                <p:cNvSpPr>
                  <a:spLocks noChangeAspect="1"/>
                </p:cNvSpPr>
                <p:nvPr/>
              </p:nvSpPr>
              <p:spPr>
                <a:xfrm rot="5400000">
                  <a:off x="4441672" y="1975152"/>
                  <a:ext cx="1296000" cy="1179360"/>
                </a:xfrm>
                <a:prstGeom prst="triangle">
                  <a:avLst/>
                </a:prstGeom>
                <a:solidFill>
                  <a:srgbClr val="FFCC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0" name="Равнобедренный треугольник 19"/>
                <p:cNvSpPr>
                  <a:spLocks noChangeAspect="1"/>
                </p:cNvSpPr>
                <p:nvPr/>
              </p:nvSpPr>
              <p:spPr>
                <a:xfrm rot="5400000">
                  <a:off x="4126408" y="2623224"/>
                  <a:ext cx="1296000" cy="1179360"/>
                </a:xfrm>
                <a:prstGeom prst="triangle">
                  <a:avLst/>
                </a:prstGeom>
                <a:solidFill>
                  <a:srgbClr val="3333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1" name="Равнобедренный треугольник 20"/>
                <p:cNvSpPr>
                  <a:spLocks noChangeAspect="1"/>
                </p:cNvSpPr>
                <p:nvPr/>
              </p:nvSpPr>
              <p:spPr>
                <a:xfrm rot="5400000">
                  <a:off x="4452754" y="883951"/>
                  <a:ext cx="1049759" cy="955282"/>
                </a:xfrm>
                <a:prstGeom prst="triangle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13" name="Прямоугольник 12"/>
            <p:cNvSpPr/>
            <p:nvPr/>
          </p:nvSpPr>
          <p:spPr>
            <a:xfrm>
              <a:off x="5364088" y="5746027"/>
              <a:ext cx="3398789" cy="544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rgbClr val="3333FF"/>
                  </a:solidFill>
                  <a:latin typeface="Arial" pitchFamily="34" charset="0"/>
                  <a:cs typeface="Arial" pitchFamily="34" charset="0"/>
                </a:rPr>
                <a:t>         Служба занятости 2.0</a:t>
              </a:r>
              <a:endParaRPr lang="ru-RU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5" y="2135400"/>
            <a:ext cx="8143932" cy="1509624"/>
          </a:xfrm>
        </p:spPr>
        <p:txBody>
          <a:bodyPr anchor="ctr">
            <a:norm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Формирование сервисного мышления.</a:t>
            </a:r>
          </a:p>
          <a:p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Сервис «Эффективная </a:t>
            </a:r>
            <a:r>
              <a:rPr lang="ru-RU" sz="2400" b="1" dirty="0" smtClean="0">
                <a:solidFill>
                  <a:srgbClr val="0000C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вакансия»</a:t>
            </a:r>
            <a:endParaRPr lang="ru-RU" sz="2400" b="1" dirty="0">
              <a:solidFill>
                <a:srgbClr val="00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096" y="2996953"/>
            <a:ext cx="3073400" cy="364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Graphic 2">
            <a:extLst>
              <a:ext uri="{FF2B5EF4-FFF2-40B4-BE49-F238E27FC236}">
                <a16:creationId xmlns:a16="http://schemas.microsoft.com/office/drawing/2014/main" xmlns="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3918" y="210102"/>
            <a:ext cx="2257372" cy="88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1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2">
            <a:extLst>
              <a:ext uri="{FF2B5EF4-FFF2-40B4-BE49-F238E27FC236}">
                <a16:creationId xmlns="" xmlns:a16="http://schemas.microsoft.com/office/drawing/2014/main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21" y="367318"/>
            <a:ext cx="2257372" cy="88831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5896" y="332657"/>
            <a:ext cx="5328592" cy="922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000099"/>
                </a:solidFill>
              </a:rPr>
              <a:t>О необходимости изменений в работе</a:t>
            </a:r>
          </a:p>
          <a:p>
            <a:pPr algn="r"/>
            <a:r>
              <a:rPr lang="ru-RU" b="1" dirty="0" smtClean="0">
                <a:solidFill>
                  <a:srgbClr val="000099"/>
                </a:solidFill>
              </a:rPr>
              <a:t>государственной службы занятости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1412777"/>
            <a:ext cx="8784976" cy="604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0099"/>
                </a:solidFill>
              </a:rPr>
              <a:t>Факторы, снижающие эффективность работы государственной службы занятости</a:t>
            </a:r>
            <a:endParaRPr lang="ru-RU" sz="2000" b="1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107505" y="5262291"/>
            <a:ext cx="3542805" cy="1551087"/>
            <a:chOff x="5220072" y="4666990"/>
            <a:chExt cx="3542805" cy="1551087"/>
          </a:xfrm>
        </p:grpSpPr>
        <p:grpSp>
          <p:nvGrpSpPr>
            <p:cNvPr id="27" name="Группа 26"/>
            <p:cNvGrpSpPr>
              <a:grpSpLocks noChangeAspect="1"/>
            </p:cNvGrpSpPr>
            <p:nvPr/>
          </p:nvGrpSpPr>
          <p:grpSpPr>
            <a:xfrm>
              <a:off x="5220072" y="4666990"/>
              <a:ext cx="1141623" cy="1392911"/>
              <a:chOff x="-25804" y="-502732"/>
              <a:chExt cx="4756752" cy="5803796"/>
            </a:xfrm>
          </p:grpSpPr>
          <p:sp>
            <p:nvSpPr>
              <p:cNvPr id="29" name="Равнобедренный треугольник 28"/>
              <p:cNvSpPr>
                <a:spLocks noChangeAspect="1"/>
              </p:cNvSpPr>
              <p:nvPr/>
            </p:nvSpPr>
            <p:spPr>
              <a:xfrm rot="5400000">
                <a:off x="-261033" y="-267503"/>
                <a:ext cx="5227209" cy="4756752"/>
              </a:xfrm>
              <a:prstGeom prst="triangle">
                <a:avLst/>
              </a:prstGeom>
              <a:solidFill>
                <a:schemeClr val="accent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0" name="Группа 29"/>
              <p:cNvGrpSpPr/>
              <p:nvPr/>
            </p:nvGrpSpPr>
            <p:grpSpPr>
              <a:xfrm>
                <a:off x="595739" y="1556792"/>
                <a:ext cx="1756832" cy="3744272"/>
                <a:chOff x="3922520" y="836712"/>
                <a:chExt cx="1756832" cy="3744272"/>
              </a:xfrm>
            </p:grpSpPr>
            <p:sp>
              <p:nvSpPr>
                <p:cNvPr id="31" name="Равнобедренный треугольник 30"/>
                <p:cNvSpPr>
                  <a:spLocks noChangeAspect="1"/>
                </p:cNvSpPr>
                <p:nvPr/>
              </p:nvSpPr>
              <p:spPr>
                <a:xfrm rot="5400000">
                  <a:off x="3865608" y="3343304"/>
                  <a:ext cx="1296000" cy="1179360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Равнобедренный треугольник 31"/>
                <p:cNvSpPr>
                  <a:spLocks noChangeAspect="1"/>
                </p:cNvSpPr>
                <p:nvPr/>
              </p:nvSpPr>
              <p:spPr>
                <a:xfrm rot="5400000">
                  <a:off x="3844112" y="1318082"/>
                  <a:ext cx="1742400" cy="1585584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Равнобедренный треугольник 32"/>
                <p:cNvSpPr>
                  <a:spLocks noChangeAspect="1"/>
                </p:cNvSpPr>
                <p:nvPr/>
              </p:nvSpPr>
              <p:spPr>
                <a:xfrm rot="5400000">
                  <a:off x="4441672" y="1975152"/>
                  <a:ext cx="1296000" cy="1179360"/>
                </a:xfrm>
                <a:prstGeom prst="triangle">
                  <a:avLst/>
                </a:prstGeom>
                <a:solidFill>
                  <a:srgbClr val="FFCC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Равнобедренный треугольник 33"/>
                <p:cNvSpPr>
                  <a:spLocks noChangeAspect="1"/>
                </p:cNvSpPr>
                <p:nvPr/>
              </p:nvSpPr>
              <p:spPr>
                <a:xfrm rot="5400000">
                  <a:off x="4126408" y="2623224"/>
                  <a:ext cx="1296000" cy="1179360"/>
                </a:xfrm>
                <a:prstGeom prst="triangle">
                  <a:avLst/>
                </a:prstGeom>
                <a:solidFill>
                  <a:srgbClr val="3333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Равнобедренный треугольник 34"/>
                <p:cNvSpPr>
                  <a:spLocks noChangeAspect="1"/>
                </p:cNvSpPr>
                <p:nvPr/>
              </p:nvSpPr>
              <p:spPr>
                <a:xfrm rot="5400000">
                  <a:off x="4452754" y="883951"/>
                  <a:ext cx="1049759" cy="955282"/>
                </a:xfrm>
                <a:prstGeom prst="triangle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8" name="Прямоугольник 27"/>
            <p:cNvSpPr/>
            <p:nvPr/>
          </p:nvSpPr>
          <p:spPr>
            <a:xfrm>
              <a:off x="5364088" y="5674019"/>
              <a:ext cx="3398789" cy="544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rgbClr val="3333FF"/>
                  </a:solidFill>
                  <a:latin typeface="Arial" pitchFamily="34" charset="0"/>
                  <a:cs typeface="Arial" pitchFamily="34" charset="0"/>
                </a:rPr>
                <a:t>         Служба занятости 2.0</a:t>
              </a:r>
              <a:endParaRPr lang="ru-RU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13783678"/>
              </p:ext>
            </p:extLst>
          </p:nvPr>
        </p:nvGraphicFramePr>
        <p:xfrm>
          <a:off x="678316" y="2017644"/>
          <a:ext cx="814215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2748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2">
            <a:extLst>
              <a:ext uri="{FF2B5EF4-FFF2-40B4-BE49-F238E27FC236}">
                <a16:creationId xmlns="" xmlns:a16="http://schemas.microsoft.com/office/drawing/2014/main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21" y="367318"/>
            <a:ext cx="2257372" cy="88831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5896" y="332657"/>
            <a:ext cx="5328592" cy="922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000099"/>
                </a:solidFill>
              </a:rPr>
              <a:t>О необходимости изменений в работе</a:t>
            </a:r>
          </a:p>
          <a:p>
            <a:pPr algn="r"/>
            <a:r>
              <a:rPr lang="ru-RU" b="1" dirty="0" smtClean="0">
                <a:solidFill>
                  <a:srgbClr val="000099"/>
                </a:solidFill>
              </a:rPr>
              <a:t>государственной службы занятости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51521" y="1340769"/>
            <a:ext cx="8358180" cy="604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Выводы: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07505" y="5262291"/>
            <a:ext cx="3542805" cy="1479079"/>
            <a:chOff x="5220072" y="4666990"/>
            <a:chExt cx="3542805" cy="1479079"/>
          </a:xfrm>
        </p:grpSpPr>
        <p:grpSp>
          <p:nvGrpSpPr>
            <p:cNvPr id="27" name="Группа 26"/>
            <p:cNvGrpSpPr>
              <a:grpSpLocks noChangeAspect="1"/>
            </p:cNvGrpSpPr>
            <p:nvPr/>
          </p:nvGrpSpPr>
          <p:grpSpPr>
            <a:xfrm>
              <a:off x="5220072" y="4666990"/>
              <a:ext cx="1141623" cy="1392911"/>
              <a:chOff x="-25804" y="-502732"/>
              <a:chExt cx="4756752" cy="5803796"/>
            </a:xfrm>
          </p:grpSpPr>
          <p:sp>
            <p:nvSpPr>
              <p:cNvPr id="29" name="Равнобедренный треугольник 28"/>
              <p:cNvSpPr>
                <a:spLocks noChangeAspect="1"/>
              </p:cNvSpPr>
              <p:nvPr/>
            </p:nvSpPr>
            <p:spPr>
              <a:xfrm rot="5400000">
                <a:off x="-261033" y="-267503"/>
                <a:ext cx="5227209" cy="4756752"/>
              </a:xfrm>
              <a:prstGeom prst="triangle">
                <a:avLst/>
              </a:prstGeom>
              <a:solidFill>
                <a:schemeClr val="accent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0" name="Группа 29"/>
              <p:cNvGrpSpPr/>
              <p:nvPr/>
            </p:nvGrpSpPr>
            <p:grpSpPr>
              <a:xfrm>
                <a:off x="595739" y="1556792"/>
                <a:ext cx="1756832" cy="3744272"/>
                <a:chOff x="3922520" y="836712"/>
                <a:chExt cx="1756832" cy="3744272"/>
              </a:xfrm>
            </p:grpSpPr>
            <p:sp>
              <p:nvSpPr>
                <p:cNvPr id="31" name="Равнобедренный треугольник 30"/>
                <p:cNvSpPr>
                  <a:spLocks noChangeAspect="1"/>
                </p:cNvSpPr>
                <p:nvPr/>
              </p:nvSpPr>
              <p:spPr>
                <a:xfrm rot="5400000">
                  <a:off x="3865608" y="3343304"/>
                  <a:ext cx="1296000" cy="1179360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Равнобедренный треугольник 31"/>
                <p:cNvSpPr>
                  <a:spLocks noChangeAspect="1"/>
                </p:cNvSpPr>
                <p:nvPr/>
              </p:nvSpPr>
              <p:spPr>
                <a:xfrm rot="5400000">
                  <a:off x="3844112" y="1318082"/>
                  <a:ext cx="1742400" cy="1585584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Равнобедренный треугольник 32"/>
                <p:cNvSpPr>
                  <a:spLocks noChangeAspect="1"/>
                </p:cNvSpPr>
                <p:nvPr/>
              </p:nvSpPr>
              <p:spPr>
                <a:xfrm rot="5400000">
                  <a:off x="4441672" y="1975152"/>
                  <a:ext cx="1296000" cy="1179360"/>
                </a:xfrm>
                <a:prstGeom prst="triangle">
                  <a:avLst/>
                </a:prstGeom>
                <a:solidFill>
                  <a:srgbClr val="FFCC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Равнобедренный треугольник 33"/>
                <p:cNvSpPr>
                  <a:spLocks noChangeAspect="1"/>
                </p:cNvSpPr>
                <p:nvPr/>
              </p:nvSpPr>
              <p:spPr>
                <a:xfrm rot="5400000">
                  <a:off x="4126408" y="2623224"/>
                  <a:ext cx="1296000" cy="1179360"/>
                </a:xfrm>
                <a:prstGeom prst="triangle">
                  <a:avLst/>
                </a:prstGeom>
                <a:solidFill>
                  <a:srgbClr val="3333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Равнобедренный треугольник 34"/>
                <p:cNvSpPr>
                  <a:spLocks noChangeAspect="1"/>
                </p:cNvSpPr>
                <p:nvPr/>
              </p:nvSpPr>
              <p:spPr>
                <a:xfrm rot="5400000">
                  <a:off x="4452754" y="883951"/>
                  <a:ext cx="1049759" cy="955282"/>
                </a:xfrm>
                <a:prstGeom prst="triangle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8" name="Прямоугольник 27"/>
            <p:cNvSpPr/>
            <p:nvPr/>
          </p:nvSpPr>
          <p:spPr>
            <a:xfrm>
              <a:off x="5364088" y="5602011"/>
              <a:ext cx="3398789" cy="544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rgbClr val="3333FF"/>
                  </a:solidFill>
                  <a:latin typeface="Arial" pitchFamily="34" charset="0"/>
                  <a:cs typeface="Arial" pitchFamily="34" charset="0"/>
                </a:rPr>
                <a:t>         Служба занятости 2.0</a:t>
              </a:r>
              <a:endParaRPr lang="ru-RU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67549359"/>
              </p:ext>
            </p:extLst>
          </p:nvPr>
        </p:nvGraphicFramePr>
        <p:xfrm>
          <a:off x="1668238" y="1556792"/>
          <a:ext cx="7296251" cy="464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1852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2">
            <a:extLst>
              <a:ext uri="{FF2B5EF4-FFF2-40B4-BE49-F238E27FC236}">
                <a16:creationId xmlns="" xmlns:a16="http://schemas.microsoft.com/office/drawing/2014/main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21" y="367318"/>
            <a:ext cx="2257372" cy="88831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5896" y="332657"/>
            <a:ext cx="5328592" cy="922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000099"/>
                </a:solidFill>
              </a:rPr>
              <a:t>О необходимости изменений в работе</a:t>
            </a:r>
          </a:p>
          <a:p>
            <a:pPr algn="r"/>
            <a:r>
              <a:rPr lang="ru-RU" b="1" dirty="0" smtClean="0">
                <a:solidFill>
                  <a:srgbClr val="000099"/>
                </a:solidFill>
              </a:rPr>
              <a:t>государственной службы занятости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1383973"/>
            <a:ext cx="8784976" cy="604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0099"/>
                </a:solidFill>
              </a:rPr>
              <a:t>Оценка качества и доступности сервиса «Эффективная вакансия»</a:t>
            </a:r>
            <a:endParaRPr lang="ru-RU" b="1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107505" y="5262291"/>
            <a:ext cx="3542805" cy="1479079"/>
            <a:chOff x="5220072" y="4666990"/>
            <a:chExt cx="3542805" cy="1479079"/>
          </a:xfrm>
        </p:grpSpPr>
        <p:grpSp>
          <p:nvGrpSpPr>
            <p:cNvPr id="27" name="Группа 26"/>
            <p:cNvGrpSpPr>
              <a:grpSpLocks noChangeAspect="1"/>
            </p:cNvGrpSpPr>
            <p:nvPr/>
          </p:nvGrpSpPr>
          <p:grpSpPr>
            <a:xfrm>
              <a:off x="5220072" y="4666990"/>
              <a:ext cx="1141623" cy="1392911"/>
              <a:chOff x="-25804" y="-502732"/>
              <a:chExt cx="4756752" cy="5803796"/>
            </a:xfrm>
          </p:grpSpPr>
          <p:sp>
            <p:nvSpPr>
              <p:cNvPr id="29" name="Равнобедренный треугольник 28"/>
              <p:cNvSpPr>
                <a:spLocks noChangeAspect="1"/>
              </p:cNvSpPr>
              <p:nvPr/>
            </p:nvSpPr>
            <p:spPr>
              <a:xfrm rot="5400000">
                <a:off x="-261033" y="-267503"/>
                <a:ext cx="5227209" cy="4756752"/>
              </a:xfrm>
              <a:prstGeom prst="triangle">
                <a:avLst/>
              </a:prstGeom>
              <a:solidFill>
                <a:schemeClr val="accent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0" name="Группа 29"/>
              <p:cNvGrpSpPr/>
              <p:nvPr/>
            </p:nvGrpSpPr>
            <p:grpSpPr>
              <a:xfrm>
                <a:off x="595739" y="1556792"/>
                <a:ext cx="1756832" cy="3744272"/>
                <a:chOff x="3922520" y="836712"/>
                <a:chExt cx="1756832" cy="3744272"/>
              </a:xfrm>
            </p:grpSpPr>
            <p:sp>
              <p:nvSpPr>
                <p:cNvPr id="31" name="Равнобедренный треугольник 30"/>
                <p:cNvSpPr>
                  <a:spLocks noChangeAspect="1"/>
                </p:cNvSpPr>
                <p:nvPr/>
              </p:nvSpPr>
              <p:spPr>
                <a:xfrm rot="5400000">
                  <a:off x="3865608" y="3343304"/>
                  <a:ext cx="1296000" cy="1179360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Равнобедренный треугольник 31"/>
                <p:cNvSpPr>
                  <a:spLocks noChangeAspect="1"/>
                </p:cNvSpPr>
                <p:nvPr/>
              </p:nvSpPr>
              <p:spPr>
                <a:xfrm rot="5400000">
                  <a:off x="3844112" y="1318082"/>
                  <a:ext cx="1742400" cy="1585584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Равнобедренный треугольник 32"/>
                <p:cNvSpPr>
                  <a:spLocks noChangeAspect="1"/>
                </p:cNvSpPr>
                <p:nvPr/>
              </p:nvSpPr>
              <p:spPr>
                <a:xfrm rot="5400000">
                  <a:off x="4441672" y="1975152"/>
                  <a:ext cx="1296000" cy="1179360"/>
                </a:xfrm>
                <a:prstGeom prst="triangle">
                  <a:avLst/>
                </a:prstGeom>
                <a:solidFill>
                  <a:srgbClr val="FFCC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Равнобедренный треугольник 33"/>
                <p:cNvSpPr>
                  <a:spLocks noChangeAspect="1"/>
                </p:cNvSpPr>
                <p:nvPr/>
              </p:nvSpPr>
              <p:spPr>
                <a:xfrm rot="5400000">
                  <a:off x="4126408" y="2623224"/>
                  <a:ext cx="1296000" cy="1179360"/>
                </a:xfrm>
                <a:prstGeom prst="triangle">
                  <a:avLst/>
                </a:prstGeom>
                <a:solidFill>
                  <a:srgbClr val="3333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Равнобедренный треугольник 34"/>
                <p:cNvSpPr>
                  <a:spLocks noChangeAspect="1"/>
                </p:cNvSpPr>
                <p:nvPr/>
              </p:nvSpPr>
              <p:spPr>
                <a:xfrm rot="5400000">
                  <a:off x="4452754" y="883951"/>
                  <a:ext cx="1049759" cy="955282"/>
                </a:xfrm>
                <a:prstGeom prst="triangle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8" name="Прямоугольник 27"/>
            <p:cNvSpPr/>
            <p:nvPr/>
          </p:nvSpPr>
          <p:spPr>
            <a:xfrm>
              <a:off x="5364088" y="5602011"/>
              <a:ext cx="3398789" cy="544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rgbClr val="3333FF"/>
                  </a:solidFill>
                  <a:latin typeface="Arial" pitchFamily="34" charset="0"/>
                  <a:cs typeface="Arial" pitchFamily="34" charset="0"/>
                </a:rPr>
                <a:t>         Служба занятости 2.0</a:t>
              </a:r>
              <a:endParaRPr lang="ru-RU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251520" y="1988840"/>
            <a:ext cx="756084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99"/>
                </a:solidFill>
              </a:rPr>
              <a:t>По итогам опроса работодателей в сентябре 2022 года:</a:t>
            </a:r>
          </a:p>
          <a:p>
            <a:r>
              <a:rPr lang="ru-RU" sz="1200" dirty="0" smtClean="0">
                <a:solidFill>
                  <a:srgbClr val="000099"/>
                </a:solidFill>
              </a:rPr>
              <a:t>(всего прошли опрос 62 работодателя)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01620994"/>
              </p:ext>
            </p:extLst>
          </p:nvPr>
        </p:nvGraphicFramePr>
        <p:xfrm>
          <a:off x="319606" y="2207464"/>
          <a:ext cx="8341851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7321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2">
            <a:extLst>
              <a:ext uri="{FF2B5EF4-FFF2-40B4-BE49-F238E27FC236}">
                <a16:creationId xmlns="" xmlns:a16="http://schemas.microsoft.com/office/drawing/2014/main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21" y="367318"/>
            <a:ext cx="2257372" cy="88831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635896" y="332657"/>
            <a:ext cx="5328592" cy="922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>
                <a:solidFill>
                  <a:srgbClr val="000099"/>
                </a:solidFill>
              </a:rPr>
              <a:t>О необходимости изменений в работе</a:t>
            </a:r>
          </a:p>
          <a:p>
            <a:pPr algn="r"/>
            <a:r>
              <a:rPr lang="ru-RU" b="1" dirty="0" smtClean="0">
                <a:solidFill>
                  <a:srgbClr val="000099"/>
                </a:solidFill>
              </a:rPr>
              <a:t>государственной службы занятости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1383973"/>
            <a:ext cx="8784976" cy="604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0099"/>
                </a:solidFill>
              </a:rPr>
              <a:t>Сервис «Эффективная вакансия»: 4 этапа </a:t>
            </a:r>
            <a:endParaRPr lang="ru-RU" b="1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107505" y="5262291"/>
            <a:ext cx="3542805" cy="1479079"/>
            <a:chOff x="5220072" y="4666990"/>
            <a:chExt cx="3542805" cy="1479079"/>
          </a:xfrm>
        </p:grpSpPr>
        <p:grpSp>
          <p:nvGrpSpPr>
            <p:cNvPr id="27" name="Группа 26"/>
            <p:cNvGrpSpPr>
              <a:grpSpLocks noChangeAspect="1"/>
            </p:cNvGrpSpPr>
            <p:nvPr/>
          </p:nvGrpSpPr>
          <p:grpSpPr>
            <a:xfrm>
              <a:off x="5220072" y="4666990"/>
              <a:ext cx="1141623" cy="1392911"/>
              <a:chOff x="-25804" y="-502732"/>
              <a:chExt cx="4756752" cy="5803796"/>
            </a:xfrm>
          </p:grpSpPr>
          <p:sp>
            <p:nvSpPr>
              <p:cNvPr id="29" name="Равнобедренный треугольник 28"/>
              <p:cNvSpPr>
                <a:spLocks noChangeAspect="1"/>
              </p:cNvSpPr>
              <p:nvPr/>
            </p:nvSpPr>
            <p:spPr>
              <a:xfrm rot="5400000">
                <a:off x="-261033" y="-267503"/>
                <a:ext cx="5227209" cy="4756752"/>
              </a:xfrm>
              <a:prstGeom prst="triangle">
                <a:avLst/>
              </a:prstGeom>
              <a:solidFill>
                <a:schemeClr val="accent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0" name="Группа 29"/>
              <p:cNvGrpSpPr/>
              <p:nvPr/>
            </p:nvGrpSpPr>
            <p:grpSpPr>
              <a:xfrm>
                <a:off x="595739" y="1556792"/>
                <a:ext cx="1756832" cy="3744272"/>
                <a:chOff x="3922520" y="836712"/>
                <a:chExt cx="1756832" cy="3744272"/>
              </a:xfrm>
            </p:grpSpPr>
            <p:sp>
              <p:nvSpPr>
                <p:cNvPr id="31" name="Равнобедренный треугольник 30"/>
                <p:cNvSpPr>
                  <a:spLocks noChangeAspect="1"/>
                </p:cNvSpPr>
                <p:nvPr/>
              </p:nvSpPr>
              <p:spPr>
                <a:xfrm rot="5400000">
                  <a:off x="3865608" y="3343304"/>
                  <a:ext cx="1296000" cy="1179360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Равнобедренный треугольник 31"/>
                <p:cNvSpPr>
                  <a:spLocks noChangeAspect="1"/>
                </p:cNvSpPr>
                <p:nvPr/>
              </p:nvSpPr>
              <p:spPr>
                <a:xfrm rot="5400000">
                  <a:off x="3844112" y="1318082"/>
                  <a:ext cx="1742400" cy="1585584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Равнобедренный треугольник 32"/>
                <p:cNvSpPr>
                  <a:spLocks noChangeAspect="1"/>
                </p:cNvSpPr>
                <p:nvPr/>
              </p:nvSpPr>
              <p:spPr>
                <a:xfrm rot="5400000">
                  <a:off x="4441672" y="1975152"/>
                  <a:ext cx="1296000" cy="1179360"/>
                </a:xfrm>
                <a:prstGeom prst="triangle">
                  <a:avLst/>
                </a:prstGeom>
                <a:solidFill>
                  <a:srgbClr val="FFCC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Равнобедренный треугольник 33"/>
                <p:cNvSpPr>
                  <a:spLocks noChangeAspect="1"/>
                </p:cNvSpPr>
                <p:nvPr/>
              </p:nvSpPr>
              <p:spPr>
                <a:xfrm rot="5400000">
                  <a:off x="4126408" y="2623224"/>
                  <a:ext cx="1296000" cy="1179360"/>
                </a:xfrm>
                <a:prstGeom prst="triangle">
                  <a:avLst/>
                </a:prstGeom>
                <a:solidFill>
                  <a:srgbClr val="3333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Равнобедренный треугольник 34"/>
                <p:cNvSpPr>
                  <a:spLocks noChangeAspect="1"/>
                </p:cNvSpPr>
                <p:nvPr/>
              </p:nvSpPr>
              <p:spPr>
                <a:xfrm rot="5400000">
                  <a:off x="4452754" y="883951"/>
                  <a:ext cx="1049759" cy="955282"/>
                </a:xfrm>
                <a:prstGeom prst="triangle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8" name="Прямоугольник 27"/>
            <p:cNvSpPr/>
            <p:nvPr/>
          </p:nvSpPr>
          <p:spPr>
            <a:xfrm>
              <a:off x="5364088" y="5602011"/>
              <a:ext cx="3398789" cy="544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rgbClr val="3333FF"/>
                  </a:solidFill>
                  <a:latin typeface="Arial" pitchFamily="34" charset="0"/>
                  <a:cs typeface="Arial" pitchFamily="34" charset="0"/>
                </a:rPr>
                <a:t>         Служба занятости 2.0</a:t>
              </a:r>
              <a:endParaRPr lang="ru-RU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07288342"/>
              </p:ext>
            </p:extLst>
          </p:nvPr>
        </p:nvGraphicFramePr>
        <p:xfrm>
          <a:off x="107504" y="1700808"/>
          <a:ext cx="9036496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 useBgFill="1">
        <p:nvSpPr>
          <p:cNvPr id="4" name="Прямоугольник 3"/>
          <p:cNvSpPr/>
          <p:nvPr/>
        </p:nvSpPr>
        <p:spPr>
          <a:xfrm>
            <a:off x="179512" y="3429000"/>
            <a:ext cx="1980000" cy="2160000"/>
          </a:xfrm>
          <a:prstGeom prst="rect">
            <a:avLst/>
          </a:prstGeom>
          <a:ln>
            <a:solidFill>
              <a:srgbClr val="000099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0099"/>
                </a:solidFill>
              </a:rPr>
              <a:t>Описание вакансии с точки зрения общепринятых норм соответствия потребностям рынка труда: определение сильных и слабых качественных характеристик вакансии </a:t>
            </a:r>
            <a:endParaRPr lang="ru-RU" sz="1000" dirty="0">
              <a:solidFill>
                <a:srgbClr val="000099"/>
              </a:solidFill>
            </a:endParaRPr>
          </a:p>
        </p:txBody>
      </p:sp>
      <p:sp useBgFill="1">
        <p:nvSpPr>
          <p:cNvPr id="19" name="Прямоугольник 18"/>
          <p:cNvSpPr/>
          <p:nvPr/>
        </p:nvSpPr>
        <p:spPr>
          <a:xfrm>
            <a:off x="2339752" y="3429000"/>
            <a:ext cx="1980000" cy="2160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0099"/>
                </a:solidFill>
              </a:rPr>
              <a:t>Анализ характеристик вакансии </a:t>
            </a:r>
            <a:r>
              <a:rPr lang="ru-RU" sz="1000" dirty="0">
                <a:solidFill>
                  <a:srgbClr val="000099"/>
                </a:solidFill>
              </a:rPr>
              <a:t>с точки зрения </a:t>
            </a:r>
            <a:r>
              <a:rPr lang="ru-RU" sz="1000" dirty="0" smtClean="0">
                <a:solidFill>
                  <a:srgbClr val="000099"/>
                </a:solidFill>
              </a:rPr>
              <a:t>соответствия </a:t>
            </a:r>
            <a:r>
              <a:rPr lang="ru-RU" sz="1000" dirty="0">
                <a:solidFill>
                  <a:srgbClr val="000099"/>
                </a:solidFill>
              </a:rPr>
              <a:t>потребностям </a:t>
            </a:r>
            <a:r>
              <a:rPr lang="ru-RU" sz="1000" dirty="0" smtClean="0">
                <a:solidFill>
                  <a:srgbClr val="000099"/>
                </a:solidFill>
              </a:rPr>
              <a:t>соискателей, сведениями о которых располагает ЦЗН: сравнение условий и требований работодателя с пожеланиями граждан </a:t>
            </a:r>
            <a:endParaRPr lang="ru-RU" sz="1000" dirty="0">
              <a:solidFill>
                <a:srgbClr val="000099"/>
              </a:solidFill>
            </a:endParaRPr>
          </a:p>
        </p:txBody>
      </p:sp>
      <p:sp useBgFill="1">
        <p:nvSpPr>
          <p:cNvPr id="20" name="Прямоугольник 19"/>
          <p:cNvSpPr/>
          <p:nvPr/>
        </p:nvSpPr>
        <p:spPr>
          <a:xfrm>
            <a:off x="4499992" y="3429000"/>
            <a:ext cx="1980000" cy="21600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99"/>
                </a:solidFill>
              </a:rPr>
              <a:t>Анализ характеристик вакансии с точки зрения </a:t>
            </a:r>
            <a:r>
              <a:rPr lang="ru-RU" sz="1000" dirty="0" smtClean="0">
                <a:solidFill>
                  <a:srgbClr val="000099"/>
                </a:solidFill>
              </a:rPr>
              <a:t>ее конкурентоспособности  на рынке труда: </a:t>
            </a:r>
            <a:r>
              <a:rPr lang="ru-RU" sz="1000" dirty="0">
                <a:solidFill>
                  <a:srgbClr val="000099"/>
                </a:solidFill>
              </a:rPr>
              <a:t>сравнение условий и требований работодателя </a:t>
            </a:r>
            <a:r>
              <a:rPr lang="ru-RU" sz="1000" dirty="0" smtClean="0">
                <a:solidFill>
                  <a:srgbClr val="000099"/>
                </a:solidFill>
              </a:rPr>
              <a:t>с аналогичными вакансиями, сведениями о которых располагает ЦЗН   </a:t>
            </a:r>
            <a:endParaRPr lang="ru-RU" sz="1000" dirty="0">
              <a:solidFill>
                <a:srgbClr val="000099"/>
              </a:solidFill>
            </a:endParaRPr>
          </a:p>
        </p:txBody>
      </p:sp>
      <p:sp useBgFill="1">
        <p:nvSpPr>
          <p:cNvPr id="21" name="Прямоугольник 20"/>
          <p:cNvSpPr/>
          <p:nvPr/>
        </p:nvSpPr>
        <p:spPr>
          <a:xfrm>
            <a:off x="6660232" y="3429000"/>
            <a:ext cx="1980000" cy="216000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000099"/>
                </a:solidFill>
              </a:rPr>
              <a:t>Комплексный анализ </a:t>
            </a:r>
            <a:r>
              <a:rPr lang="ru-RU" sz="1000" dirty="0">
                <a:solidFill>
                  <a:srgbClr val="000099"/>
                </a:solidFill>
              </a:rPr>
              <a:t>характеристик вакансии с </a:t>
            </a:r>
            <a:r>
              <a:rPr lang="ru-RU" sz="1000" dirty="0" smtClean="0">
                <a:solidFill>
                  <a:srgbClr val="000099"/>
                </a:solidFill>
              </a:rPr>
              <a:t>учетом взаимосвязей положительных или отрицательных факторов, изученных на предыдущих этапах</a:t>
            </a:r>
            <a:endParaRPr lang="ru-RU" sz="1000" dirty="0">
              <a:solidFill>
                <a:srgbClr val="000099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9512" y="3429000"/>
            <a:ext cx="1980000" cy="0"/>
          </a:xfrm>
          <a:prstGeom prst="line">
            <a:avLst/>
          </a:prstGeom>
          <a:ln w="635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339752" y="3421811"/>
            <a:ext cx="1980000" cy="0"/>
          </a:xfrm>
          <a:prstGeom prst="line">
            <a:avLst/>
          </a:prstGeom>
          <a:ln w="635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499992" y="3436189"/>
            <a:ext cx="1980000" cy="0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660232" y="3436189"/>
            <a:ext cx="1980000" cy="0"/>
          </a:xfrm>
          <a:prstGeom prst="line">
            <a:avLst/>
          </a:prstGeom>
          <a:ln w="635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812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2">
            <a:extLst>
              <a:ext uri="{FF2B5EF4-FFF2-40B4-BE49-F238E27FC236}">
                <a16:creationId xmlns="" xmlns:a16="http://schemas.microsoft.com/office/drawing/2014/main" id="{C0240009-6B5D-4BD6-82E6-46C588892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ghtScreen/>
                    </a14:imgEffect>
                    <a14:imgEffect>
                      <a14:sharpenSoften amount="5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1521" y="367318"/>
            <a:ext cx="2257372" cy="888319"/>
          </a:xfrm>
          <a:prstGeom prst="rect">
            <a:avLst/>
          </a:prstGeom>
        </p:spPr>
      </p:pic>
      <p:grpSp>
        <p:nvGrpSpPr>
          <p:cNvPr id="26" name="Группа 25"/>
          <p:cNvGrpSpPr/>
          <p:nvPr/>
        </p:nvGrpSpPr>
        <p:grpSpPr>
          <a:xfrm>
            <a:off x="107505" y="5262291"/>
            <a:ext cx="3542805" cy="1479079"/>
            <a:chOff x="5220072" y="4666990"/>
            <a:chExt cx="3542805" cy="1479079"/>
          </a:xfrm>
        </p:grpSpPr>
        <p:grpSp>
          <p:nvGrpSpPr>
            <p:cNvPr id="27" name="Группа 26"/>
            <p:cNvGrpSpPr>
              <a:grpSpLocks noChangeAspect="1"/>
            </p:cNvGrpSpPr>
            <p:nvPr/>
          </p:nvGrpSpPr>
          <p:grpSpPr>
            <a:xfrm>
              <a:off x="5220072" y="4666990"/>
              <a:ext cx="1141623" cy="1392911"/>
              <a:chOff x="-25804" y="-502732"/>
              <a:chExt cx="4756752" cy="5803796"/>
            </a:xfrm>
          </p:grpSpPr>
          <p:sp>
            <p:nvSpPr>
              <p:cNvPr id="29" name="Равнобедренный треугольник 28"/>
              <p:cNvSpPr>
                <a:spLocks noChangeAspect="1"/>
              </p:cNvSpPr>
              <p:nvPr/>
            </p:nvSpPr>
            <p:spPr>
              <a:xfrm rot="5400000">
                <a:off x="-261033" y="-267503"/>
                <a:ext cx="5227209" cy="4756752"/>
              </a:xfrm>
              <a:prstGeom prst="triangle">
                <a:avLst/>
              </a:prstGeom>
              <a:solidFill>
                <a:schemeClr val="accent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0" name="Группа 29"/>
              <p:cNvGrpSpPr/>
              <p:nvPr/>
            </p:nvGrpSpPr>
            <p:grpSpPr>
              <a:xfrm>
                <a:off x="595739" y="1556792"/>
                <a:ext cx="1756832" cy="3744272"/>
                <a:chOff x="3922520" y="836712"/>
                <a:chExt cx="1756832" cy="3744272"/>
              </a:xfrm>
            </p:grpSpPr>
            <p:sp>
              <p:nvSpPr>
                <p:cNvPr id="31" name="Равнобедренный треугольник 30"/>
                <p:cNvSpPr>
                  <a:spLocks noChangeAspect="1"/>
                </p:cNvSpPr>
                <p:nvPr/>
              </p:nvSpPr>
              <p:spPr>
                <a:xfrm rot="5400000">
                  <a:off x="3865608" y="3343304"/>
                  <a:ext cx="1296000" cy="1179360"/>
                </a:xfrm>
                <a:prstGeom prst="triangl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Равнобедренный треугольник 31"/>
                <p:cNvSpPr>
                  <a:spLocks noChangeAspect="1"/>
                </p:cNvSpPr>
                <p:nvPr/>
              </p:nvSpPr>
              <p:spPr>
                <a:xfrm rot="5400000">
                  <a:off x="3844112" y="1318082"/>
                  <a:ext cx="1742400" cy="1585584"/>
                </a:xfrm>
                <a:prstGeom prst="triangl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Равнобедренный треугольник 32"/>
                <p:cNvSpPr>
                  <a:spLocks noChangeAspect="1"/>
                </p:cNvSpPr>
                <p:nvPr/>
              </p:nvSpPr>
              <p:spPr>
                <a:xfrm rot="5400000">
                  <a:off x="4441672" y="1975152"/>
                  <a:ext cx="1296000" cy="1179360"/>
                </a:xfrm>
                <a:prstGeom prst="triangle">
                  <a:avLst/>
                </a:prstGeom>
                <a:solidFill>
                  <a:srgbClr val="FFCC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Равнобедренный треугольник 33"/>
                <p:cNvSpPr>
                  <a:spLocks noChangeAspect="1"/>
                </p:cNvSpPr>
                <p:nvPr/>
              </p:nvSpPr>
              <p:spPr>
                <a:xfrm rot="5400000">
                  <a:off x="4126408" y="2623224"/>
                  <a:ext cx="1296000" cy="1179360"/>
                </a:xfrm>
                <a:prstGeom prst="triangle">
                  <a:avLst/>
                </a:prstGeom>
                <a:solidFill>
                  <a:srgbClr val="3333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Равнобедренный треугольник 34"/>
                <p:cNvSpPr>
                  <a:spLocks noChangeAspect="1"/>
                </p:cNvSpPr>
                <p:nvPr/>
              </p:nvSpPr>
              <p:spPr>
                <a:xfrm rot="5400000">
                  <a:off x="4452754" y="883951"/>
                  <a:ext cx="1049759" cy="955282"/>
                </a:xfrm>
                <a:prstGeom prst="triangle">
                  <a:avLst/>
                </a:prstGeom>
                <a:solidFill>
                  <a:srgbClr val="FF99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28" name="Прямоугольник 27"/>
            <p:cNvSpPr/>
            <p:nvPr/>
          </p:nvSpPr>
          <p:spPr>
            <a:xfrm>
              <a:off x="5364088" y="5602011"/>
              <a:ext cx="3398789" cy="54405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rgbClr val="3333FF"/>
                  </a:solidFill>
                  <a:latin typeface="Arial" pitchFamily="34" charset="0"/>
                  <a:cs typeface="Arial" pitchFamily="34" charset="0"/>
                </a:rPr>
                <a:t>         Служба занятости 2.0</a:t>
              </a:r>
              <a:endParaRPr lang="ru-RU" sz="1600" b="1" dirty="0">
                <a:solidFill>
                  <a:srgbClr val="3333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755576" y="2780928"/>
            <a:ext cx="7684895" cy="920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Спасибо за внимание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26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2241</TotalTime>
  <Words>338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Цагареишвили</dc:creator>
  <cp:lastModifiedBy>Цагареишвили</cp:lastModifiedBy>
  <cp:revision>118</cp:revision>
  <dcterms:created xsi:type="dcterms:W3CDTF">2021-09-24T08:49:16Z</dcterms:created>
  <dcterms:modified xsi:type="dcterms:W3CDTF">2022-10-03T13:27:16Z</dcterms:modified>
</cp:coreProperties>
</file>