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2" r:id="rId4"/>
  </p:sldMasterIdLst>
  <p:notesMasterIdLst>
    <p:notesMasterId r:id="rId18"/>
  </p:notesMasterIdLst>
  <p:handoutMasterIdLst>
    <p:handoutMasterId r:id="rId19"/>
  </p:handoutMasterIdLst>
  <p:sldIdLst>
    <p:sldId id="274" r:id="rId5"/>
    <p:sldId id="276" r:id="rId6"/>
    <p:sldId id="272" r:id="rId7"/>
    <p:sldId id="275" r:id="rId8"/>
    <p:sldId id="264" r:id="rId9"/>
    <p:sldId id="277" r:id="rId10"/>
    <p:sldId id="279" r:id="rId11"/>
    <p:sldId id="295" r:id="rId12"/>
    <p:sldId id="289" r:id="rId13"/>
    <p:sldId id="280" r:id="rId14"/>
    <p:sldId id="296" r:id="rId15"/>
    <p:sldId id="298" r:id="rId16"/>
    <p:sldId id="273" r:id="rId17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5D7"/>
    <a:srgbClr val="000099"/>
    <a:srgbClr val="000066"/>
    <a:srgbClr val="6969E5"/>
    <a:srgbClr val="1199FF"/>
    <a:srgbClr val="FFFFFF"/>
    <a:srgbClr val="FAB900"/>
    <a:srgbClr val="00000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7CE84F3-28C3-443E-9E96-99CF82512B7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94048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5B6B73-7004-40E5-9C52-5B4D5E511EA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4383A9-E9E8-410F-A6FE-64400BA1BE55}">
      <dgm:prSet phldrT="[Текст]"/>
      <dgm:spPr/>
      <dgm:t>
        <a:bodyPr/>
        <a:lstStyle/>
        <a:p>
          <a:r>
            <a:rPr lang="ru-RU" b="1" dirty="0"/>
            <a:t>Новгородское региональное отделение Красного Креста</a:t>
          </a:r>
        </a:p>
      </dgm:t>
    </dgm:pt>
    <dgm:pt modelId="{74C053E5-D7D4-4721-BED4-3242A79B3C27}" type="parTrans" cxnId="{A4181DDF-C323-408F-8C83-B5DCA21643CE}">
      <dgm:prSet/>
      <dgm:spPr/>
      <dgm:t>
        <a:bodyPr/>
        <a:lstStyle/>
        <a:p>
          <a:endParaRPr lang="ru-RU"/>
        </a:p>
      </dgm:t>
    </dgm:pt>
    <dgm:pt modelId="{5034EED7-224C-4EFA-A526-E1FC292E365B}" type="sibTrans" cxnId="{A4181DDF-C323-408F-8C83-B5DCA21643CE}">
      <dgm:prSet/>
      <dgm:spPr/>
      <dgm:t>
        <a:bodyPr/>
        <a:lstStyle/>
        <a:p>
          <a:endParaRPr lang="ru-RU"/>
        </a:p>
      </dgm:t>
    </dgm:pt>
    <dgm:pt modelId="{C4F25515-C153-429A-AF59-CA00F63FA3A0}">
      <dgm:prSet phldrT="[Текст]"/>
      <dgm:spPr/>
      <dgm:t>
        <a:bodyPr/>
        <a:lstStyle/>
        <a:p>
          <a:r>
            <a:rPr lang="ru-RU" b="1" dirty="0"/>
            <a:t>Специалисты по социальной работе</a:t>
          </a:r>
        </a:p>
      </dgm:t>
    </dgm:pt>
    <dgm:pt modelId="{1921C164-CB6B-4403-9A1A-D49522CF9A6C}" type="parTrans" cxnId="{0E756667-F761-41F2-8764-DE8C5AA96D81}">
      <dgm:prSet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54092222-391C-4662-9EAF-196C64FAE9E0}" type="sibTrans" cxnId="{0E756667-F761-41F2-8764-DE8C5AA96D81}">
      <dgm:prSet/>
      <dgm:spPr/>
      <dgm:t>
        <a:bodyPr/>
        <a:lstStyle/>
        <a:p>
          <a:endParaRPr lang="ru-RU"/>
        </a:p>
      </dgm:t>
    </dgm:pt>
    <dgm:pt modelId="{03C11749-08CE-46A9-85AD-07D61D795BD0}">
      <dgm:prSet phldrT="[Текст]"/>
      <dgm:spPr/>
      <dgm:t>
        <a:bodyPr/>
        <a:lstStyle/>
        <a:p>
          <a:r>
            <a:rPr lang="ru-RU" b="1" dirty="0">
              <a:solidFill>
                <a:srgbClr val="7795D7"/>
              </a:solidFill>
            </a:rPr>
            <a:t>«Серебряные» волонтеры</a:t>
          </a:r>
        </a:p>
      </dgm:t>
    </dgm:pt>
    <dgm:pt modelId="{D87DE903-C1DA-43EC-B2F9-7759CD6C5D56}" type="parTrans" cxnId="{4811E40B-C806-48F9-BB7E-75A243EC936D}">
      <dgm:prSet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911B5A4F-3645-4BD0-A195-22BA59D42E4C}" type="sibTrans" cxnId="{4811E40B-C806-48F9-BB7E-75A243EC936D}">
      <dgm:prSet/>
      <dgm:spPr/>
      <dgm:t>
        <a:bodyPr/>
        <a:lstStyle/>
        <a:p>
          <a:endParaRPr lang="ru-RU"/>
        </a:p>
      </dgm:t>
    </dgm:pt>
    <dgm:pt modelId="{6E548F53-2D08-4F35-913C-9011FED7F737}">
      <dgm:prSet/>
      <dgm:spPr/>
      <dgm:t>
        <a:bodyPr/>
        <a:lstStyle/>
        <a:p>
          <a:r>
            <a:rPr lang="ru-RU" b="1"/>
            <a:t>Волонтеры молодежного движения Красного Креста</a:t>
          </a:r>
          <a:endParaRPr lang="ru-RU"/>
        </a:p>
      </dgm:t>
    </dgm:pt>
    <dgm:pt modelId="{4399D1BB-6C73-437F-9A73-9FE170B27CF4}" type="parTrans" cxnId="{6FBB41B1-92F8-4C67-9401-61D72E156F9F}">
      <dgm:prSet/>
      <dgm:spPr/>
      <dgm:t>
        <a:bodyPr/>
        <a:lstStyle/>
        <a:p>
          <a:endParaRPr lang="ru-RU"/>
        </a:p>
      </dgm:t>
    </dgm:pt>
    <dgm:pt modelId="{E04B09D0-0B3E-466A-848B-C013BDCFB9CA}" type="sibTrans" cxnId="{6FBB41B1-92F8-4C67-9401-61D72E156F9F}">
      <dgm:prSet/>
      <dgm:spPr/>
      <dgm:t>
        <a:bodyPr/>
        <a:lstStyle/>
        <a:p>
          <a:endParaRPr lang="ru-RU"/>
        </a:p>
      </dgm:t>
    </dgm:pt>
    <dgm:pt modelId="{52B1FF4A-3D68-4C03-B448-61F30A5463C1}">
      <dgm:prSet phldrT="[Текст]"/>
      <dgm:spPr/>
      <dgm:t>
        <a:bodyPr/>
        <a:lstStyle/>
        <a:p>
          <a:r>
            <a:rPr lang="ru-RU" b="1" dirty="0"/>
            <a:t>Координаторы Развивающего центра</a:t>
          </a:r>
        </a:p>
      </dgm:t>
    </dgm:pt>
    <dgm:pt modelId="{FED0608C-BAF5-41F4-8523-02A2B5C314F4}" type="parTrans" cxnId="{8B777472-1B37-43C7-9F01-7FFA5AB8CA1B}">
      <dgm:prSet/>
      <dgm:spPr/>
      <dgm:t>
        <a:bodyPr/>
        <a:lstStyle/>
        <a:p>
          <a:endParaRPr lang="ru-RU"/>
        </a:p>
      </dgm:t>
    </dgm:pt>
    <dgm:pt modelId="{877C5B14-4238-4E79-BC10-668631ECA234}" type="sibTrans" cxnId="{8B777472-1B37-43C7-9F01-7FFA5AB8CA1B}">
      <dgm:prSet/>
      <dgm:spPr/>
      <dgm:t>
        <a:bodyPr/>
        <a:lstStyle/>
        <a:p>
          <a:endParaRPr lang="ru-RU"/>
        </a:p>
      </dgm:t>
    </dgm:pt>
    <dgm:pt modelId="{AC001623-A417-4C17-9515-2EEBB78B2364}" type="pres">
      <dgm:prSet presAssocID="{5A5B6B73-7004-40E5-9C52-5B4D5E511EA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90F7DB6-33CE-4668-AB21-63392BC0EB38}" type="pres">
      <dgm:prSet presAssocID="{674383A9-E9E8-410F-A6FE-64400BA1BE55}" presName="hierRoot1" presStyleCnt="0"/>
      <dgm:spPr/>
    </dgm:pt>
    <dgm:pt modelId="{5131D4CE-7866-464D-AAA8-F98B01A26137}" type="pres">
      <dgm:prSet presAssocID="{674383A9-E9E8-410F-A6FE-64400BA1BE55}" presName="composite" presStyleCnt="0"/>
      <dgm:spPr/>
    </dgm:pt>
    <dgm:pt modelId="{A0B9A108-9B5D-4EFE-8E6B-475312B7F5E4}" type="pres">
      <dgm:prSet presAssocID="{674383A9-E9E8-410F-A6FE-64400BA1BE55}" presName="background" presStyleLbl="node0" presStyleIdx="0" presStyleCnt="2"/>
      <dgm:spPr>
        <a:solidFill>
          <a:schemeClr val="tx2">
            <a:lumMod val="40000"/>
            <a:lumOff val="60000"/>
          </a:schemeClr>
        </a:solidFill>
      </dgm:spPr>
    </dgm:pt>
    <dgm:pt modelId="{714B3945-2C6A-4CA8-AE3B-1948CE4A8034}" type="pres">
      <dgm:prSet presAssocID="{674383A9-E9E8-410F-A6FE-64400BA1BE55}" presName="text" presStyleLbl="fgAcc0" presStyleIdx="0" presStyleCnt="2">
        <dgm:presLayoutVars>
          <dgm:chPref val="3"/>
        </dgm:presLayoutVars>
      </dgm:prSet>
      <dgm:spPr/>
    </dgm:pt>
    <dgm:pt modelId="{095C5CED-926D-4F9F-82BC-90B8CFCC6D6E}" type="pres">
      <dgm:prSet presAssocID="{674383A9-E9E8-410F-A6FE-64400BA1BE55}" presName="hierChild2" presStyleCnt="0"/>
      <dgm:spPr/>
    </dgm:pt>
    <dgm:pt modelId="{6DC80B32-394C-4173-A1BE-78E37DB69AFA}" type="pres">
      <dgm:prSet presAssocID="{52B1FF4A-3D68-4C03-B448-61F30A5463C1}" presName="hierRoot1" presStyleCnt="0"/>
      <dgm:spPr/>
    </dgm:pt>
    <dgm:pt modelId="{8E8FB231-B115-4699-B227-E778140D2CE4}" type="pres">
      <dgm:prSet presAssocID="{52B1FF4A-3D68-4C03-B448-61F30A5463C1}" presName="composite" presStyleCnt="0"/>
      <dgm:spPr/>
    </dgm:pt>
    <dgm:pt modelId="{2E57D146-5CE5-42EE-9A8C-D53553781D12}" type="pres">
      <dgm:prSet presAssocID="{52B1FF4A-3D68-4C03-B448-61F30A5463C1}" presName="background" presStyleLbl="node0" presStyleIdx="1" presStyleCnt="2"/>
      <dgm:spPr>
        <a:solidFill>
          <a:srgbClr val="7795D7"/>
        </a:solidFill>
      </dgm:spPr>
    </dgm:pt>
    <dgm:pt modelId="{11641EA1-D574-42A9-8FFC-2C1166787011}" type="pres">
      <dgm:prSet presAssocID="{52B1FF4A-3D68-4C03-B448-61F30A5463C1}" presName="text" presStyleLbl="fgAcc0" presStyleIdx="1" presStyleCnt="2" custLinFactNeighborX="1158" custLinFactNeighborY="-4557">
        <dgm:presLayoutVars>
          <dgm:chPref val="3"/>
        </dgm:presLayoutVars>
      </dgm:prSet>
      <dgm:spPr/>
    </dgm:pt>
    <dgm:pt modelId="{8D095487-E8B5-437C-9DDC-0B3E7FB2F110}" type="pres">
      <dgm:prSet presAssocID="{52B1FF4A-3D68-4C03-B448-61F30A5463C1}" presName="hierChild2" presStyleCnt="0"/>
      <dgm:spPr/>
    </dgm:pt>
    <dgm:pt modelId="{744F1C5F-BEFE-4056-B0BD-55455A693CD9}" type="pres">
      <dgm:prSet presAssocID="{1921C164-CB6B-4403-9A1A-D49522CF9A6C}" presName="Name10" presStyleLbl="parChTrans1D2" presStyleIdx="0" presStyleCnt="3"/>
      <dgm:spPr/>
    </dgm:pt>
    <dgm:pt modelId="{872BD634-EF65-4FA0-B76F-84DDFEBBD67B}" type="pres">
      <dgm:prSet presAssocID="{C4F25515-C153-429A-AF59-CA00F63FA3A0}" presName="hierRoot2" presStyleCnt="0"/>
      <dgm:spPr/>
    </dgm:pt>
    <dgm:pt modelId="{A49F2B77-2788-4D66-91CA-43543EA17284}" type="pres">
      <dgm:prSet presAssocID="{C4F25515-C153-429A-AF59-CA00F63FA3A0}" presName="composite2" presStyleCnt="0"/>
      <dgm:spPr/>
    </dgm:pt>
    <dgm:pt modelId="{24028F98-6FEC-4A1A-84F0-AB7ACCCD5E49}" type="pres">
      <dgm:prSet presAssocID="{C4F25515-C153-429A-AF59-CA00F63FA3A0}" presName="background2" presStyleLbl="node2" presStyleIdx="0" presStyleCnt="3"/>
      <dgm:spPr>
        <a:solidFill>
          <a:schemeClr val="tx2">
            <a:lumMod val="40000"/>
            <a:lumOff val="60000"/>
          </a:schemeClr>
        </a:solidFill>
      </dgm:spPr>
    </dgm:pt>
    <dgm:pt modelId="{EE7D9CEB-23E6-4909-ADEA-C7F593519A2B}" type="pres">
      <dgm:prSet presAssocID="{C4F25515-C153-429A-AF59-CA00F63FA3A0}" presName="text2" presStyleLbl="fgAcc2" presStyleIdx="0" presStyleCnt="3">
        <dgm:presLayoutVars>
          <dgm:chPref val="3"/>
        </dgm:presLayoutVars>
      </dgm:prSet>
      <dgm:spPr/>
    </dgm:pt>
    <dgm:pt modelId="{AC6076CF-BFDA-4CEA-9B03-0CB5D0E95F8C}" type="pres">
      <dgm:prSet presAssocID="{C4F25515-C153-429A-AF59-CA00F63FA3A0}" presName="hierChild3" presStyleCnt="0"/>
      <dgm:spPr/>
    </dgm:pt>
    <dgm:pt modelId="{966E925B-5A71-48F7-867A-589E8AA04594}" type="pres">
      <dgm:prSet presAssocID="{D87DE903-C1DA-43EC-B2F9-7759CD6C5D56}" presName="Name10" presStyleLbl="parChTrans1D2" presStyleIdx="1" presStyleCnt="3"/>
      <dgm:spPr/>
    </dgm:pt>
    <dgm:pt modelId="{EB0FCB09-3C98-41D2-A028-B2031E2ABE3F}" type="pres">
      <dgm:prSet presAssocID="{03C11749-08CE-46A9-85AD-07D61D795BD0}" presName="hierRoot2" presStyleCnt="0"/>
      <dgm:spPr/>
    </dgm:pt>
    <dgm:pt modelId="{A3504458-BA6A-46EC-894B-0CA681600CB1}" type="pres">
      <dgm:prSet presAssocID="{03C11749-08CE-46A9-85AD-07D61D795BD0}" presName="composite2" presStyleCnt="0"/>
      <dgm:spPr/>
    </dgm:pt>
    <dgm:pt modelId="{4505DD3A-4593-432F-A7E5-8228A75FA505}" type="pres">
      <dgm:prSet presAssocID="{03C11749-08CE-46A9-85AD-07D61D795BD0}" presName="background2" presStyleLbl="node2" presStyleIdx="1" presStyleCnt="3"/>
      <dgm:spPr>
        <a:solidFill>
          <a:schemeClr val="tx2">
            <a:lumMod val="40000"/>
            <a:lumOff val="60000"/>
          </a:schemeClr>
        </a:solidFill>
      </dgm:spPr>
    </dgm:pt>
    <dgm:pt modelId="{1FF13290-FB2B-412F-A83E-26504E8D6052}" type="pres">
      <dgm:prSet presAssocID="{03C11749-08CE-46A9-85AD-07D61D795BD0}" presName="text2" presStyleLbl="fgAcc2" presStyleIdx="1" presStyleCnt="3">
        <dgm:presLayoutVars>
          <dgm:chPref val="3"/>
        </dgm:presLayoutVars>
      </dgm:prSet>
      <dgm:spPr/>
    </dgm:pt>
    <dgm:pt modelId="{34DC370E-0FED-4144-AA08-26CC78294596}" type="pres">
      <dgm:prSet presAssocID="{03C11749-08CE-46A9-85AD-07D61D795BD0}" presName="hierChild3" presStyleCnt="0"/>
      <dgm:spPr/>
    </dgm:pt>
    <dgm:pt modelId="{0D9B30BD-503C-4F57-9894-2533FE63B688}" type="pres">
      <dgm:prSet presAssocID="{4399D1BB-6C73-437F-9A73-9FE170B27CF4}" presName="Name10" presStyleLbl="parChTrans1D2" presStyleIdx="2" presStyleCnt="3"/>
      <dgm:spPr/>
    </dgm:pt>
    <dgm:pt modelId="{261A9C79-3695-4A1F-B84C-7D0DF9844AFA}" type="pres">
      <dgm:prSet presAssocID="{6E548F53-2D08-4F35-913C-9011FED7F737}" presName="hierRoot2" presStyleCnt="0"/>
      <dgm:spPr/>
    </dgm:pt>
    <dgm:pt modelId="{EBF07207-6FA9-404F-9CFA-AFCE2FD3E2D2}" type="pres">
      <dgm:prSet presAssocID="{6E548F53-2D08-4F35-913C-9011FED7F737}" presName="composite2" presStyleCnt="0"/>
      <dgm:spPr/>
    </dgm:pt>
    <dgm:pt modelId="{90D12553-4170-4297-A40F-4FD535948552}" type="pres">
      <dgm:prSet presAssocID="{6E548F53-2D08-4F35-913C-9011FED7F737}" presName="background2" presStyleLbl="node2" presStyleIdx="2" presStyleCnt="3"/>
      <dgm:spPr>
        <a:solidFill>
          <a:srgbClr val="7795D7"/>
        </a:solidFill>
      </dgm:spPr>
    </dgm:pt>
    <dgm:pt modelId="{B2C15B94-4C65-46FC-BC82-9D36098CD519}" type="pres">
      <dgm:prSet presAssocID="{6E548F53-2D08-4F35-913C-9011FED7F737}" presName="text2" presStyleLbl="fgAcc2" presStyleIdx="2" presStyleCnt="3">
        <dgm:presLayoutVars>
          <dgm:chPref val="3"/>
        </dgm:presLayoutVars>
      </dgm:prSet>
      <dgm:spPr/>
    </dgm:pt>
    <dgm:pt modelId="{D510E85E-9DE6-4BB0-B997-0962CA370701}" type="pres">
      <dgm:prSet presAssocID="{6E548F53-2D08-4F35-913C-9011FED7F737}" presName="hierChild3" presStyleCnt="0"/>
      <dgm:spPr/>
    </dgm:pt>
  </dgm:ptLst>
  <dgm:cxnLst>
    <dgm:cxn modelId="{4811E40B-C806-48F9-BB7E-75A243EC936D}" srcId="{52B1FF4A-3D68-4C03-B448-61F30A5463C1}" destId="{03C11749-08CE-46A9-85AD-07D61D795BD0}" srcOrd="1" destOrd="0" parTransId="{D87DE903-C1DA-43EC-B2F9-7759CD6C5D56}" sibTransId="{911B5A4F-3645-4BD0-A195-22BA59D42E4C}"/>
    <dgm:cxn modelId="{DEF72326-E6DF-46FE-B0E3-07D896A64BF6}" type="presOf" srcId="{C4F25515-C153-429A-AF59-CA00F63FA3A0}" destId="{EE7D9CEB-23E6-4909-ADEA-C7F593519A2B}" srcOrd="0" destOrd="0" presId="urn:microsoft.com/office/officeart/2005/8/layout/hierarchy1"/>
    <dgm:cxn modelId="{0E756667-F761-41F2-8764-DE8C5AA96D81}" srcId="{52B1FF4A-3D68-4C03-B448-61F30A5463C1}" destId="{C4F25515-C153-429A-AF59-CA00F63FA3A0}" srcOrd="0" destOrd="0" parTransId="{1921C164-CB6B-4403-9A1A-D49522CF9A6C}" sibTransId="{54092222-391C-4662-9EAF-196C64FAE9E0}"/>
    <dgm:cxn modelId="{6E5BAD4F-527B-435E-A60A-6081A1841744}" type="presOf" srcId="{5A5B6B73-7004-40E5-9C52-5B4D5E511EAF}" destId="{AC001623-A417-4C17-9515-2EEBB78B2364}" srcOrd="0" destOrd="0" presId="urn:microsoft.com/office/officeart/2005/8/layout/hierarchy1"/>
    <dgm:cxn modelId="{8B777472-1B37-43C7-9F01-7FFA5AB8CA1B}" srcId="{5A5B6B73-7004-40E5-9C52-5B4D5E511EAF}" destId="{52B1FF4A-3D68-4C03-B448-61F30A5463C1}" srcOrd="1" destOrd="0" parTransId="{FED0608C-BAF5-41F4-8523-02A2B5C314F4}" sibTransId="{877C5B14-4238-4E79-BC10-668631ECA234}"/>
    <dgm:cxn modelId="{0E06D356-EB51-4B33-9294-3DB43E85EC7B}" type="presOf" srcId="{03C11749-08CE-46A9-85AD-07D61D795BD0}" destId="{1FF13290-FB2B-412F-A83E-26504E8D6052}" srcOrd="0" destOrd="0" presId="urn:microsoft.com/office/officeart/2005/8/layout/hierarchy1"/>
    <dgm:cxn modelId="{DC94A879-8AC4-41BD-B53B-F3269FAAD35F}" type="presOf" srcId="{674383A9-E9E8-410F-A6FE-64400BA1BE55}" destId="{714B3945-2C6A-4CA8-AE3B-1948CE4A8034}" srcOrd="0" destOrd="0" presId="urn:microsoft.com/office/officeart/2005/8/layout/hierarchy1"/>
    <dgm:cxn modelId="{6FBB41B1-92F8-4C67-9401-61D72E156F9F}" srcId="{52B1FF4A-3D68-4C03-B448-61F30A5463C1}" destId="{6E548F53-2D08-4F35-913C-9011FED7F737}" srcOrd="2" destOrd="0" parTransId="{4399D1BB-6C73-437F-9A73-9FE170B27CF4}" sibTransId="{E04B09D0-0B3E-466A-848B-C013BDCFB9CA}"/>
    <dgm:cxn modelId="{4108F1B5-920D-413F-AC65-E87824FFA59C}" type="presOf" srcId="{6E548F53-2D08-4F35-913C-9011FED7F737}" destId="{B2C15B94-4C65-46FC-BC82-9D36098CD519}" srcOrd="0" destOrd="0" presId="urn:microsoft.com/office/officeart/2005/8/layout/hierarchy1"/>
    <dgm:cxn modelId="{14A9F6D3-9A83-4F38-8D55-5C39A2A36EA5}" type="presOf" srcId="{1921C164-CB6B-4403-9A1A-D49522CF9A6C}" destId="{744F1C5F-BEFE-4056-B0BD-55455A693CD9}" srcOrd="0" destOrd="0" presId="urn:microsoft.com/office/officeart/2005/8/layout/hierarchy1"/>
    <dgm:cxn modelId="{53507DDB-3AE4-48E5-A4D3-F4854D4C5B05}" type="presOf" srcId="{52B1FF4A-3D68-4C03-B448-61F30A5463C1}" destId="{11641EA1-D574-42A9-8FFC-2C1166787011}" srcOrd="0" destOrd="0" presId="urn:microsoft.com/office/officeart/2005/8/layout/hierarchy1"/>
    <dgm:cxn modelId="{A4181DDF-C323-408F-8C83-B5DCA21643CE}" srcId="{5A5B6B73-7004-40E5-9C52-5B4D5E511EAF}" destId="{674383A9-E9E8-410F-A6FE-64400BA1BE55}" srcOrd="0" destOrd="0" parTransId="{74C053E5-D7D4-4721-BED4-3242A79B3C27}" sibTransId="{5034EED7-224C-4EFA-A526-E1FC292E365B}"/>
    <dgm:cxn modelId="{A65800E0-7152-4B74-BF55-BA817FB766A6}" type="presOf" srcId="{4399D1BB-6C73-437F-9A73-9FE170B27CF4}" destId="{0D9B30BD-503C-4F57-9894-2533FE63B688}" srcOrd="0" destOrd="0" presId="urn:microsoft.com/office/officeart/2005/8/layout/hierarchy1"/>
    <dgm:cxn modelId="{1453EDF8-8304-4BA7-915F-E990FE438F42}" type="presOf" srcId="{D87DE903-C1DA-43EC-B2F9-7759CD6C5D56}" destId="{966E925B-5A71-48F7-867A-589E8AA04594}" srcOrd="0" destOrd="0" presId="urn:microsoft.com/office/officeart/2005/8/layout/hierarchy1"/>
    <dgm:cxn modelId="{764E7146-E7FA-4790-9E6A-6C8922A45140}" type="presParOf" srcId="{AC001623-A417-4C17-9515-2EEBB78B2364}" destId="{190F7DB6-33CE-4668-AB21-63392BC0EB38}" srcOrd="0" destOrd="0" presId="urn:microsoft.com/office/officeart/2005/8/layout/hierarchy1"/>
    <dgm:cxn modelId="{6669DB4D-1F9A-45B9-AB5E-A3F8CD2BF3BE}" type="presParOf" srcId="{190F7DB6-33CE-4668-AB21-63392BC0EB38}" destId="{5131D4CE-7866-464D-AAA8-F98B01A26137}" srcOrd="0" destOrd="0" presId="urn:microsoft.com/office/officeart/2005/8/layout/hierarchy1"/>
    <dgm:cxn modelId="{360C3A57-E9CF-4ACE-85C4-C827BB916F8C}" type="presParOf" srcId="{5131D4CE-7866-464D-AAA8-F98B01A26137}" destId="{A0B9A108-9B5D-4EFE-8E6B-475312B7F5E4}" srcOrd="0" destOrd="0" presId="urn:microsoft.com/office/officeart/2005/8/layout/hierarchy1"/>
    <dgm:cxn modelId="{28761F8D-230C-4675-A635-422B03A9B121}" type="presParOf" srcId="{5131D4CE-7866-464D-AAA8-F98B01A26137}" destId="{714B3945-2C6A-4CA8-AE3B-1948CE4A8034}" srcOrd="1" destOrd="0" presId="urn:microsoft.com/office/officeart/2005/8/layout/hierarchy1"/>
    <dgm:cxn modelId="{9FF30955-F8D6-4FD1-AE84-9E3AD434F3B7}" type="presParOf" srcId="{190F7DB6-33CE-4668-AB21-63392BC0EB38}" destId="{095C5CED-926D-4F9F-82BC-90B8CFCC6D6E}" srcOrd="1" destOrd="0" presId="urn:microsoft.com/office/officeart/2005/8/layout/hierarchy1"/>
    <dgm:cxn modelId="{7B8C8408-5531-4FA8-A6BC-446C5B48A19A}" type="presParOf" srcId="{AC001623-A417-4C17-9515-2EEBB78B2364}" destId="{6DC80B32-394C-4173-A1BE-78E37DB69AFA}" srcOrd="1" destOrd="0" presId="urn:microsoft.com/office/officeart/2005/8/layout/hierarchy1"/>
    <dgm:cxn modelId="{DE9FBA0E-E065-4632-B289-92FBAA0831D5}" type="presParOf" srcId="{6DC80B32-394C-4173-A1BE-78E37DB69AFA}" destId="{8E8FB231-B115-4699-B227-E778140D2CE4}" srcOrd="0" destOrd="0" presId="urn:microsoft.com/office/officeart/2005/8/layout/hierarchy1"/>
    <dgm:cxn modelId="{FDBD009B-1902-4A10-9D5C-CAAC6CAE3091}" type="presParOf" srcId="{8E8FB231-B115-4699-B227-E778140D2CE4}" destId="{2E57D146-5CE5-42EE-9A8C-D53553781D12}" srcOrd="0" destOrd="0" presId="urn:microsoft.com/office/officeart/2005/8/layout/hierarchy1"/>
    <dgm:cxn modelId="{FDFD60E7-9495-4E37-8BDA-8A97CFB27B25}" type="presParOf" srcId="{8E8FB231-B115-4699-B227-E778140D2CE4}" destId="{11641EA1-D574-42A9-8FFC-2C1166787011}" srcOrd="1" destOrd="0" presId="urn:microsoft.com/office/officeart/2005/8/layout/hierarchy1"/>
    <dgm:cxn modelId="{0EDCBA5A-100F-405A-B300-BFFF50E8345A}" type="presParOf" srcId="{6DC80B32-394C-4173-A1BE-78E37DB69AFA}" destId="{8D095487-E8B5-437C-9DDC-0B3E7FB2F110}" srcOrd="1" destOrd="0" presId="urn:microsoft.com/office/officeart/2005/8/layout/hierarchy1"/>
    <dgm:cxn modelId="{9A27BEDA-DD06-4BDD-A94D-C5149DFF7085}" type="presParOf" srcId="{8D095487-E8B5-437C-9DDC-0B3E7FB2F110}" destId="{744F1C5F-BEFE-4056-B0BD-55455A693CD9}" srcOrd="0" destOrd="0" presId="urn:microsoft.com/office/officeart/2005/8/layout/hierarchy1"/>
    <dgm:cxn modelId="{4B73095E-6FA8-43F2-B1B1-29A079CD1E09}" type="presParOf" srcId="{8D095487-E8B5-437C-9DDC-0B3E7FB2F110}" destId="{872BD634-EF65-4FA0-B76F-84DDFEBBD67B}" srcOrd="1" destOrd="0" presId="urn:microsoft.com/office/officeart/2005/8/layout/hierarchy1"/>
    <dgm:cxn modelId="{A540D390-9FBC-4536-BB4F-1DB5AA63FEBA}" type="presParOf" srcId="{872BD634-EF65-4FA0-B76F-84DDFEBBD67B}" destId="{A49F2B77-2788-4D66-91CA-43543EA17284}" srcOrd="0" destOrd="0" presId="urn:microsoft.com/office/officeart/2005/8/layout/hierarchy1"/>
    <dgm:cxn modelId="{98896C14-D763-4CCD-BEC8-44B93AC9E53E}" type="presParOf" srcId="{A49F2B77-2788-4D66-91CA-43543EA17284}" destId="{24028F98-6FEC-4A1A-84F0-AB7ACCCD5E49}" srcOrd="0" destOrd="0" presId="urn:microsoft.com/office/officeart/2005/8/layout/hierarchy1"/>
    <dgm:cxn modelId="{1AD2E9FF-FA42-47B9-BBF8-933353CD28F9}" type="presParOf" srcId="{A49F2B77-2788-4D66-91CA-43543EA17284}" destId="{EE7D9CEB-23E6-4909-ADEA-C7F593519A2B}" srcOrd="1" destOrd="0" presId="urn:microsoft.com/office/officeart/2005/8/layout/hierarchy1"/>
    <dgm:cxn modelId="{1046397F-042C-4E15-AA2C-998A077202A8}" type="presParOf" srcId="{872BD634-EF65-4FA0-B76F-84DDFEBBD67B}" destId="{AC6076CF-BFDA-4CEA-9B03-0CB5D0E95F8C}" srcOrd="1" destOrd="0" presId="urn:microsoft.com/office/officeart/2005/8/layout/hierarchy1"/>
    <dgm:cxn modelId="{A304DFF1-2A03-4537-AE88-40DDD501364A}" type="presParOf" srcId="{8D095487-E8B5-437C-9DDC-0B3E7FB2F110}" destId="{966E925B-5A71-48F7-867A-589E8AA04594}" srcOrd="2" destOrd="0" presId="urn:microsoft.com/office/officeart/2005/8/layout/hierarchy1"/>
    <dgm:cxn modelId="{9D2D2FB7-5215-4F91-B8D7-BB1BB5B97C99}" type="presParOf" srcId="{8D095487-E8B5-437C-9DDC-0B3E7FB2F110}" destId="{EB0FCB09-3C98-41D2-A028-B2031E2ABE3F}" srcOrd="3" destOrd="0" presId="urn:microsoft.com/office/officeart/2005/8/layout/hierarchy1"/>
    <dgm:cxn modelId="{F27B069D-2ADA-48D3-8BA2-7BEDC25CBE86}" type="presParOf" srcId="{EB0FCB09-3C98-41D2-A028-B2031E2ABE3F}" destId="{A3504458-BA6A-46EC-894B-0CA681600CB1}" srcOrd="0" destOrd="0" presId="urn:microsoft.com/office/officeart/2005/8/layout/hierarchy1"/>
    <dgm:cxn modelId="{5A28B9F1-34C3-4310-9F7E-E32CAF857807}" type="presParOf" srcId="{A3504458-BA6A-46EC-894B-0CA681600CB1}" destId="{4505DD3A-4593-432F-A7E5-8228A75FA505}" srcOrd="0" destOrd="0" presId="urn:microsoft.com/office/officeart/2005/8/layout/hierarchy1"/>
    <dgm:cxn modelId="{A87A0A19-B5FC-4E5B-9C5A-806B481F9132}" type="presParOf" srcId="{A3504458-BA6A-46EC-894B-0CA681600CB1}" destId="{1FF13290-FB2B-412F-A83E-26504E8D6052}" srcOrd="1" destOrd="0" presId="urn:microsoft.com/office/officeart/2005/8/layout/hierarchy1"/>
    <dgm:cxn modelId="{C3B2FBBC-F2C3-45BE-8A32-B1CD3098B6E3}" type="presParOf" srcId="{EB0FCB09-3C98-41D2-A028-B2031E2ABE3F}" destId="{34DC370E-0FED-4144-AA08-26CC78294596}" srcOrd="1" destOrd="0" presId="urn:microsoft.com/office/officeart/2005/8/layout/hierarchy1"/>
    <dgm:cxn modelId="{5A7C383D-6D7F-4CC7-8D15-2FD4D27D5637}" type="presParOf" srcId="{8D095487-E8B5-437C-9DDC-0B3E7FB2F110}" destId="{0D9B30BD-503C-4F57-9894-2533FE63B688}" srcOrd="4" destOrd="0" presId="urn:microsoft.com/office/officeart/2005/8/layout/hierarchy1"/>
    <dgm:cxn modelId="{7885F89F-64ED-4E5D-AC78-8DC34D14B6DC}" type="presParOf" srcId="{8D095487-E8B5-437C-9DDC-0B3E7FB2F110}" destId="{261A9C79-3695-4A1F-B84C-7D0DF9844AFA}" srcOrd="5" destOrd="0" presId="urn:microsoft.com/office/officeart/2005/8/layout/hierarchy1"/>
    <dgm:cxn modelId="{9BE7F54A-90EF-46A0-99B9-7DFD937B9407}" type="presParOf" srcId="{261A9C79-3695-4A1F-B84C-7D0DF9844AFA}" destId="{EBF07207-6FA9-404F-9CFA-AFCE2FD3E2D2}" srcOrd="0" destOrd="0" presId="urn:microsoft.com/office/officeart/2005/8/layout/hierarchy1"/>
    <dgm:cxn modelId="{17B088C0-B8B9-4CF1-BD50-679AC44BBE5A}" type="presParOf" srcId="{EBF07207-6FA9-404F-9CFA-AFCE2FD3E2D2}" destId="{90D12553-4170-4297-A40F-4FD535948552}" srcOrd="0" destOrd="0" presId="urn:microsoft.com/office/officeart/2005/8/layout/hierarchy1"/>
    <dgm:cxn modelId="{AD03DA77-59B9-4FF6-9096-A45278765C7E}" type="presParOf" srcId="{EBF07207-6FA9-404F-9CFA-AFCE2FD3E2D2}" destId="{B2C15B94-4C65-46FC-BC82-9D36098CD519}" srcOrd="1" destOrd="0" presId="urn:microsoft.com/office/officeart/2005/8/layout/hierarchy1"/>
    <dgm:cxn modelId="{983ED4FE-8684-4ACF-A8C5-A775A74465F9}" type="presParOf" srcId="{261A9C79-3695-4A1F-B84C-7D0DF9844AFA}" destId="{D510E85E-9DE6-4BB0-B997-0962CA37070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F4FB97-06D2-40B1-B270-E64FB6861A4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AC663F-C4C6-43EA-BE43-AD465E5A6B1C}">
      <dgm:prSet phldrT="[Текст]" custT="1"/>
      <dgm:spPr>
        <a:solidFill>
          <a:srgbClr val="7795D7"/>
        </a:solidFill>
      </dgm:spPr>
      <dgm:t>
        <a:bodyPr/>
        <a:lstStyle/>
        <a:p>
          <a:r>
            <a:rPr lang="ru-RU" sz="1800" b="1" cap="all" baseline="0" dirty="0">
              <a:solidFill>
                <a:schemeClr val="bg1"/>
              </a:solidFill>
            </a:rPr>
            <a:t>Подготовительный этап (2 месяца)</a:t>
          </a:r>
        </a:p>
      </dgm:t>
    </dgm:pt>
    <dgm:pt modelId="{70E663AB-D880-42C5-9374-183F62E644D1}" type="parTrans" cxnId="{DBC7AB39-6FC4-4D74-BF53-B24D7FA647EB}">
      <dgm:prSet/>
      <dgm:spPr/>
      <dgm:t>
        <a:bodyPr/>
        <a:lstStyle/>
        <a:p>
          <a:endParaRPr lang="ru-RU"/>
        </a:p>
      </dgm:t>
    </dgm:pt>
    <dgm:pt modelId="{4A415BFF-E73E-4B0D-B583-1C68C82D8CE0}" type="sibTrans" cxnId="{DBC7AB39-6FC4-4D74-BF53-B24D7FA647EB}">
      <dgm:prSet/>
      <dgm:spPr/>
      <dgm:t>
        <a:bodyPr/>
        <a:lstStyle/>
        <a:p>
          <a:endParaRPr lang="ru-RU"/>
        </a:p>
      </dgm:t>
    </dgm:pt>
    <dgm:pt modelId="{B835BD87-1903-4930-882D-99B8914B187F}">
      <dgm:prSet phldrT="[Текст]" custT="1"/>
      <dgm:spPr>
        <a:solidFill>
          <a:srgbClr val="7795D7"/>
        </a:solidFill>
      </dgm:spPr>
      <dgm:t>
        <a:bodyPr/>
        <a:lstStyle/>
        <a:p>
          <a:r>
            <a:rPr lang="ru-RU" sz="1800" b="1" cap="all" baseline="0" dirty="0">
              <a:solidFill>
                <a:schemeClr val="bg1"/>
              </a:solidFill>
            </a:rPr>
            <a:t>Основной этап (8 месяцев)</a:t>
          </a:r>
        </a:p>
      </dgm:t>
    </dgm:pt>
    <dgm:pt modelId="{F47472BA-A448-4395-B08C-983F7481DB3A}" type="parTrans" cxnId="{6CACDD9B-E209-487A-8DBB-C37AF83ACE95}">
      <dgm:prSet/>
      <dgm:spPr/>
      <dgm:t>
        <a:bodyPr/>
        <a:lstStyle/>
        <a:p>
          <a:endParaRPr lang="ru-RU"/>
        </a:p>
      </dgm:t>
    </dgm:pt>
    <dgm:pt modelId="{54A2A540-13CE-47AC-A181-F414D5BDEB35}" type="sibTrans" cxnId="{6CACDD9B-E209-487A-8DBB-C37AF83ACE95}">
      <dgm:prSet/>
      <dgm:spPr/>
      <dgm:t>
        <a:bodyPr/>
        <a:lstStyle/>
        <a:p>
          <a:endParaRPr lang="ru-RU"/>
        </a:p>
      </dgm:t>
    </dgm:pt>
    <dgm:pt modelId="{B57D6718-76DE-4EB8-A8E5-253735EFF9C3}">
      <dgm:prSet phldrT="[Текст]" custT="1"/>
      <dgm:spPr>
        <a:solidFill>
          <a:srgbClr val="7795D7"/>
        </a:solidFill>
      </dgm:spPr>
      <dgm:t>
        <a:bodyPr/>
        <a:lstStyle/>
        <a:p>
          <a:r>
            <a:rPr lang="ru-RU" sz="1800" b="1" cap="all" baseline="0" dirty="0">
              <a:solidFill>
                <a:schemeClr val="bg1"/>
              </a:solidFill>
            </a:rPr>
            <a:t>Заключительный этап (2 месяца)</a:t>
          </a:r>
        </a:p>
      </dgm:t>
    </dgm:pt>
    <dgm:pt modelId="{8FD90727-7A36-4B74-8378-C8BE94ECE6EC}" type="parTrans" cxnId="{86AC44AF-9E69-4B03-8CD4-C43C861AF550}">
      <dgm:prSet/>
      <dgm:spPr/>
      <dgm:t>
        <a:bodyPr/>
        <a:lstStyle/>
        <a:p>
          <a:endParaRPr lang="ru-RU"/>
        </a:p>
      </dgm:t>
    </dgm:pt>
    <dgm:pt modelId="{915629DC-9083-4FE7-B719-A580DAC0D780}" type="sibTrans" cxnId="{86AC44AF-9E69-4B03-8CD4-C43C861AF550}">
      <dgm:prSet/>
      <dgm:spPr/>
      <dgm:t>
        <a:bodyPr/>
        <a:lstStyle/>
        <a:p>
          <a:endParaRPr lang="ru-RU"/>
        </a:p>
      </dgm:t>
    </dgm:pt>
    <dgm:pt modelId="{786D4139-2C3A-4728-9D3F-72F938755E87}" type="pres">
      <dgm:prSet presAssocID="{C9F4FB97-06D2-40B1-B270-E64FB6861A49}" presName="linear" presStyleCnt="0">
        <dgm:presLayoutVars>
          <dgm:dir/>
          <dgm:animLvl val="lvl"/>
          <dgm:resizeHandles val="exact"/>
        </dgm:presLayoutVars>
      </dgm:prSet>
      <dgm:spPr/>
    </dgm:pt>
    <dgm:pt modelId="{A3F1408C-2523-469B-B1D4-3F416970139E}" type="pres">
      <dgm:prSet presAssocID="{37AC663F-C4C6-43EA-BE43-AD465E5A6B1C}" presName="parentLin" presStyleCnt="0"/>
      <dgm:spPr/>
    </dgm:pt>
    <dgm:pt modelId="{2B14356A-A0CD-47AF-8894-1890E18A2910}" type="pres">
      <dgm:prSet presAssocID="{37AC663F-C4C6-43EA-BE43-AD465E5A6B1C}" presName="parentLeftMargin" presStyleLbl="node1" presStyleIdx="0" presStyleCnt="3"/>
      <dgm:spPr/>
    </dgm:pt>
    <dgm:pt modelId="{614B3C98-9019-4634-ABDC-E12D470EB428}" type="pres">
      <dgm:prSet presAssocID="{37AC663F-C4C6-43EA-BE43-AD465E5A6B1C}" presName="parentText" presStyleLbl="node1" presStyleIdx="0" presStyleCnt="3" custScaleX="127272" custLinFactNeighborX="-9091" custLinFactNeighborY="-2507">
        <dgm:presLayoutVars>
          <dgm:chMax val="0"/>
          <dgm:bulletEnabled val="1"/>
        </dgm:presLayoutVars>
      </dgm:prSet>
      <dgm:spPr/>
    </dgm:pt>
    <dgm:pt modelId="{EB8280EB-8332-47DE-8991-08D17C522BCB}" type="pres">
      <dgm:prSet presAssocID="{37AC663F-C4C6-43EA-BE43-AD465E5A6B1C}" presName="negativeSpace" presStyleCnt="0"/>
      <dgm:spPr/>
    </dgm:pt>
    <dgm:pt modelId="{9FFF19CC-6BB6-48DE-8F92-A0319E50FD46}" type="pres">
      <dgm:prSet presAssocID="{37AC663F-C4C6-43EA-BE43-AD465E5A6B1C}" presName="childText" presStyleLbl="conFgAcc1" presStyleIdx="0" presStyleCnt="3" custLinFactNeighborY="-88601">
        <dgm:presLayoutVars>
          <dgm:bulletEnabled val="1"/>
        </dgm:presLayoutVars>
      </dgm:prSet>
      <dgm:spPr>
        <a:noFill/>
        <a:ln>
          <a:solidFill>
            <a:srgbClr val="7795D7"/>
          </a:solidFill>
        </a:ln>
      </dgm:spPr>
    </dgm:pt>
    <dgm:pt modelId="{E9120838-849C-47BC-8514-DF7C98FA00C3}" type="pres">
      <dgm:prSet presAssocID="{4A415BFF-E73E-4B0D-B583-1C68C82D8CE0}" presName="spaceBetweenRectangles" presStyleCnt="0"/>
      <dgm:spPr/>
    </dgm:pt>
    <dgm:pt modelId="{12A4B71D-BC8B-4868-B14D-C73AAAEA71C8}" type="pres">
      <dgm:prSet presAssocID="{B835BD87-1903-4930-882D-99B8914B187F}" presName="parentLin" presStyleCnt="0"/>
      <dgm:spPr/>
    </dgm:pt>
    <dgm:pt modelId="{38549712-A610-4185-A116-6AB07BE1B258}" type="pres">
      <dgm:prSet presAssocID="{B835BD87-1903-4930-882D-99B8914B187F}" presName="parentLeftMargin" presStyleLbl="node1" presStyleIdx="0" presStyleCnt="3"/>
      <dgm:spPr/>
    </dgm:pt>
    <dgm:pt modelId="{10850534-45BF-4B04-9930-8E7D28A0DBC3}" type="pres">
      <dgm:prSet presAssocID="{B835BD87-1903-4930-882D-99B8914B187F}" presName="parentText" presStyleLbl="node1" presStyleIdx="1" presStyleCnt="3" custScaleX="127273" custLinFactNeighborX="-9091" custLinFactNeighborY="-23067">
        <dgm:presLayoutVars>
          <dgm:chMax val="0"/>
          <dgm:bulletEnabled val="1"/>
        </dgm:presLayoutVars>
      </dgm:prSet>
      <dgm:spPr/>
    </dgm:pt>
    <dgm:pt modelId="{1661D102-7F97-45E9-BADD-F2F5B7006A8F}" type="pres">
      <dgm:prSet presAssocID="{B835BD87-1903-4930-882D-99B8914B187F}" presName="negativeSpace" presStyleCnt="0"/>
      <dgm:spPr/>
    </dgm:pt>
    <dgm:pt modelId="{3FDF1AB9-D195-4DBA-B3BA-CC8AB9E6C56B}" type="pres">
      <dgm:prSet presAssocID="{B835BD87-1903-4930-882D-99B8914B187F}" presName="childText" presStyleLbl="conFgAcc1" presStyleIdx="1" presStyleCnt="3" custLinFactY="-21641" custLinFactNeighborY="-100000">
        <dgm:presLayoutVars>
          <dgm:bulletEnabled val="1"/>
        </dgm:presLayoutVars>
      </dgm:prSet>
      <dgm:spPr>
        <a:noFill/>
        <a:ln>
          <a:solidFill>
            <a:srgbClr val="7795D7"/>
          </a:solidFill>
        </a:ln>
      </dgm:spPr>
    </dgm:pt>
    <dgm:pt modelId="{D712A84E-18C4-41E0-BA8A-E41C4183F100}" type="pres">
      <dgm:prSet presAssocID="{54A2A540-13CE-47AC-A181-F414D5BDEB35}" presName="spaceBetweenRectangles" presStyleCnt="0"/>
      <dgm:spPr/>
    </dgm:pt>
    <dgm:pt modelId="{76BE7D98-2C0F-48E3-A225-07625E4008C3}" type="pres">
      <dgm:prSet presAssocID="{B57D6718-76DE-4EB8-A8E5-253735EFF9C3}" presName="parentLin" presStyleCnt="0"/>
      <dgm:spPr/>
    </dgm:pt>
    <dgm:pt modelId="{E29AAC6E-5C4A-46B3-AF56-D2AF647F7429}" type="pres">
      <dgm:prSet presAssocID="{B57D6718-76DE-4EB8-A8E5-253735EFF9C3}" presName="parentLeftMargin" presStyleLbl="node1" presStyleIdx="1" presStyleCnt="3"/>
      <dgm:spPr/>
    </dgm:pt>
    <dgm:pt modelId="{2BA9D395-A505-4CAE-9718-8A8B49103A8F}" type="pres">
      <dgm:prSet presAssocID="{B57D6718-76DE-4EB8-A8E5-253735EFF9C3}" presName="parentText" presStyleLbl="node1" presStyleIdx="2" presStyleCnt="3" custScaleX="127273" custLinFactNeighborX="-9091" custLinFactNeighborY="-43626">
        <dgm:presLayoutVars>
          <dgm:chMax val="0"/>
          <dgm:bulletEnabled val="1"/>
        </dgm:presLayoutVars>
      </dgm:prSet>
      <dgm:spPr/>
    </dgm:pt>
    <dgm:pt modelId="{E6BBA4FB-0198-48C8-A9AA-91C7AC528C33}" type="pres">
      <dgm:prSet presAssocID="{B57D6718-76DE-4EB8-A8E5-253735EFF9C3}" presName="negativeSpace" presStyleCnt="0"/>
      <dgm:spPr/>
    </dgm:pt>
    <dgm:pt modelId="{3488E992-FC11-48F5-89D1-63653573440C}" type="pres">
      <dgm:prSet presAssocID="{B57D6718-76DE-4EB8-A8E5-253735EFF9C3}" presName="childText" presStyleLbl="conFgAcc1" presStyleIdx="2" presStyleCnt="3" custLinFactY="-8582" custLinFactNeighborY="-100000">
        <dgm:presLayoutVars>
          <dgm:bulletEnabled val="1"/>
        </dgm:presLayoutVars>
      </dgm:prSet>
      <dgm:spPr>
        <a:noFill/>
        <a:ln>
          <a:solidFill>
            <a:srgbClr val="7795D7"/>
          </a:solidFill>
        </a:ln>
      </dgm:spPr>
    </dgm:pt>
  </dgm:ptLst>
  <dgm:cxnLst>
    <dgm:cxn modelId="{60F12609-8E20-46FC-B2C3-0676F2D39B28}" type="presOf" srcId="{37AC663F-C4C6-43EA-BE43-AD465E5A6B1C}" destId="{2B14356A-A0CD-47AF-8894-1890E18A2910}" srcOrd="0" destOrd="0" presId="urn:microsoft.com/office/officeart/2005/8/layout/list1"/>
    <dgm:cxn modelId="{DBC7AB39-6FC4-4D74-BF53-B24D7FA647EB}" srcId="{C9F4FB97-06D2-40B1-B270-E64FB6861A49}" destId="{37AC663F-C4C6-43EA-BE43-AD465E5A6B1C}" srcOrd="0" destOrd="0" parTransId="{70E663AB-D880-42C5-9374-183F62E644D1}" sibTransId="{4A415BFF-E73E-4B0D-B583-1C68C82D8CE0}"/>
    <dgm:cxn modelId="{84E12960-E33C-4887-8FEF-77A1902943C8}" type="presOf" srcId="{B57D6718-76DE-4EB8-A8E5-253735EFF9C3}" destId="{E29AAC6E-5C4A-46B3-AF56-D2AF647F7429}" srcOrd="0" destOrd="0" presId="urn:microsoft.com/office/officeart/2005/8/layout/list1"/>
    <dgm:cxn modelId="{BCE22747-4318-4B0A-88E0-987E10C1A0F2}" type="presOf" srcId="{C9F4FB97-06D2-40B1-B270-E64FB6861A49}" destId="{786D4139-2C3A-4728-9D3F-72F938755E87}" srcOrd="0" destOrd="0" presId="urn:microsoft.com/office/officeart/2005/8/layout/list1"/>
    <dgm:cxn modelId="{2B39D68A-D3AC-4DF0-AC7B-70780F54AE77}" type="presOf" srcId="{B57D6718-76DE-4EB8-A8E5-253735EFF9C3}" destId="{2BA9D395-A505-4CAE-9718-8A8B49103A8F}" srcOrd="1" destOrd="0" presId="urn:microsoft.com/office/officeart/2005/8/layout/list1"/>
    <dgm:cxn modelId="{6CACDD9B-E209-487A-8DBB-C37AF83ACE95}" srcId="{C9F4FB97-06D2-40B1-B270-E64FB6861A49}" destId="{B835BD87-1903-4930-882D-99B8914B187F}" srcOrd="1" destOrd="0" parTransId="{F47472BA-A448-4395-B08C-983F7481DB3A}" sibTransId="{54A2A540-13CE-47AC-A181-F414D5BDEB35}"/>
    <dgm:cxn modelId="{B82C04AA-B44C-4C15-B143-64DE80F11046}" type="presOf" srcId="{37AC663F-C4C6-43EA-BE43-AD465E5A6B1C}" destId="{614B3C98-9019-4634-ABDC-E12D470EB428}" srcOrd="1" destOrd="0" presId="urn:microsoft.com/office/officeart/2005/8/layout/list1"/>
    <dgm:cxn modelId="{86AC44AF-9E69-4B03-8CD4-C43C861AF550}" srcId="{C9F4FB97-06D2-40B1-B270-E64FB6861A49}" destId="{B57D6718-76DE-4EB8-A8E5-253735EFF9C3}" srcOrd="2" destOrd="0" parTransId="{8FD90727-7A36-4B74-8378-C8BE94ECE6EC}" sibTransId="{915629DC-9083-4FE7-B719-A580DAC0D780}"/>
    <dgm:cxn modelId="{AE0671CE-05E3-4702-AD57-1D45F5E4FA61}" type="presOf" srcId="{B835BD87-1903-4930-882D-99B8914B187F}" destId="{38549712-A610-4185-A116-6AB07BE1B258}" srcOrd="0" destOrd="0" presId="urn:microsoft.com/office/officeart/2005/8/layout/list1"/>
    <dgm:cxn modelId="{EF3F55DC-A7A2-4CEC-9F3B-96AF31F2A709}" type="presOf" srcId="{B835BD87-1903-4930-882D-99B8914B187F}" destId="{10850534-45BF-4B04-9930-8E7D28A0DBC3}" srcOrd="1" destOrd="0" presId="urn:microsoft.com/office/officeart/2005/8/layout/list1"/>
    <dgm:cxn modelId="{24327DD7-19B3-4259-A4A3-E228287CA05F}" type="presParOf" srcId="{786D4139-2C3A-4728-9D3F-72F938755E87}" destId="{A3F1408C-2523-469B-B1D4-3F416970139E}" srcOrd="0" destOrd="0" presId="urn:microsoft.com/office/officeart/2005/8/layout/list1"/>
    <dgm:cxn modelId="{CEBC3266-9318-4180-A42E-19B028B8992A}" type="presParOf" srcId="{A3F1408C-2523-469B-B1D4-3F416970139E}" destId="{2B14356A-A0CD-47AF-8894-1890E18A2910}" srcOrd="0" destOrd="0" presId="urn:microsoft.com/office/officeart/2005/8/layout/list1"/>
    <dgm:cxn modelId="{E2FF926E-09D7-47ED-8694-6CE6DF747F30}" type="presParOf" srcId="{A3F1408C-2523-469B-B1D4-3F416970139E}" destId="{614B3C98-9019-4634-ABDC-E12D470EB428}" srcOrd="1" destOrd="0" presId="urn:microsoft.com/office/officeart/2005/8/layout/list1"/>
    <dgm:cxn modelId="{29D600B5-D39B-44AC-BC54-9E8532FFE7EB}" type="presParOf" srcId="{786D4139-2C3A-4728-9D3F-72F938755E87}" destId="{EB8280EB-8332-47DE-8991-08D17C522BCB}" srcOrd="1" destOrd="0" presId="urn:microsoft.com/office/officeart/2005/8/layout/list1"/>
    <dgm:cxn modelId="{C756407A-075F-418D-A774-0C14484481E7}" type="presParOf" srcId="{786D4139-2C3A-4728-9D3F-72F938755E87}" destId="{9FFF19CC-6BB6-48DE-8F92-A0319E50FD46}" srcOrd="2" destOrd="0" presId="urn:microsoft.com/office/officeart/2005/8/layout/list1"/>
    <dgm:cxn modelId="{13A5ED9F-5B70-496B-B2D0-1DB8AEF8C306}" type="presParOf" srcId="{786D4139-2C3A-4728-9D3F-72F938755E87}" destId="{E9120838-849C-47BC-8514-DF7C98FA00C3}" srcOrd="3" destOrd="0" presId="urn:microsoft.com/office/officeart/2005/8/layout/list1"/>
    <dgm:cxn modelId="{A6524CE1-B2E6-4351-8555-0A25F6FFD7BB}" type="presParOf" srcId="{786D4139-2C3A-4728-9D3F-72F938755E87}" destId="{12A4B71D-BC8B-4868-B14D-C73AAAEA71C8}" srcOrd="4" destOrd="0" presId="urn:microsoft.com/office/officeart/2005/8/layout/list1"/>
    <dgm:cxn modelId="{7C88F1B8-CD8E-4948-90F4-40B015FA6361}" type="presParOf" srcId="{12A4B71D-BC8B-4868-B14D-C73AAAEA71C8}" destId="{38549712-A610-4185-A116-6AB07BE1B258}" srcOrd="0" destOrd="0" presId="urn:microsoft.com/office/officeart/2005/8/layout/list1"/>
    <dgm:cxn modelId="{4F322205-CE56-4F4B-AC21-6258BF904610}" type="presParOf" srcId="{12A4B71D-BC8B-4868-B14D-C73AAAEA71C8}" destId="{10850534-45BF-4B04-9930-8E7D28A0DBC3}" srcOrd="1" destOrd="0" presId="urn:microsoft.com/office/officeart/2005/8/layout/list1"/>
    <dgm:cxn modelId="{C37895E3-0ED3-4918-8DA8-5099A6F740C2}" type="presParOf" srcId="{786D4139-2C3A-4728-9D3F-72F938755E87}" destId="{1661D102-7F97-45E9-BADD-F2F5B7006A8F}" srcOrd="5" destOrd="0" presId="urn:microsoft.com/office/officeart/2005/8/layout/list1"/>
    <dgm:cxn modelId="{CFCC638E-4A70-40B2-B4B9-833C113CF1CC}" type="presParOf" srcId="{786D4139-2C3A-4728-9D3F-72F938755E87}" destId="{3FDF1AB9-D195-4DBA-B3BA-CC8AB9E6C56B}" srcOrd="6" destOrd="0" presId="urn:microsoft.com/office/officeart/2005/8/layout/list1"/>
    <dgm:cxn modelId="{37550964-304E-4679-9E77-DD82237B7942}" type="presParOf" srcId="{786D4139-2C3A-4728-9D3F-72F938755E87}" destId="{D712A84E-18C4-41E0-BA8A-E41C4183F100}" srcOrd="7" destOrd="0" presId="urn:microsoft.com/office/officeart/2005/8/layout/list1"/>
    <dgm:cxn modelId="{43CB1E24-36F6-4B59-9003-A0FA9AE5262B}" type="presParOf" srcId="{786D4139-2C3A-4728-9D3F-72F938755E87}" destId="{76BE7D98-2C0F-48E3-A225-07625E4008C3}" srcOrd="8" destOrd="0" presId="urn:microsoft.com/office/officeart/2005/8/layout/list1"/>
    <dgm:cxn modelId="{088B5AD6-E293-4116-B74B-2299AFD04EEA}" type="presParOf" srcId="{76BE7D98-2C0F-48E3-A225-07625E4008C3}" destId="{E29AAC6E-5C4A-46B3-AF56-D2AF647F7429}" srcOrd="0" destOrd="0" presId="urn:microsoft.com/office/officeart/2005/8/layout/list1"/>
    <dgm:cxn modelId="{25FF9206-CDDD-4BB5-BCA4-38E55EC9E07F}" type="presParOf" srcId="{76BE7D98-2C0F-48E3-A225-07625E4008C3}" destId="{2BA9D395-A505-4CAE-9718-8A8B49103A8F}" srcOrd="1" destOrd="0" presId="urn:microsoft.com/office/officeart/2005/8/layout/list1"/>
    <dgm:cxn modelId="{E8069FBB-FAF2-4EC4-8EE8-0E2EB31AAA4A}" type="presParOf" srcId="{786D4139-2C3A-4728-9D3F-72F938755E87}" destId="{E6BBA4FB-0198-48C8-A9AA-91C7AC528C33}" srcOrd="9" destOrd="0" presId="urn:microsoft.com/office/officeart/2005/8/layout/list1"/>
    <dgm:cxn modelId="{A7E25B1A-F354-479D-B8DF-CBECE9CA6F3D}" type="presParOf" srcId="{786D4139-2C3A-4728-9D3F-72F938755E87}" destId="{3488E992-FC11-48F5-89D1-63653573440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B30BD-503C-4F57-9894-2533FE63B688}">
      <dsp:nvSpPr>
        <dsp:cNvPr id="0" name=""/>
        <dsp:cNvSpPr/>
      </dsp:nvSpPr>
      <dsp:spPr>
        <a:xfrm>
          <a:off x="1614803" y="567135"/>
          <a:ext cx="1127550" cy="297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542"/>
              </a:lnTo>
              <a:lnTo>
                <a:pt x="1127550" y="211542"/>
              </a:lnTo>
              <a:lnTo>
                <a:pt x="1127550" y="2978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E925B-5A71-48F7-867A-589E8AA04594}">
      <dsp:nvSpPr>
        <dsp:cNvPr id="0" name=""/>
        <dsp:cNvSpPr/>
      </dsp:nvSpPr>
      <dsp:spPr>
        <a:xfrm>
          <a:off x="1558297" y="567135"/>
          <a:ext cx="91440" cy="297822"/>
        </a:xfrm>
        <a:custGeom>
          <a:avLst/>
          <a:gdLst/>
          <a:ahLst/>
          <a:cxnLst/>
          <a:rect l="0" t="0" r="0" b="0"/>
          <a:pathLst>
            <a:path>
              <a:moveTo>
                <a:pt x="56505" y="0"/>
              </a:moveTo>
              <a:lnTo>
                <a:pt x="56505" y="211542"/>
              </a:lnTo>
              <a:lnTo>
                <a:pt x="45720" y="211542"/>
              </a:lnTo>
              <a:lnTo>
                <a:pt x="45720" y="297822"/>
              </a:lnTo>
            </a:path>
          </a:pathLst>
        </a:custGeom>
        <a:noFill/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4F1C5F-BEFE-4056-B0BD-55455A693CD9}">
      <dsp:nvSpPr>
        <dsp:cNvPr id="0" name=""/>
        <dsp:cNvSpPr/>
      </dsp:nvSpPr>
      <dsp:spPr>
        <a:xfrm>
          <a:off x="465682" y="567135"/>
          <a:ext cx="1149120" cy="297822"/>
        </a:xfrm>
        <a:custGeom>
          <a:avLst/>
          <a:gdLst/>
          <a:ahLst/>
          <a:cxnLst/>
          <a:rect l="0" t="0" r="0" b="0"/>
          <a:pathLst>
            <a:path>
              <a:moveTo>
                <a:pt x="1149120" y="0"/>
              </a:moveTo>
              <a:lnTo>
                <a:pt x="1149120" y="211542"/>
              </a:lnTo>
              <a:lnTo>
                <a:pt x="0" y="211542"/>
              </a:lnTo>
              <a:lnTo>
                <a:pt x="0" y="297822"/>
              </a:lnTo>
            </a:path>
          </a:pathLst>
        </a:custGeom>
        <a:noFill/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9A108-9B5D-4EFE-8E6B-475312B7F5E4}">
      <dsp:nvSpPr>
        <dsp:cNvPr id="0" name=""/>
        <dsp:cNvSpPr/>
      </dsp:nvSpPr>
      <dsp:spPr>
        <a:xfrm>
          <a:off x="0" y="2669"/>
          <a:ext cx="931365" cy="591416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4B3945-2C6A-4CA8-AE3B-1948CE4A8034}">
      <dsp:nvSpPr>
        <dsp:cNvPr id="0" name=""/>
        <dsp:cNvSpPr/>
      </dsp:nvSpPr>
      <dsp:spPr>
        <a:xfrm>
          <a:off x="103485" y="100980"/>
          <a:ext cx="931365" cy="591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/>
            <a:t>Новгородское региональное отделение Красного Креста</a:t>
          </a:r>
        </a:p>
      </dsp:txBody>
      <dsp:txXfrm>
        <a:off x="120807" y="118302"/>
        <a:ext cx="896721" cy="556772"/>
      </dsp:txXfrm>
    </dsp:sp>
    <dsp:sp modelId="{2E57D146-5CE5-42EE-9A8C-D53553781D12}">
      <dsp:nvSpPr>
        <dsp:cNvPr id="0" name=""/>
        <dsp:cNvSpPr/>
      </dsp:nvSpPr>
      <dsp:spPr>
        <a:xfrm>
          <a:off x="1149120" y="-24281"/>
          <a:ext cx="931365" cy="591416"/>
        </a:xfrm>
        <a:prstGeom prst="roundRect">
          <a:avLst>
            <a:gd name="adj" fmla="val 10000"/>
          </a:avLst>
        </a:prstGeom>
        <a:solidFill>
          <a:srgbClr val="7795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641EA1-D574-42A9-8FFC-2C1166787011}">
      <dsp:nvSpPr>
        <dsp:cNvPr id="0" name=""/>
        <dsp:cNvSpPr/>
      </dsp:nvSpPr>
      <dsp:spPr>
        <a:xfrm>
          <a:off x="1252605" y="74029"/>
          <a:ext cx="931365" cy="591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/>
            <a:t>Координаторы Развивающего центра</a:t>
          </a:r>
        </a:p>
      </dsp:txBody>
      <dsp:txXfrm>
        <a:off x="1269927" y="91351"/>
        <a:ext cx="896721" cy="556772"/>
      </dsp:txXfrm>
    </dsp:sp>
    <dsp:sp modelId="{24028F98-6FEC-4A1A-84F0-AB7ACCCD5E49}">
      <dsp:nvSpPr>
        <dsp:cNvPr id="0" name=""/>
        <dsp:cNvSpPr/>
      </dsp:nvSpPr>
      <dsp:spPr>
        <a:xfrm>
          <a:off x="0" y="864958"/>
          <a:ext cx="931365" cy="591416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7D9CEB-23E6-4909-ADEA-C7F593519A2B}">
      <dsp:nvSpPr>
        <dsp:cNvPr id="0" name=""/>
        <dsp:cNvSpPr/>
      </dsp:nvSpPr>
      <dsp:spPr>
        <a:xfrm>
          <a:off x="103485" y="963269"/>
          <a:ext cx="931365" cy="591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/>
            <a:t>Специалисты по социальной работе</a:t>
          </a:r>
        </a:p>
      </dsp:txBody>
      <dsp:txXfrm>
        <a:off x="120807" y="980591"/>
        <a:ext cx="896721" cy="556772"/>
      </dsp:txXfrm>
    </dsp:sp>
    <dsp:sp modelId="{4505DD3A-4593-432F-A7E5-8228A75FA505}">
      <dsp:nvSpPr>
        <dsp:cNvPr id="0" name=""/>
        <dsp:cNvSpPr/>
      </dsp:nvSpPr>
      <dsp:spPr>
        <a:xfrm>
          <a:off x="1138335" y="864958"/>
          <a:ext cx="931365" cy="591416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F13290-FB2B-412F-A83E-26504E8D6052}">
      <dsp:nvSpPr>
        <dsp:cNvPr id="0" name=""/>
        <dsp:cNvSpPr/>
      </dsp:nvSpPr>
      <dsp:spPr>
        <a:xfrm>
          <a:off x="1241820" y="963269"/>
          <a:ext cx="931365" cy="591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>
              <a:solidFill>
                <a:srgbClr val="7795D7"/>
              </a:solidFill>
            </a:rPr>
            <a:t>«Серебряные» волонтеры</a:t>
          </a:r>
        </a:p>
      </dsp:txBody>
      <dsp:txXfrm>
        <a:off x="1259142" y="980591"/>
        <a:ext cx="896721" cy="556772"/>
      </dsp:txXfrm>
    </dsp:sp>
    <dsp:sp modelId="{90D12553-4170-4297-A40F-4FD535948552}">
      <dsp:nvSpPr>
        <dsp:cNvPr id="0" name=""/>
        <dsp:cNvSpPr/>
      </dsp:nvSpPr>
      <dsp:spPr>
        <a:xfrm>
          <a:off x="2276670" y="864958"/>
          <a:ext cx="931365" cy="591416"/>
        </a:xfrm>
        <a:prstGeom prst="roundRect">
          <a:avLst>
            <a:gd name="adj" fmla="val 10000"/>
          </a:avLst>
        </a:prstGeom>
        <a:solidFill>
          <a:srgbClr val="7795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C15B94-4C65-46FC-BC82-9D36098CD519}">
      <dsp:nvSpPr>
        <dsp:cNvPr id="0" name=""/>
        <dsp:cNvSpPr/>
      </dsp:nvSpPr>
      <dsp:spPr>
        <a:xfrm>
          <a:off x="2380155" y="963269"/>
          <a:ext cx="931365" cy="591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/>
            <a:t>Волонтеры молодежного движения Красного Креста</a:t>
          </a:r>
          <a:endParaRPr lang="ru-RU" sz="700" kern="1200"/>
        </a:p>
      </dsp:txBody>
      <dsp:txXfrm>
        <a:off x="2397477" y="980591"/>
        <a:ext cx="896721" cy="5567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F19CC-6BB6-48DE-8F92-A0319E50FD46}">
      <dsp:nvSpPr>
        <dsp:cNvPr id="0" name=""/>
        <dsp:cNvSpPr/>
      </dsp:nvSpPr>
      <dsp:spPr>
        <a:xfrm>
          <a:off x="0" y="270765"/>
          <a:ext cx="9112459" cy="655200"/>
        </a:xfrm>
        <a:prstGeom prst="rect">
          <a:avLst/>
        </a:prstGeom>
        <a:noFill/>
        <a:ln w="12700" cap="flat" cmpd="sng" algn="ctr">
          <a:solidFill>
            <a:srgbClr val="7795D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4B3C98-9019-4634-ABDC-E12D470EB428}">
      <dsp:nvSpPr>
        <dsp:cNvPr id="0" name=""/>
        <dsp:cNvSpPr/>
      </dsp:nvSpPr>
      <dsp:spPr>
        <a:xfrm>
          <a:off x="414202" y="0"/>
          <a:ext cx="8118326" cy="767520"/>
        </a:xfrm>
        <a:prstGeom prst="roundRect">
          <a:avLst/>
        </a:prstGeom>
        <a:solidFill>
          <a:srgbClr val="7795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100" tIns="0" rIns="2411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cap="all" baseline="0" dirty="0">
              <a:solidFill>
                <a:schemeClr val="bg1"/>
              </a:solidFill>
            </a:rPr>
            <a:t>Подготовительный этап (2 месяца)</a:t>
          </a:r>
        </a:p>
      </dsp:txBody>
      <dsp:txXfrm>
        <a:off x="451669" y="37467"/>
        <a:ext cx="8043392" cy="692586"/>
      </dsp:txXfrm>
    </dsp:sp>
    <dsp:sp modelId="{3FDF1AB9-D195-4DBA-B3BA-CC8AB9E6C56B}">
      <dsp:nvSpPr>
        <dsp:cNvPr id="0" name=""/>
        <dsp:cNvSpPr/>
      </dsp:nvSpPr>
      <dsp:spPr>
        <a:xfrm>
          <a:off x="0" y="1292329"/>
          <a:ext cx="9112459" cy="655200"/>
        </a:xfrm>
        <a:prstGeom prst="rect">
          <a:avLst/>
        </a:prstGeom>
        <a:noFill/>
        <a:ln w="12700" cap="flat" cmpd="sng" algn="ctr">
          <a:solidFill>
            <a:srgbClr val="7795D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50534-45BF-4B04-9930-8E7D28A0DBC3}">
      <dsp:nvSpPr>
        <dsp:cNvPr id="0" name=""/>
        <dsp:cNvSpPr/>
      </dsp:nvSpPr>
      <dsp:spPr>
        <a:xfrm>
          <a:off x="414202" y="1013717"/>
          <a:ext cx="8118389" cy="767520"/>
        </a:xfrm>
        <a:prstGeom prst="roundRect">
          <a:avLst/>
        </a:prstGeom>
        <a:solidFill>
          <a:srgbClr val="7795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100" tIns="0" rIns="2411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cap="all" baseline="0" dirty="0">
              <a:solidFill>
                <a:schemeClr val="bg1"/>
              </a:solidFill>
            </a:rPr>
            <a:t>Основной этап (8 месяцев)</a:t>
          </a:r>
        </a:p>
      </dsp:txBody>
      <dsp:txXfrm>
        <a:off x="451669" y="1051184"/>
        <a:ext cx="8043455" cy="692586"/>
      </dsp:txXfrm>
    </dsp:sp>
    <dsp:sp modelId="{3488E992-FC11-48F5-89D1-63653573440C}">
      <dsp:nvSpPr>
        <dsp:cNvPr id="0" name=""/>
        <dsp:cNvSpPr/>
      </dsp:nvSpPr>
      <dsp:spPr>
        <a:xfrm>
          <a:off x="0" y="2313891"/>
          <a:ext cx="9112459" cy="655200"/>
        </a:xfrm>
        <a:prstGeom prst="rect">
          <a:avLst/>
        </a:prstGeom>
        <a:noFill/>
        <a:ln w="12700" cap="flat" cmpd="sng" algn="ctr">
          <a:solidFill>
            <a:srgbClr val="7795D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A9D395-A505-4CAE-9718-8A8B49103A8F}">
      <dsp:nvSpPr>
        <dsp:cNvPr id="0" name=""/>
        <dsp:cNvSpPr/>
      </dsp:nvSpPr>
      <dsp:spPr>
        <a:xfrm>
          <a:off x="414202" y="2035282"/>
          <a:ext cx="8118389" cy="767520"/>
        </a:xfrm>
        <a:prstGeom prst="roundRect">
          <a:avLst/>
        </a:prstGeom>
        <a:solidFill>
          <a:srgbClr val="7795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100" tIns="0" rIns="2411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cap="all" baseline="0" dirty="0">
              <a:solidFill>
                <a:schemeClr val="bg1"/>
              </a:solidFill>
            </a:rPr>
            <a:t>Заключительный этап (2 месяца)</a:t>
          </a:r>
        </a:p>
      </dsp:txBody>
      <dsp:txXfrm>
        <a:off x="451669" y="2072749"/>
        <a:ext cx="8043455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307674E-3F0D-4F9B-8D5C-2785DA1E2A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5EAB3D1-74A8-45AE-8413-9B012F2797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27BB9E-F1B7-4756-A045-65DF2565CAAB}" type="datetime1">
              <a:rPr lang="ru-RU" smtClean="0"/>
              <a:pPr rtl="0"/>
              <a:t>03.11.2022</a:t>
            </a:fld>
            <a:endParaRPr lang="ru-RU" dirty="0"/>
          </a:p>
        </p:txBody>
      </p:sp>
      <p:sp>
        <p:nvSpPr>
          <p:cNvPr id="4" name="Нижний колонтитул 3">
            <a:extLst>
              <a:ext uri="{FF2B5EF4-FFF2-40B4-BE49-F238E27FC236}">
                <a16:creationId xmlns:a16="http://schemas.microsoft.com/office/drawing/2014/main" id="{48A9AB1E-7BD6-4E4D-95B1-A0289BE03A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F63E539E-AF9E-42F4-8757-BA7E826CF6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57A3A8-0DAF-4370-8B2E-3B0CEF8CA37D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841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3DE4E-2164-4CA1-84A7-69D1A1CD65BA}" type="datetime1">
              <a:rPr lang="ru-RU" smtClean="0"/>
              <a:pPr/>
              <a:t>03.11.2022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5F972E0-5198-46C6-8EFE-44A646AD96EF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3569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/>
              <a:t>Шаблон для учащихся, помогающий подготовить экскурсию в определенное место для представления другим учащимся. Содержит указания для учащихся о необходимых элементах для каждого слайда и рекомендуемое содержимое.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345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 можете использовать этот тип слайдов для текста, изображений, фигур и таблиц, чтобы добавлять сведения другим способом. Продублируйте этот слайд, чтобы добавить дополнительные изображения важных мест назначения для вашей экскурсии.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121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Например, город Витебск, находящийся в Белоруссии, тесно связан с именем художника Марка Шагала. Сегодня мы отправимся на экскурсию из нашей школы в Витебск сквозь расстояния и время...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771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 можете использовать этот тип слайдов для текста, изображений, фигур и таблиц, чтобы добавлять сведения другим способом. Продублируйте этот слайд, чтобы добавить дополнительные изображения важных мест назначения для вашей экскурсии.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132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 можете использовать этот тип слайдов для текста, изображений, фигур и таблиц, чтобы добавлять сведения другим способом. Продублируйте этот слайд, чтобы добавить дополнительные изображения важных мест назначения для вашей экскурсии.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370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 можете использовать этот тип слайдов для текста, изображений, фигур и таблиц, чтобы добавлять сведения другим способом. Продублируйте этот слайд, чтобы добавить дополнительные изображения важных мест назначения для вашей экскурсии.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pPr rtl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544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pPr rtl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096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9FA3EEC-8F4E-42B8-ABC9-2DBDAFB862F2}" type="datetime1">
              <a:rPr lang="ru-RU" noProof="0" smtClean="0"/>
              <a:pPr rtl="0"/>
              <a:t>03.11.2022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2F0A33C-B6D6-454E-A4EA-5198AC78DEE3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B941F392-55E3-4875-A0A8-7C2B611343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65359" y="599983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8" name="Текст 16">
            <a:extLst>
              <a:ext uri="{FF2B5EF4-FFF2-40B4-BE49-F238E27FC236}">
                <a16:creationId xmlns:a16="http://schemas.microsoft.com/office/drawing/2014/main" id="{792D370F-01D2-4F21-BE9F-9951674A65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05594" y="1242501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F0D26AC6-BA38-4193-A559-9227287583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65359" y="1885019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id="{E8BC1B5E-B477-4CD0-996D-5614FE4B3F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7184" y="1238157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blackWhite">
          <a:xfrm>
            <a:off x="4311650" y="1512376"/>
            <a:ext cx="3568700" cy="1809943"/>
          </a:xfrm>
          <a:noFill/>
          <a:ln w="38100">
            <a:noFill/>
          </a:ln>
        </p:spPr>
        <p:txBody>
          <a:bodyPr lIns="274320" rIns="274320" rtlCol="0" anchor="ctr" anchorCtr="0">
            <a:normAutofit/>
          </a:bodyPr>
          <a:lstStyle>
            <a:lvl1pPr algn="ctr">
              <a:defRPr sz="3800" cap="none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11650" y="3322319"/>
            <a:ext cx="3568700" cy="2023304"/>
          </a:xfrm>
          <a:noFill/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1530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раздел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268440A-E3ED-426B-A1F8-1D7557F9584D}"/>
              </a:ext>
            </a:extLst>
          </p:cNvPr>
          <p:cNvSpPr/>
          <p:nvPr userDrawn="1"/>
        </p:nvSpPr>
        <p:spPr>
          <a:xfrm>
            <a:off x="0" y="3648173"/>
            <a:ext cx="12192000" cy="32098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blackWhite">
          <a:xfrm>
            <a:off x="1600200" y="1887121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098A16-5D9D-4D43-8B60-6D8B59D5ECC7}" type="datetime1">
              <a:rPr lang="ru-RU" noProof="0" smtClean="0"/>
              <a:pPr rtl="0"/>
              <a:t>03.11.2022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49634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">
          <a:noFill/>
          <a:ln>
            <a:solidFill>
              <a:schemeClr val="accent2"/>
            </a:solidFill>
          </a:ln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19B068-F729-40F7-B380-93481482F105}" type="datetime1">
              <a:rPr lang="ru-RU" noProof="0" smtClean="0"/>
              <a:pPr rtl="0"/>
              <a:t>03.11.2022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0" name="Прямоугольник 9">
            <a:extLst>
              <a:ext uri="{FF2B5EF4-FFF2-40B4-BE49-F238E27FC236}">
                <a16:creationId xmlns:a16="http://schemas.microsoft.com/office/drawing/2014/main" id="{C0B668FB-6A04-4C02-A197-0044D616A95A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8643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">
          <a:noFill/>
          <a:ln>
            <a:noFill/>
          </a:ln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Дата 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5764BD-B901-4975-BF59-058D88186A27}" type="datetime1">
              <a:rPr lang="ru-RU" noProof="0" smtClean="0"/>
              <a:pPr rtl="0"/>
              <a:t>03.11.2022</a:t>
            </a:fld>
            <a:endParaRPr lang="ru-RU" noProof="0"/>
          </a:p>
        </p:txBody>
      </p:sp>
      <p:sp>
        <p:nvSpPr>
          <p:cNvPr id="9" name="Нижний колонтитул 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1" name="Прямоугольник 10">
            <a:extLst>
              <a:ext uri="{FF2B5EF4-FFF2-40B4-BE49-F238E27FC236}">
                <a16:creationId xmlns:a16="http://schemas.microsoft.com/office/drawing/2014/main" id="{E972FC25-236C-4A4E-83A6-4EBE36B8339C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95522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fld id="{2CB1EF75-4955-4A98-870F-65854237CFDE}" type="datetime1">
              <a:rPr lang="ru-RU" noProof="0" smtClean="0"/>
              <a:pPr rtl="0"/>
              <a:t>03.11.2022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0" name="Заголовок 9"/>
          <p:cNvSpPr>
            <a:spLocks noGrp="1"/>
          </p:cNvSpPr>
          <p:nvPr>
            <p:ph type="title"/>
          </p:nvPr>
        </p:nvSpPr>
        <p:spPr bwMode="gray">
          <a:noFill/>
          <a:ln>
            <a:solidFill>
              <a:schemeClr val="bg1"/>
            </a:solidFill>
          </a:ln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7CC6D812-2BC4-484A-A3B0-D751943CA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4927" y="2313433"/>
            <a:ext cx="4270248" cy="704088"/>
          </a:xfrm>
        </p:spPr>
        <p:txBody>
          <a:bodyPr rtlCol="0" anchor="b"/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74450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 rtlCol="0"/>
          <a:lstStyle/>
          <a:p>
            <a:pPr rtl="0"/>
            <a:fld id="{D8F5BC31-E757-4D45-98F7-9341DFC98F7F}" type="datetime1">
              <a:rPr lang="ru-RU" noProof="0" smtClean="0"/>
              <a:pPr rtl="0"/>
              <a:t>03.11.2022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1" name="Прямоугольник 20">
            <a:extLst>
              <a:ext uri="{FF2B5EF4-FFF2-40B4-BE49-F238E27FC236}">
                <a16:creationId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C8A7AD-2B2B-4A1B-8A04-1B822384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46313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63720D-7F75-460A-8556-A3CF4526D302}" type="datetime1">
              <a:rPr lang="ru-RU" noProof="0" smtClean="0"/>
              <a:pPr rtl="0"/>
              <a:t>03.11.2022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3018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карты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5B1E50CE-2A10-414D-A44D-9CE008E33B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0" y="0"/>
            <a:ext cx="12192000" cy="6858000"/>
          </a:xfrm>
          <a:solidFill>
            <a:schemeClr val="tx1"/>
          </a:solidFill>
        </p:spPr>
        <p:txBody>
          <a:bodyPr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11" name="Прямоугольник 10">
            <a:extLst>
              <a:ext uri="{FF2B5EF4-FFF2-40B4-BE49-F238E27FC236}">
                <a16:creationId xmlns:a16="http://schemas.microsoft.com/office/drawing/2014/main" id="{32BFBB01-2158-40AB-B652-ED00805909B1}"/>
              </a:ext>
            </a:extLst>
          </p:cNvPr>
          <p:cNvSpPr/>
          <p:nvPr userDrawn="1"/>
        </p:nvSpPr>
        <p:spPr>
          <a:xfrm rot="5400000">
            <a:off x="5657999" y="340659"/>
            <a:ext cx="864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fld id="{43EFECB2-99C9-4295-9EF7-114CB9353260}" type="datetime1">
              <a:rPr lang="ru-RU" noProof="0" smtClean="0"/>
              <a:pPr rtl="0"/>
              <a:t>03.11.2022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>
          <a:xfrm>
            <a:off x="1251855" y="6236208"/>
            <a:ext cx="5901189" cy="320040"/>
          </a:xfrm>
        </p:spPr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9A01CDD-F399-4646-90ED-E57A0E609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7748789" y="246231"/>
            <a:ext cx="3787891" cy="957729"/>
          </a:xfrm>
          <a:noFill/>
          <a:ln>
            <a:noFill/>
          </a:ln>
        </p:spPr>
        <p:txBody>
          <a:bodyPr rtlCol="0" anchor="b" anchorCtr="0">
            <a:normAutofit/>
          </a:bodyPr>
          <a:lstStyle>
            <a:lvl1pPr algn="r">
              <a:defRPr sz="4000" b="0" cap="none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10" name="Текст 9">
            <a:extLst>
              <a:ext uri="{FF2B5EF4-FFF2-40B4-BE49-F238E27FC236}">
                <a16:creationId xmlns:a16="http://schemas.microsoft.com/office/drawing/2014/main" id="{C452D643-DA50-4240-9810-A9BBB97288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92439" y="1343510"/>
            <a:ext cx="3383905" cy="4472513"/>
          </a:xfrm>
        </p:spPr>
        <p:txBody>
          <a:bodyPr rtlCol="0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228600" indent="0" algn="r">
              <a:buNone/>
              <a:defRPr sz="2000">
                <a:solidFill>
                  <a:schemeClr val="bg1"/>
                </a:solidFill>
              </a:defRPr>
            </a:lvl2pPr>
            <a:lvl3pPr marL="457200" indent="0" algn="r">
              <a:buNone/>
              <a:defRPr sz="2000">
                <a:solidFill>
                  <a:schemeClr val="bg1"/>
                </a:solidFill>
              </a:defRPr>
            </a:lvl3pPr>
            <a:lvl4pPr marL="685800" indent="0" algn="r">
              <a:buNone/>
              <a:defRPr sz="2000">
                <a:solidFill>
                  <a:schemeClr val="bg1"/>
                </a:solidFill>
              </a:defRPr>
            </a:lvl4pPr>
            <a:lvl5pPr marL="914400" indent="0" algn="r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459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White">
          <a:xfrm>
            <a:off x="883920" y="592183"/>
            <a:ext cx="5750440" cy="1810379"/>
          </a:xfrm>
          <a:noFill/>
          <a:ln>
            <a:noFill/>
          </a:ln>
        </p:spPr>
        <p:txBody>
          <a:bodyPr lIns="0" rtlCol="0" anchor="t" anchorCtr="0">
            <a:noAutofit/>
          </a:bodyPr>
          <a:lstStyle>
            <a:lvl1pPr marL="0" indent="0" algn="l" defTabSz="0">
              <a:buFont typeface="Arial" panose="020B0604020202020204" pitchFamily="34" charset="0"/>
              <a:buNone/>
              <a:defRPr sz="4000" cap="none" spc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497200" y="0"/>
            <a:ext cx="5700896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 bwMode="white">
          <a:xfrm>
            <a:off x="632071" y="2417802"/>
            <a:ext cx="5297398" cy="3710855"/>
          </a:xfrm>
        </p:spPr>
        <p:txBody>
          <a:bodyPr rtlCol="0" anchor="t" anchorCtr="1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Дата 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E03CA99C-20A3-4EAD-8F2E-0C8510B6563E}" type="datetime1">
              <a:rPr lang="ru-RU" noProof="0" smtClean="0"/>
              <a:pPr rtl="0"/>
              <a:t>03.11.2022</a:t>
            </a:fld>
            <a:endParaRPr lang="ru-RU" noProof="0"/>
          </a:p>
        </p:txBody>
      </p:sp>
      <p:sp>
        <p:nvSpPr>
          <p:cNvPr id="9" name="Нижний колонтитул 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9130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 13">
            <a:extLst>
              <a:ext uri="{FF2B5EF4-FFF2-40B4-BE49-F238E27FC236}">
                <a16:creationId xmlns:a16="http://schemas.microsoft.com/office/drawing/2014/main" id="{1C226BE6-63BD-4193-A5B9-87DBDF176AB9}"/>
              </a:ext>
            </a:extLst>
          </p:cNvPr>
          <p:cNvSpPr/>
          <p:nvPr userDrawn="1"/>
        </p:nvSpPr>
        <p:spPr>
          <a:xfrm rot="5400000">
            <a:off x="5712000" y="-5718344"/>
            <a:ext cx="756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White">
          <a:xfrm>
            <a:off x="4175220" y="3508040"/>
            <a:ext cx="3841560" cy="3420000"/>
          </a:xfrm>
          <a:noFill/>
          <a:ln>
            <a:noFill/>
          </a:ln>
        </p:spPr>
        <p:txBody>
          <a:bodyPr rtlCol="0" anchor="ctr" anchorCtr="1">
            <a:noAutofit/>
          </a:bodyPr>
          <a:lstStyle>
            <a:lvl1pPr algn="l">
              <a:defRPr sz="240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4860" y="1005840"/>
            <a:ext cx="3497580" cy="5593080"/>
          </a:xfrm>
        </p:spPr>
        <p:txBody>
          <a:bodyPr rtlCol="0"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Дата 7"/>
          <p:cNvSpPr>
            <a:spLocks noGrp="1"/>
          </p:cNvSpPr>
          <p:nvPr>
            <p:ph type="dt" sz="half" idx="10"/>
          </p:nvPr>
        </p:nvSpPr>
        <p:spPr>
          <a:xfrm>
            <a:off x="8629149" y="6254056"/>
            <a:ext cx="2753746" cy="323968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78CA97FE-A350-434E-823F-25F81DC2E92B}" type="datetime1">
              <a:rPr lang="ru-RU" noProof="0" smtClean="0"/>
              <a:pPr rtl="0"/>
              <a:t>03.11.2022</a:t>
            </a:fld>
            <a:endParaRPr lang="ru-RU" noProof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30175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>
          <a:xfrm>
            <a:off x="11566642" y="6233160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A010B646-69BD-42FF-80B8-7A065EA6A28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293917" y="996684"/>
            <a:ext cx="3497580" cy="5593080"/>
          </a:xfrm>
        </p:spPr>
        <p:txBody>
          <a:bodyPr rtlCol="0"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054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2B21E085-4E62-4EC9-A5F1-16523F195915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6942215" y="426720"/>
            <a:ext cx="4699941" cy="1188720"/>
          </a:xfrm>
          <a:noFill/>
          <a:ln>
            <a:noFill/>
          </a:ln>
        </p:spPr>
        <p:txBody>
          <a:bodyPr rtlCol="0"/>
          <a:lstStyle>
            <a:lvl1pPr algn="l">
              <a:defRPr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FFCDFB3A-4CE3-463F-8C40-B15E3F5CFC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48876" y="1818152"/>
            <a:ext cx="4045844" cy="4277848"/>
          </a:xfrm>
          <a:noFill/>
        </p:spPr>
        <p:txBody>
          <a:bodyPr rtlCol="0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28600" indent="0" algn="l">
              <a:buNone/>
              <a:defRPr>
                <a:solidFill>
                  <a:schemeClr val="tx1"/>
                </a:solidFill>
              </a:defRPr>
            </a:lvl2pPr>
            <a:lvl3pPr marL="457200" indent="0" algn="l">
              <a:buNone/>
              <a:defRPr>
                <a:solidFill>
                  <a:schemeClr val="tx1"/>
                </a:solidFill>
              </a:defRPr>
            </a:lvl3pPr>
            <a:lvl4pPr marL="685800" indent="0" algn="l">
              <a:buNone/>
              <a:defRPr>
                <a:solidFill>
                  <a:schemeClr val="tx1"/>
                </a:solidFill>
              </a:defRPr>
            </a:lvl4pPr>
            <a:lvl5pPr marL="9144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 rtlCol="0"/>
          <a:lstStyle/>
          <a:p>
            <a:pPr rtl="0"/>
            <a:fld id="{19E973B4-A6A3-4BB8-AB20-DA56B6449782}" type="datetime1">
              <a:rPr lang="ru-RU" noProof="0" smtClean="0"/>
              <a:pPr rtl="0"/>
              <a:t>03.11.2022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7D356109-298D-4C51-9DC7-DC74594DC22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2155" y="396240"/>
            <a:ext cx="5927725" cy="5989638"/>
          </a:xfrm>
          <a:ln w="38100">
            <a:solidFill>
              <a:schemeClr val="accent2"/>
            </a:solidFill>
          </a:ln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Прямоугольник 20">
            <a:extLst>
              <a:ext uri="{FF2B5EF4-FFF2-40B4-BE49-F238E27FC236}">
                <a16:creationId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9" name="Прямая соединительная линия 8" descr="Декоративный элемент">
            <a:extLst>
              <a:ext uri="{FF2B5EF4-FFF2-40B4-BE49-F238E27FC236}">
                <a16:creationId xmlns:a16="http://schemas.microsoft.com/office/drawing/2014/main" id="{167C85F9-C124-4D12-B4AC-317A35D71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41749" y="1720670"/>
            <a:ext cx="3780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94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подпись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BDE53EE8-1567-4A1C-B5FB-9243D17B161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145CB378-10E3-4D4E-82B7-47858EDEE5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62827" y="543339"/>
            <a:ext cx="5040000" cy="5765661"/>
          </a:xfrm>
          <a:ln w="38100">
            <a:solidFill>
              <a:schemeClr val="bg1"/>
            </a:solidFill>
          </a:ln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537045" y="6358084"/>
            <a:ext cx="2753746" cy="323968"/>
          </a:xfrm>
        </p:spPr>
        <p:txBody>
          <a:bodyPr rtlCol="0"/>
          <a:lstStyle/>
          <a:p>
            <a:pPr rtl="0"/>
            <a:fld id="{70878BA5-EA29-47BD-ACEB-F168BCB11ECA}" type="datetime1">
              <a:rPr lang="ru-RU" noProof="0" smtClean="0"/>
              <a:pPr rtl="0"/>
              <a:t>03.11.2022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>
          <a:xfrm>
            <a:off x="704361" y="6382908"/>
            <a:ext cx="5901189" cy="320040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74538" y="6337188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A2BF3C7-5EFF-4508-B560-D9A68D3F722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704361" y="164690"/>
            <a:ext cx="4593772" cy="2624056"/>
          </a:xfrm>
          <a:noFill/>
          <a:ln>
            <a:noFill/>
          </a:ln>
        </p:spPr>
        <p:txBody>
          <a:bodyPr rtlCol="0" anchor="t" anchorCtr="0">
            <a:noAutofit/>
          </a:bodyPr>
          <a:lstStyle>
            <a:lvl1pPr>
              <a:defRPr sz="4000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7D64B51-A9B6-4A76-949F-576993124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361" y="3233530"/>
            <a:ext cx="4593771" cy="2902590"/>
          </a:xfrm>
        </p:spPr>
        <p:txBody>
          <a:bodyPr rtlCol="0">
            <a:normAutofit/>
          </a:bodyPr>
          <a:lstStyle>
            <a:lvl1pPr marL="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1pPr>
            <a:lvl2pPr marL="2286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3pPr>
            <a:lvl4pPr marL="6858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4pPr>
            <a:lvl5pPr marL="9144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0011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White">
          <a:xfrm>
            <a:off x="6712900" y="407684"/>
            <a:ext cx="4910096" cy="2257167"/>
          </a:xfrm>
          <a:noFill/>
          <a:ln>
            <a:noFill/>
          </a:ln>
        </p:spPr>
        <p:txBody>
          <a:bodyPr rtlCol="0" anchor="ctr" anchorCtr="0">
            <a:normAutofit/>
          </a:bodyPr>
          <a:lstStyle>
            <a:lvl1pPr algn="l">
              <a:defRPr sz="40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 bwMode="white">
          <a:xfrm>
            <a:off x="6780414" y="3019130"/>
            <a:ext cx="4584265" cy="3159033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B6E2DB-3040-4F1F-A6C1-5CB896D6FE51}" type="datetime1">
              <a:rPr lang="ru-RU" noProof="0" smtClean="0"/>
              <a:pPr rtl="0"/>
              <a:t>03.11.2022</a:t>
            </a:fld>
            <a:endParaRPr lang="ru-RU" noProof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2" name="Объект 2">
            <a:extLst>
              <a:ext uri="{FF2B5EF4-FFF2-40B4-BE49-F238E27FC236}">
                <a16:creationId xmlns:a16="http://schemas.microsoft.com/office/drawing/2014/main" id="{1FEC71D9-8368-4022-BA35-B43400F92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20" y="407684"/>
            <a:ext cx="5625849" cy="577047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89162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0A9D9A-DB3B-41C8-AF35-5D24019B86E1}" type="datetime1">
              <a:rPr lang="ru-RU" noProof="0" smtClean="0"/>
              <a:pPr rtl="0"/>
              <a:t>03.11.2022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E4AA6-ED36-4D3B-ABD8-3BA6059C308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44516" y="1127369"/>
            <a:ext cx="4703084" cy="1188720"/>
          </a:xfrm>
          <a:noFill/>
          <a:ln>
            <a:noFill/>
          </a:ln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94707B9-0409-43FA-B052-6AE401D767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4516" y="2263081"/>
            <a:ext cx="4702968" cy="3909119"/>
          </a:xfrm>
          <a:noFill/>
          <a:ln>
            <a:noFill/>
          </a:ln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28600" indent="0" algn="ctr">
              <a:buNone/>
              <a:defRPr>
                <a:solidFill>
                  <a:schemeClr val="bg1"/>
                </a:solidFill>
              </a:defRPr>
            </a:lvl2pPr>
            <a:lvl3pPr marL="457200" indent="0" algn="ctr">
              <a:buNone/>
              <a:defRPr>
                <a:solidFill>
                  <a:schemeClr val="bg1"/>
                </a:solidFill>
              </a:defRPr>
            </a:lvl3pPr>
            <a:lvl4pPr marL="685800" indent="0" algn="ctr">
              <a:buNone/>
              <a:defRPr>
                <a:solidFill>
                  <a:schemeClr val="bg1"/>
                </a:solidFill>
              </a:defRPr>
            </a:lvl4pPr>
            <a:lvl5pPr marL="9144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52560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24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F52862-FA21-4082-A5CB-99952CFD89C4}" type="datetime1">
              <a:rPr lang="ru-RU" noProof="0" smtClean="0"/>
              <a:pPr rtl="0"/>
              <a:t>03.11.2022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8737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5824195F-CF6F-427B-889F-F10374FB4ABE}" type="datetime1">
              <a:rPr lang="ru-RU" noProof="0" smtClean="0"/>
              <a:pPr rtl="0"/>
              <a:t>03.11.2022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42F0A33C-B6D6-454E-A4EA-5198AC78DEE3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5314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9" r:id="rId2"/>
    <p:sldLayoutId id="2147483681" r:id="rId3"/>
    <p:sldLayoutId id="2147483690" r:id="rId4"/>
    <p:sldLayoutId id="2147483666" r:id="rId5"/>
    <p:sldLayoutId id="2147483687" r:id="rId6"/>
    <p:sldLayoutId id="2147483680" r:id="rId7"/>
    <p:sldLayoutId id="2147483688" r:id="rId8"/>
    <p:sldLayoutId id="2147483673" r:id="rId9"/>
    <p:sldLayoutId id="2147483692" r:id="rId10"/>
    <p:sldLayoutId id="2147483674" r:id="rId11"/>
    <p:sldLayoutId id="2147483676" r:id="rId12"/>
    <p:sldLayoutId id="2147483677" r:id="rId13"/>
    <p:sldLayoutId id="2147483691" r:id="rId14"/>
    <p:sldLayoutId id="2147483689" r:id="rId15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cap="none" spc="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microsoft.com/office/2007/relationships/hdphoto" Target="../media/hdphoto4.wdp"/><Relationship Id="rId7" Type="http://schemas.openxmlformats.org/officeDocument/2006/relationships/image" Target="../media/image28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s://novgorodcard.ru/what-is-included/museums/literary/the-house-museum-of-f-m-dostoevsky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&#1084;&#1072;&#1083;&#1086;&#1074;&#1080;&#1096;&#1077;&#1088;&#1089;&#1082;&#1080;&#1081;-&#1082;&#1094;&#1089;&#1086;.&#1088;&#1092;/" TargetMode="External"/><Relationship Id="rId5" Type="http://schemas.openxmlformats.org/officeDocument/2006/relationships/hyperlink" Target="mailto:mvishcso@mail.ru" TargetMode="Externa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hyperlink" Target="https://novgorodcard.ru/what-is-included/museums/literary/the-house-museum-of-f-m-dostoevsky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 6">
            <a:extLst>
              <a:ext uri="{FF2B5EF4-FFF2-40B4-BE49-F238E27FC236}">
                <a16:creationId xmlns:a16="http://schemas.microsoft.com/office/drawing/2014/main" id="{B9CBB346-0CD2-4685-99B1-EF04ED2E1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672"/>
          <a:stretch/>
        </p:blipFill>
        <p:spPr>
          <a:xfrm>
            <a:off x="0" y="0"/>
            <a:ext cx="12192000" cy="6981371"/>
          </a:xfrm>
          <a:prstGeom prst="rect">
            <a:avLst/>
          </a:prstGeom>
        </p:spPr>
      </p:pic>
      <p:sp>
        <p:nvSpPr>
          <p:cNvPr id="54" name="Прямоугольник 53" descr="Декоративный элемент">
            <a:extLst>
              <a:ext uri="{FF2B5EF4-FFF2-40B4-BE49-F238E27FC236}">
                <a16:creationId xmlns:a16="http://schemas.microsoft.com/office/drawing/2014/main" id="{73785415-E552-4742-B0A5-FC1ECF293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62400" y="2448215"/>
            <a:ext cx="8237895" cy="4591311"/>
          </a:xfrm>
          <a:prstGeom prst="rect">
            <a:avLst/>
          </a:prstGeom>
          <a:gradFill flip="none" rotWithShape="1">
            <a:gsLst>
              <a:gs pos="0">
                <a:srgbClr val="7795D7">
                  <a:shade val="30000"/>
                  <a:satMod val="115000"/>
                </a:srgbClr>
              </a:gs>
              <a:gs pos="50000">
                <a:srgbClr val="7795D7">
                  <a:shade val="67500"/>
                  <a:satMod val="115000"/>
                </a:srgbClr>
              </a:gs>
              <a:gs pos="100000">
                <a:srgbClr val="7795D7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37" name="Заголовок 36">
            <a:extLst>
              <a:ext uri="{FF2B5EF4-FFF2-40B4-BE49-F238E27FC236}">
                <a16:creationId xmlns:a16="http://schemas.microsoft.com/office/drawing/2014/main" id="{1C44CABD-3945-420B-A1E8-0D3E5F523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6135" y="2706020"/>
            <a:ext cx="8387738" cy="1809943"/>
          </a:xfrm>
        </p:spPr>
        <p:txBody>
          <a:bodyPr rtlCol="0">
            <a:normAutofit/>
          </a:bodyPr>
          <a:lstStyle/>
          <a:p>
            <a:pPr rtl="0"/>
            <a:r>
              <a:rPr lang="ru-RU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</a:t>
            </a:r>
            <a:br>
              <a:rPr lang="ru-RU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«Добрые сердца»</a:t>
            </a:r>
          </a:p>
        </p:txBody>
      </p:sp>
      <p:sp>
        <p:nvSpPr>
          <p:cNvPr id="38" name="Подзаголовок 37">
            <a:extLst>
              <a:ext uri="{FF2B5EF4-FFF2-40B4-BE49-F238E27FC236}">
                <a16:creationId xmlns:a16="http://schemas.microsoft.com/office/drawing/2014/main" id="{6ED6B106-CA53-428B-8BF0-1BC5768C0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1847" y="4458057"/>
            <a:ext cx="8736306" cy="1628504"/>
          </a:xfrm>
        </p:spPr>
        <p:txBody>
          <a:bodyPr rtlCol="0">
            <a:normAutofit/>
          </a:bodyPr>
          <a:lstStyle/>
          <a:p>
            <a:pPr>
              <a:spcBef>
                <a:spcPts val="0"/>
              </a:spcBef>
              <a:buSzPct val="100000"/>
              <a:tabLst>
                <a:tab pos="0" algn="l"/>
                <a:tab pos="698500" algn="l"/>
                <a:tab pos="1400175" algn="l"/>
                <a:tab pos="2103438" algn="l"/>
                <a:tab pos="2805113" algn="l"/>
                <a:tab pos="3506788" algn="l"/>
                <a:tab pos="4208463" algn="l"/>
                <a:tab pos="4910138" algn="l"/>
                <a:tab pos="5611813" algn="l"/>
                <a:tab pos="6315075" algn="l"/>
                <a:tab pos="7016750" algn="l"/>
                <a:tab pos="7718425" algn="l"/>
                <a:tab pos="8420100" algn="l"/>
                <a:tab pos="9121775" algn="l"/>
                <a:tab pos="9825038" algn="l"/>
                <a:tab pos="10526713" algn="l"/>
                <a:tab pos="11228388" algn="l"/>
                <a:tab pos="11930063" algn="l"/>
                <a:tab pos="12631738" algn="l"/>
                <a:tab pos="13335000" algn="l"/>
                <a:tab pos="14036675" algn="l"/>
              </a:tabLst>
              <a:defRPr/>
            </a:pPr>
            <a:r>
              <a:rPr lang="ru-RU" altLang="ru-RU" sz="1700" b="1" dirty="0">
                <a:solidFill>
                  <a:schemeClr val="bg1"/>
                </a:solidFill>
                <a:latin typeface="Open Sans"/>
              </a:rPr>
              <a:t>Победитель Федерального этапа</a:t>
            </a:r>
          </a:p>
          <a:p>
            <a:pPr>
              <a:spcBef>
                <a:spcPts val="0"/>
              </a:spcBef>
              <a:buSzPct val="100000"/>
              <a:tabLst>
                <a:tab pos="0" algn="l"/>
                <a:tab pos="698500" algn="l"/>
                <a:tab pos="1400175" algn="l"/>
                <a:tab pos="2103438" algn="l"/>
                <a:tab pos="2805113" algn="l"/>
                <a:tab pos="3506788" algn="l"/>
                <a:tab pos="4208463" algn="l"/>
                <a:tab pos="4910138" algn="l"/>
                <a:tab pos="5611813" algn="l"/>
                <a:tab pos="6315075" algn="l"/>
                <a:tab pos="7016750" algn="l"/>
                <a:tab pos="7718425" algn="l"/>
                <a:tab pos="8420100" algn="l"/>
                <a:tab pos="9121775" algn="l"/>
                <a:tab pos="9825038" algn="l"/>
                <a:tab pos="10526713" algn="l"/>
                <a:tab pos="11228388" algn="l"/>
                <a:tab pos="11930063" algn="l"/>
                <a:tab pos="12631738" algn="l"/>
                <a:tab pos="13335000" algn="l"/>
                <a:tab pos="14036675" algn="l"/>
              </a:tabLst>
              <a:defRPr/>
            </a:pPr>
            <a:r>
              <a:rPr lang="ru-RU" altLang="ru-RU" sz="1700" b="1" dirty="0">
                <a:solidFill>
                  <a:schemeClr val="bg1"/>
                </a:solidFill>
                <a:latin typeface="Open Sans"/>
              </a:rPr>
              <a:t> Всероссийского конкурсного отбора лучших региональных практик поддержки волонтерства «Регион добрых дел 2020» </a:t>
            </a:r>
          </a:p>
          <a:p>
            <a:pPr>
              <a:spcBef>
                <a:spcPts val="0"/>
              </a:spcBef>
              <a:buSzPct val="100000"/>
              <a:tabLst>
                <a:tab pos="0" algn="l"/>
                <a:tab pos="698500" algn="l"/>
                <a:tab pos="1400175" algn="l"/>
                <a:tab pos="2103438" algn="l"/>
                <a:tab pos="2805113" algn="l"/>
                <a:tab pos="3506788" algn="l"/>
                <a:tab pos="4208463" algn="l"/>
                <a:tab pos="4910138" algn="l"/>
                <a:tab pos="5611813" algn="l"/>
                <a:tab pos="6315075" algn="l"/>
                <a:tab pos="7016750" algn="l"/>
                <a:tab pos="7718425" algn="l"/>
                <a:tab pos="8420100" algn="l"/>
                <a:tab pos="9121775" algn="l"/>
                <a:tab pos="9825038" algn="l"/>
                <a:tab pos="10526713" algn="l"/>
                <a:tab pos="11228388" algn="l"/>
                <a:tab pos="11930063" algn="l"/>
                <a:tab pos="12631738" algn="l"/>
                <a:tab pos="13335000" algn="l"/>
                <a:tab pos="14036675" algn="l"/>
              </a:tabLst>
              <a:defRPr/>
            </a:pPr>
            <a:endParaRPr lang="ru-RU" altLang="ru-RU" sz="1700" b="1" dirty="0">
              <a:solidFill>
                <a:schemeClr val="bg1"/>
              </a:solidFill>
              <a:latin typeface="Open Sans"/>
            </a:endParaRPr>
          </a:p>
          <a:p>
            <a:pPr>
              <a:spcBef>
                <a:spcPts val="0"/>
              </a:spcBef>
              <a:buSzPct val="100000"/>
              <a:tabLst>
                <a:tab pos="0" algn="l"/>
                <a:tab pos="698500" algn="l"/>
                <a:tab pos="1400175" algn="l"/>
                <a:tab pos="2103438" algn="l"/>
                <a:tab pos="2805113" algn="l"/>
                <a:tab pos="3506788" algn="l"/>
                <a:tab pos="4208463" algn="l"/>
                <a:tab pos="4910138" algn="l"/>
                <a:tab pos="5611813" algn="l"/>
                <a:tab pos="6315075" algn="l"/>
                <a:tab pos="7016750" algn="l"/>
                <a:tab pos="7718425" algn="l"/>
                <a:tab pos="8420100" algn="l"/>
                <a:tab pos="9121775" algn="l"/>
                <a:tab pos="9825038" algn="l"/>
                <a:tab pos="10526713" algn="l"/>
                <a:tab pos="11228388" algn="l"/>
                <a:tab pos="11930063" algn="l"/>
                <a:tab pos="12631738" algn="l"/>
                <a:tab pos="13335000" algn="l"/>
                <a:tab pos="14036675" algn="l"/>
              </a:tabLst>
              <a:defRPr/>
            </a:pPr>
            <a:r>
              <a:rPr lang="ru-RU" altLang="ru-RU" sz="1700" b="1" dirty="0">
                <a:solidFill>
                  <a:schemeClr val="bg1"/>
                </a:solidFill>
                <a:latin typeface="Open Sans"/>
              </a:rPr>
              <a:t> номинация «Серебряное добровольчество»</a:t>
            </a:r>
            <a:endParaRPr lang="ru-RU" altLang="ru-RU" sz="1400" b="1" dirty="0">
              <a:solidFill>
                <a:schemeClr val="bg1"/>
              </a:solidFill>
              <a:latin typeface="Open Sans"/>
            </a:endParaRPr>
          </a:p>
          <a:p>
            <a:pPr algn="l" rtl="0">
              <a:spcBef>
                <a:spcPts val="0"/>
              </a:spcBef>
            </a:pPr>
            <a:endParaRPr lang="ru-RU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Прямая соединительная линия 26" descr="Декоративный элемент">
            <a:extLst>
              <a:ext uri="{FF2B5EF4-FFF2-40B4-BE49-F238E27FC236}">
                <a16:creationId xmlns:a16="http://schemas.microsoft.com/office/drawing/2014/main" id="{AB7897E6-775C-4603-8153-D078160E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19798" y="4219486"/>
            <a:ext cx="7373257" cy="290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 67" descr="Декоративный элемент">
            <a:extLst>
              <a:ext uri="{FF2B5EF4-FFF2-40B4-BE49-F238E27FC236}">
                <a16:creationId xmlns:a16="http://schemas.microsoft.com/office/drawing/2014/main" id="{7EF755C8-D22F-4585-A846-467B938E1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42000" y="1437564"/>
            <a:ext cx="3708000" cy="3982873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4" name="Подзаголовок 37">
            <a:extLst>
              <a:ext uri="{FF2B5EF4-FFF2-40B4-BE49-F238E27FC236}">
                <a16:creationId xmlns:a16="http://schemas.microsoft.com/office/drawing/2014/main" id="{6ED6B106-CA53-428B-8BF0-1BC5768C054E}"/>
              </a:ext>
            </a:extLst>
          </p:cNvPr>
          <p:cNvSpPr txBox="1">
            <a:spLocks/>
          </p:cNvSpPr>
          <p:nvPr/>
        </p:nvSpPr>
        <p:spPr>
          <a:xfrm>
            <a:off x="7002176" y="6365337"/>
            <a:ext cx="2976521" cy="667416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SzPct val="100000"/>
              <a:tabLst>
                <a:tab pos="0" algn="l"/>
                <a:tab pos="698500" algn="l"/>
                <a:tab pos="1400175" algn="l"/>
                <a:tab pos="2103438" algn="l"/>
                <a:tab pos="2805113" algn="l"/>
                <a:tab pos="3506788" algn="l"/>
                <a:tab pos="4208463" algn="l"/>
                <a:tab pos="4910138" algn="l"/>
                <a:tab pos="5611813" algn="l"/>
                <a:tab pos="6315075" algn="l"/>
                <a:tab pos="7016750" algn="l"/>
                <a:tab pos="7718425" algn="l"/>
                <a:tab pos="8420100" algn="l"/>
                <a:tab pos="9121775" algn="l"/>
                <a:tab pos="9825038" algn="l"/>
                <a:tab pos="10526713" algn="l"/>
                <a:tab pos="11228388" algn="l"/>
                <a:tab pos="11930063" algn="l"/>
                <a:tab pos="12631738" algn="l"/>
                <a:tab pos="13335000" algn="l"/>
                <a:tab pos="14036675" algn="l"/>
              </a:tabLst>
              <a:defRPr/>
            </a:pPr>
            <a:r>
              <a:rPr lang="ru-RU" altLang="ru-RU" sz="1700" b="1" dirty="0">
                <a:solidFill>
                  <a:schemeClr val="bg1"/>
                </a:solidFill>
                <a:latin typeface="Open Sans"/>
              </a:rPr>
              <a:t>2022 г.</a:t>
            </a:r>
          </a:p>
          <a:p>
            <a:pPr algn="l"/>
            <a:endParaRPr lang="ru-RU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704114" y="264327"/>
            <a:ext cx="6475522" cy="409278"/>
          </a:xfrm>
          <a:prstGeom prst="rect">
            <a:avLst/>
          </a:prstGeom>
          <a:gradFill flip="none" rotWithShape="1">
            <a:gsLst>
              <a:gs pos="0">
                <a:srgbClr val="7795D7">
                  <a:shade val="30000"/>
                  <a:satMod val="115000"/>
                </a:srgbClr>
              </a:gs>
              <a:gs pos="50000">
                <a:srgbClr val="7795D7">
                  <a:shade val="67500"/>
                  <a:satMod val="115000"/>
                </a:srgbClr>
              </a:gs>
              <a:gs pos="100000">
                <a:srgbClr val="7795D7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>
            <a:noFill/>
            <a:round/>
            <a:headEnd/>
            <a:tailEnd/>
          </a:ln>
        </p:spPr>
        <p:txBody>
          <a:bodyPr wrap="square" lIns="140616" tIns="73120" rIns="140616" bIns="73120">
            <a:spAutoFit/>
          </a:bodyPr>
          <a:lstStyle/>
          <a:p>
            <a:pPr algn="ctr" eaLnBrk="1" hangingPunct="1">
              <a:buSzPct val="100000"/>
              <a:tabLst>
                <a:tab pos="0" algn="l"/>
                <a:tab pos="698500" algn="l"/>
                <a:tab pos="1400175" algn="l"/>
                <a:tab pos="2103438" algn="l"/>
                <a:tab pos="2805113" algn="l"/>
                <a:tab pos="3506788" algn="l"/>
                <a:tab pos="4208463" algn="l"/>
                <a:tab pos="4910138" algn="l"/>
                <a:tab pos="5611813" algn="l"/>
                <a:tab pos="6315075" algn="l"/>
                <a:tab pos="7016750" algn="l"/>
                <a:tab pos="7718425" algn="l"/>
                <a:tab pos="8420100" algn="l"/>
                <a:tab pos="9121775" algn="l"/>
                <a:tab pos="9825038" algn="l"/>
                <a:tab pos="10526713" algn="l"/>
                <a:tab pos="11228388" algn="l"/>
                <a:tab pos="11930063" algn="l"/>
                <a:tab pos="12631738" algn="l"/>
                <a:tab pos="13335000" algn="l"/>
                <a:tab pos="14036675" algn="l"/>
              </a:tabLst>
            </a:pPr>
            <a:r>
              <a:rPr lang="ru-RU" altLang="ru-RU" sz="1700" b="1" dirty="0">
                <a:solidFill>
                  <a:srgbClr val="FFFFFF"/>
                </a:solidFill>
                <a:latin typeface="Open Sans"/>
              </a:rPr>
              <a:t>Реальная поддержка добрых дел</a:t>
            </a:r>
            <a:endParaRPr lang="en-US" altLang="ru-RU" sz="1700" b="1" dirty="0">
              <a:solidFill>
                <a:srgbClr val="FFFFFF"/>
              </a:solidFill>
              <a:latin typeface="Open Sans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06736" y="4419604"/>
            <a:ext cx="2062725" cy="1532145"/>
            <a:chOff x="9619707" y="1790174"/>
            <a:chExt cx="1922514" cy="1532145"/>
          </a:xfrm>
        </p:grpSpPr>
        <p:sp>
          <p:nvSpPr>
            <p:cNvPr id="28" name="Сердце 27"/>
            <p:cNvSpPr/>
            <p:nvPr/>
          </p:nvSpPr>
          <p:spPr>
            <a:xfrm>
              <a:off x="9619707" y="1790174"/>
              <a:ext cx="1281676" cy="1234320"/>
            </a:xfrm>
            <a:prstGeom prst="heart">
              <a:avLst/>
            </a:prstGeom>
            <a:solidFill>
              <a:srgbClr val="7795D7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30" name="Сердце 29"/>
            <p:cNvSpPr/>
            <p:nvPr/>
          </p:nvSpPr>
          <p:spPr>
            <a:xfrm>
              <a:off x="10260545" y="2087999"/>
              <a:ext cx="1281676" cy="1234320"/>
            </a:xfrm>
            <a:prstGeom prst="heart">
              <a:avLst/>
            </a:prstGeom>
            <a:solidFill>
              <a:schemeClr val="bg1">
                <a:lumMod val="85000"/>
              </a:schemeClr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34" name="Группа 33" descr="Декоративный элемент">
            <a:extLst>
              <a:ext uri="{FF2B5EF4-FFF2-40B4-BE49-F238E27FC236}">
                <a16:creationId xmlns:a16="http://schemas.microsoft.com/office/drawing/2014/main" id="{D6D84601-5D04-4246-95A5-C178A6C74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223854" y="711201"/>
            <a:ext cx="12429238" cy="5336908"/>
            <a:chOff x="699108" y="935359"/>
            <a:chExt cx="10750103" cy="5256001"/>
          </a:xfrm>
        </p:grpSpPr>
        <p:cxnSp>
          <p:nvCxnSpPr>
            <p:cNvPr id="35" name="Прямая соединительная линия 16">
              <a:extLst>
                <a:ext uri="{FF2B5EF4-FFF2-40B4-BE49-F238E27FC236}">
                  <a16:creationId xmlns:a16="http://schemas.microsoft.com/office/drawing/2014/main" id="{DDAC6016-1C3C-4BBF-88B5-BD903710BDAE}"/>
                </a:ext>
              </a:extLst>
            </p:cNvPr>
            <p:cNvCxnSpPr/>
            <p:nvPr/>
          </p:nvCxnSpPr>
          <p:spPr>
            <a:xfrm>
              <a:off x="7832742" y="935359"/>
              <a:ext cx="3616469" cy="232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 20">
              <a:extLst>
                <a:ext uri="{FF2B5EF4-FFF2-40B4-BE49-F238E27FC236}">
                  <a16:creationId xmlns:a16="http://schemas.microsoft.com/office/drawing/2014/main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 21">
              <a:extLst>
                <a:ext uri="{FF2B5EF4-FFF2-40B4-BE49-F238E27FC236}">
                  <a16:creationId xmlns:a16="http://schemas.microsoft.com/office/drawing/2014/main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9708" y="3563360"/>
              <a:ext cx="5256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0345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 18" descr="Декоративный элемент">
            <a:extLst>
              <a:ext uri="{FF2B5EF4-FFF2-40B4-BE49-F238E27FC236}">
                <a16:creationId xmlns:a16="http://schemas.microsoft.com/office/drawing/2014/main" id="{E7CA0621-717C-4BE7-AA89-263F3E2C5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97" y="0"/>
            <a:ext cx="9804529" cy="6914516"/>
          </a:xfrm>
          <a:prstGeom prst="rect">
            <a:avLst/>
          </a:prstGeom>
          <a:solidFill>
            <a:srgbClr val="7795D7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 dirty="0">
              <a:solidFill>
                <a:srgbClr val="7795D7"/>
              </a:solidFill>
            </a:endParaRPr>
          </a:p>
        </p:txBody>
      </p:sp>
      <p:grpSp>
        <p:nvGrpSpPr>
          <p:cNvPr id="20" name="Группа 19" descr="Декоративный элемент">
            <a:extLst>
              <a:ext uri="{FF2B5EF4-FFF2-40B4-BE49-F238E27FC236}">
                <a16:creationId xmlns:a16="http://schemas.microsoft.com/office/drawing/2014/main" id="{102A00D8-5A4C-491C-AFE5-697213105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 flipH="1">
            <a:off x="6712598" y="1593907"/>
            <a:ext cx="5331751" cy="5061907"/>
            <a:chOff x="4578588" y="945960"/>
            <a:chExt cx="6866649" cy="5220000"/>
          </a:xfrm>
        </p:grpSpPr>
        <p:cxnSp>
          <p:nvCxnSpPr>
            <p:cNvPr id="21" name="Прямая соединительная линия 20">
              <a:extLst>
                <a:ext uri="{FF2B5EF4-FFF2-40B4-BE49-F238E27FC236}">
                  <a16:creationId xmlns:a16="http://schemas.microsoft.com/office/drawing/2014/main" id="{2C2273CB-1593-4424-8A44-A1FCA1768665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rgbClr val="7795D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31243644-F05E-4B84-903A-131D8057B82C}"/>
                </a:ext>
              </a:extLst>
            </p:cNvPr>
            <p:cNvCxnSpPr/>
            <p:nvPr/>
          </p:nvCxnSpPr>
          <p:spPr>
            <a:xfrm>
              <a:off x="4578588" y="6154475"/>
              <a:ext cx="6866430" cy="0"/>
            </a:xfrm>
            <a:prstGeom prst="line">
              <a:avLst/>
            </a:prstGeom>
            <a:ln>
              <a:solidFill>
                <a:srgbClr val="7795D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 22">
              <a:extLst>
                <a:ext uri="{FF2B5EF4-FFF2-40B4-BE49-F238E27FC236}">
                  <a16:creationId xmlns:a16="http://schemas.microsoft.com/office/drawing/2014/main" id="{84B151F7-0FFD-491E-9444-733F58518F3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rgbClr val="7795D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Группа 23" descr="Декоративный элемент">
            <a:extLst>
              <a:ext uri="{FF2B5EF4-FFF2-40B4-BE49-F238E27FC236}">
                <a16:creationId xmlns:a16="http://schemas.microsoft.com/office/drawing/2014/main" id="{73816130-6E62-41EF-B818-D7CD34370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 flipV="1">
            <a:off x="137800" y="194584"/>
            <a:ext cx="1304236" cy="6429391"/>
            <a:chOff x="4577230" y="945960"/>
            <a:chExt cx="6868007" cy="5220000"/>
          </a:xfrm>
        </p:grpSpPr>
        <p:cxnSp>
          <p:nvCxnSpPr>
            <p:cNvPr id="25" name="Прямая соединительная линия 24">
              <a:extLst>
                <a:ext uri="{FF2B5EF4-FFF2-40B4-BE49-F238E27FC236}">
                  <a16:creationId xmlns:a16="http://schemas.microsoft.com/office/drawing/2014/main" id="{57DFD76A-70E0-4D6D-954C-5AEB8FE1478E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2F87696A-69E6-496F-A96D-C6AABB0D0BA7}"/>
                </a:ext>
              </a:extLst>
            </p:cNvPr>
            <p:cNvCxnSpPr/>
            <p:nvPr/>
          </p:nvCxnSpPr>
          <p:spPr>
            <a:xfrm>
              <a:off x="4577230" y="615979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01474182-5FDA-4398-BBE0-0D676C45628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Равнобедренный треугольник 38" descr="Декоративный элемент">
            <a:extLst>
              <a:ext uri="{FF2B5EF4-FFF2-40B4-BE49-F238E27FC236}">
                <a16:creationId xmlns:a16="http://schemas.microsoft.com/office/drawing/2014/main" id="{B8447291-9832-4B76-BD34-EE4A5E1E9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947" y="5207454"/>
            <a:ext cx="1573682" cy="1455962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147651" y="5990090"/>
            <a:ext cx="852119" cy="598105"/>
            <a:chOff x="9619707" y="1790174"/>
            <a:chExt cx="1922514" cy="1532145"/>
          </a:xfrm>
        </p:grpSpPr>
        <p:sp>
          <p:nvSpPr>
            <p:cNvPr id="16" name="Сердце 15"/>
            <p:cNvSpPr/>
            <p:nvPr/>
          </p:nvSpPr>
          <p:spPr>
            <a:xfrm>
              <a:off x="9619707" y="1790174"/>
              <a:ext cx="1281676" cy="1234320"/>
            </a:xfrm>
            <a:prstGeom prst="heart">
              <a:avLst/>
            </a:prstGeom>
            <a:solidFill>
              <a:srgbClr val="7795D7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7" name="Сердце 16"/>
            <p:cNvSpPr/>
            <p:nvPr/>
          </p:nvSpPr>
          <p:spPr>
            <a:xfrm>
              <a:off x="10260545" y="2087999"/>
              <a:ext cx="1281676" cy="1234320"/>
            </a:xfrm>
            <a:prstGeom prst="heart">
              <a:avLst/>
            </a:prstGeom>
            <a:solidFill>
              <a:schemeClr val="bg1">
                <a:lumMod val="85000"/>
              </a:schemeClr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28" name="Заголовок 4">
            <a:extLst>
              <a:ext uri="{FF2B5EF4-FFF2-40B4-BE49-F238E27FC236}">
                <a16:creationId xmlns:a16="http://schemas.microsoft.com/office/drawing/2014/main" id="{ADDAE4A6-B7D1-497F-AC40-6AF226DF0084}"/>
              </a:ext>
            </a:extLst>
          </p:cNvPr>
          <p:cNvSpPr txBox="1">
            <a:spLocks/>
          </p:cNvSpPr>
          <p:nvPr/>
        </p:nvSpPr>
        <p:spPr bwMode="blackWhite">
          <a:xfrm>
            <a:off x="137800" y="8861"/>
            <a:ext cx="8781757" cy="1645767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cap="all" dirty="0">
                <a:solidFill>
                  <a:schemeClr val="tx1"/>
                </a:solidFill>
              </a:rPr>
              <a:t>ЗАДАЧА 4. Создание эффективной системы поощрения и мотивации «серебряных» волонтеров, участвующих в добровольческой деятельности комплексного центра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70545" y="1216828"/>
            <a:ext cx="63252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  <a:p>
            <a:pPr marL="285750" indent="-285750" algn="just">
              <a:buFontTx/>
              <a:buChar char="-"/>
            </a:pPr>
            <a:r>
              <a:rPr lang="ru-RU" dirty="0"/>
              <a:t>Организована деятельность по ведению электронных </a:t>
            </a:r>
            <a:r>
              <a:rPr lang="ru-RU" b="1" dirty="0"/>
              <a:t>Личных книжек «серебряных» волонтеров на сайте Добро.ру</a:t>
            </a:r>
          </a:p>
          <a:p>
            <a:pPr algn="just"/>
            <a:endParaRPr lang="ru-RU" b="1" dirty="0"/>
          </a:p>
          <a:p>
            <a:pPr marL="285750" indent="-285750" algn="just">
              <a:buFontTx/>
              <a:buChar char="-"/>
            </a:pPr>
            <a:r>
              <a:rPr lang="ru-RU" dirty="0"/>
              <a:t>В рамках проекта внедрена постоянная </a:t>
            </a:r>
            <a:r>
              <a:rPr lang="ru-RU" b="1" dirty="0"/>
              <a:t> рубрика «Дайджест добрых новостей» </a:t>
            </a:r>
            <a:r>
              <a:rPr lang="ru-RU" dirty="0"/>
              <a:t>и </a:t>
            </a:r>
            <a:r>
              <a:rPr lang="ru-RU" b="1" dirty="0"/>
              <a:t>мотивационных публикаций «Лица Добра» </a:t>
            </a:r>
            <a:r>
              <a:rPr lang="ru-RU" dirty="0"/>
              <a:t>о «серебряных» волонтерах</a:t>
            </a:r>
          </a:p>
          <a:p>
            <a:pPr algn="just"/>
            <a:endParaRPr lang="ru-RU" b="1" dirty="0"/>
          </a:p>
          <a:p>
            <a:pPr marL="285750" indent="-285750" algn="just">
              <a:buFontTx/>
              <a:buChar char="-"/>
            </a:pPr>
            <a:r>
              <a:rPr lang="ru-RU" dirty="0"/>
              <a:t>Для добровольцев созданы условия для участия в спортивных занятиях районов </a:t>
            </a:r>
            <a:r>
              <a:rPr lang="ru-RU" b="1" dirty="0"/>
              <a:t>«Здоровый волонтер»</a:t>
            </a:r>
          </a:p>
          <a:p>
            <a:pPr marL="285750" indent="-285750" algn="just">
              <a:buFontTx/>
              <a:buChar char="-"/>
            </a:pPr>
            <a:endParaRPr lang="ru-RU" b="1" dirty="0"/>
          </a:p>
          <a:p>
            <a:pPr marL="285750" indent="-285750" algn="just">
              <a:buFontTx/>
              <a:buChar char="-"/>
            </a:pPr>
            <a:r>
              <a:rPr lang="ru-RU" dirty="0"/>
              <a:t>Самые активные «серебряные» волонтеры в рамках проекта приняли участие в </a:t>
            </a:r>
            <a:r>
              <a:rPr lang="ru-RU" b="1" dirty="0"/>
              <a:t>мотивационно-образовательных поездках </a:t>
            </a:r>
            <a:r>
              <a:rPr lang="ru-RU" dirty="0"/>
              <a:t>по интересам </a:t>
            </a:r>
          </a:p>
          <a:p>
            <a:endParaRPr lang="ru-RU" b="1" dirty="0">
              <a:solidFill>
                <a:srgbClr val="7795D7"/>
              </a:solidFill>
            </a:endParaRPr>
          </a:p>
          <a:p>
            <a:pPr algn="ctr"/>
            <a:endParaRPr lang="ru-RU" b="1" dirty="0">
              <a:solidFill>
                <a:srgbClr val="7795D7"/>
              </a:solidFill>
            </a:endParaRPr>
          </a:p>
          <a:p>
            <a:pPr algn="ctr"/>
            <a:r>
              <a:rPr lang="ru-RU" b="1" dirty="0">
                <a:solidFill>
                  <a:srgbClr val="7795D7"/>
                </a:solidFill>
              </a:rPr>
              <a:t>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79100D-4FF4-4B24-94D5-A0DEF7060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7795D7">
                <a:tint val="45000"/>
                <a:satMod val="400000"/>
              </a:srgbClr>
            </a:duotone>
          </a:blip>
          <a:srcRect l="25872" t="28991" r="37247" b="28195"/>
          <a:stretch/>
        </p:blipFill>
        <p:spPr>
          <a:xfrm>
            <a:off x="9805379" y="-1"/>
            <a:ext cx="2386621" cy="15100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1AA279-B268-48B2-ABA2-5C6FF14374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22" t="38272" r="36284" b="13517"/>
          <a:stretch/>
        </p:blipFill>
        <p:spPr>
          <a:xfrm>
            <a:off x="6718390" y="1493240"/>
            <a:ext cx="5394642" cy="31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31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descr="Декоративный элемент">
            <a:extLst>
              <a:ext uri="{FF2B5EF4-FFF2-40B4-BE49-F238E27FC236}">
                <a16:creationId xmlns:a16="http://schemas.microsoft.com/office/drawing/2014/main" id="{73785415-E552-4742-B0A5-FC1ECF293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6380" y="-29028"/>
            <a:ext cx="12248379" cy="931853"/>
          </a:xfrm>
          <a:prstGeom prst="rect">
            <a:avLst/>
          </a:prstGeom>
          <a:solidFill>
            <a:srgbClr val="7795D7">
              <a:alpha val="80000"/>
            </a:srgbClr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pic>
        <p:nvPicPr>
          <p:cNvPr id="9218" name="Picture 2" descr="Новгородская област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36" r="26406"/>
          <a:stretch/>
        </p:blipFill>
        <p:spPr bwMode="auto">
          <a:xfrm>
            <a:off x="4505363" y="694481"/>
            <a:ext cx="3420256" cy="60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 14" descr="Декоративный элемент">
            <a:extLst>
              <a:ext uri="{FF2B5EF4-FFF2-40B4-BE49-F238E27FC236}">
                <a16:creationId xmlns:a16="http://schemas.microsoft.com/office/drawing/2014/main" id="{58705588-E2BC-4E36-A99E-9B19942BF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23844" y="3819940"/>
            <a:ext cx="3414764" cy="2520000"/>
          </a:xfrm>
          <a:prstGeom prst="rect">
            <a:avLst/>
          </a:prstGeom>
          <a:solidFill>
            <a:srgbClr val="7795D7">
              <a:alpha val="85000"/>
            </a:srgbClr>
          </a:solidFill>
          <a:ln>
            <a:solidFill>
              <a:srgbClr val="7795D7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cxnSp>
        <p:nvCxnSpPr>
          <p:cNvPr id="7" name="Прямая соединительная линия 6" descr="Декоративный элемент">
            <a:extLst>
              <a:ext uri="{FF2B5EF4-FFF2-40B4-BE49-F238E27FC236}">
                <a16:creationId xmlns:a16="http://schemas.microsoft.com/office/drawing/2014/main" id="{4EB46CFB-014A-4721-A9DB-8607BB257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644609" y="6023841"/>
            <a:ext cx="3132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53B6E93-870A-47FD-871A-60D186B2A8AF}"/>
              </a:ext>
            </a:extLst>
          </p:cNvPr>
          <p:cNvSpPr txBox="1">
            <a:spLocks/>
          </p:cNvSpPr>
          <p:nvPr/>
        </p:nvSpPr>
        <p:spPr bwMode="blackWhite">
          <a:xfrm>
            <a:off x="4420861" y="3633385"/>
            <a:ext cx="3652391" cy="3420000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vert="horz" lIns="274320" tIns="182880" rIns="274320" bIns="182880" rtlCol="0" anchor="ctr" anchorCtr="0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none" spc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b="1" cap="all" dirty="0">
                <a:solidFill>
                  <a:schemeClr val="bg1"/>
                </a:solidFill>
              </a:rPr>
              <a:t>4</a:t>
            </a:r>
            <a:r>
              <a:rPr lang="ru-RU" sz="1800" b="1" cap="all" dirty="0"/>
              <a:t> мотивационно-образовательные поездки ПРОЕКТА</a:t>
            </a:r>
          </a:p>
          <a:p>
            <a:pPr>
              <a:lnSpc>
                <a:spcPct val="100000"/>
              </a:lnSpc>
            </a:pPr>
            <a:r>
              <a:rPr lang="ru-RU" sz="1800" cap="all" dirty="0"/>
              <a:t> посетили </a:t>
            </a:r>
            <a:r>
              <a:rPr lang="ru-RU" sz="4000" b="1" cap="all" dirty="0">
                <a:solidFill>
                  <a:schemeClr val="bg1"/>
                </a:solidFill>
              </a:rPr>
              <a:t>45</a:t>
            </a:r>
            <a:r>
              <a:rPr lang="ru-RU" sz="1800" cap="all" dirty="0"/>
              <a:t> волонтеров «серебряного» возраста»</a:t>
            </a:r>
            <a:endParaRPr lang="ru-RU" sz="1800" b="1" cap="all" dirty="0"/>
          </a:p>
          <a:p>
            <a:pPr>
              <a:lnSpc>
                <a:spcPct val="100000"/>
              </a:lnSpc>
            </a:pPr>
            <a:br>
              <a:rPr lang="ru-RU" sz="3500" b="1" dirty="0"/>
            </a:br>
            <a:endParaRPr lang="ru-RU" sz="3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3517" y="6089597"/>
            <a:ext cx="370182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dirty="0">
                <a:solidFill>
                  <a:srgbClr val="F1F3F4"/>
                </a:solidFill>
                <a:latin typeface="Roboto"/>
                <a:hlinkClick r:id="rId4"/>
              </a:rPr>
            </a:br>
            <a:r>
              <a:rPr lang="ru-RU" sz="1400" cap="all" dirty="0">
                <a:solidFill>
                  <a:srgbClr val="7795D7"/>
                </a:solidFill>
                <a:latin typeface="+mj-lt"/>
                <a:ea typeface="+mj-ea"/>
                <a:cs typeface="+mj-cs"/>
              </a:rPr>
              <a:t>ДОМ-Музей Достоевского, </a:t>
            </a:r>
          </a:p>
          <a:p>
            <a:pPr algn="ctr"/>
            <a:r>
              <a:rPr lang="ru-RU" sz="1400" cap="all" dirty="0">
                <a:solidFill>
                  <a:srgbClr val="7795D7"/>
                </a:solidFill>
                <a:latin typeface="+mj-lt"/>
                <a:ea typeface="+mj-ea"/>
                <a:cs typeface="+mj-cs"/>
              </a:rPr>
              <a:t>г. Старая-Русса</a:t>
            </a:r>
            <a:endParaRPr lang="ru-RU" sz="1400" b="0" i="0" dirty="0">
              <a:effectLst/>
              <a:latin typeface="Roboto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0185" y="3104927"/>
            <a:ext cx="392769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dirty="0">
                <a:solidFill>
                  <a:srgbClr val="F1F3F4"/>
                </a:solidFill>
                <a:latin typeface="Roboto"/>
                <a:hlinkClick r:id="rId4"/>
              </a:rPr>
            </a:br>
            <a:r>
              <a:rPr lang="ru-RU" sz="1400" cap="all" dirty="0">
                <a:solidFill>
                  <a:srgbClr val="7795D7"/>
                </a:solidFill>
                <a:latin typeface="+mj-lt"/>
                <a:ea typeface="+mj-ea"/>
                <a:cs typeface="+mj-cs"/>
              </a:rPr>
              <a:t>МУЗЕЙ ЖЕЛЕЗНОДОРОЖНОГО ТРАНСПОРТА, </a:t>
            </a:r>
          </a:p>
          <a:p>
            <a:pPr algn="ctr"/>
            <a:r>
              <a:rPr lang="ru-RU" sz="1400" cap="all" dirty="0">
                <a:solidFill>
                  <a:srgbClr val="7795D7"/>
                </a:solidFill>
                <a:latin typeface="+mj-lt"/>
                <a:ea typeface="+mj-ea"/>
                <a:cs typeface="+mj-cs"/>
              </a:rPr>
              <a:t>г. Санкт-Петербург</a:t>
            </a:r>
            <a:endParaRPr lang="ru-RU" sz="1400" b="0" i="0" dirty="0">
              <a:effectLst/>
              <a:latin typeface="Roboto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07897" y="3078950"/>
            <a:ext cx="370182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dirty="0">
                <a:solidFill>
                  <a:srgbClr val="F1F3F4"/>
                </a:solidFill>
                <a:latin typeface="Roboto"/>
                <a:hlinkClick r:id="rId4"/>
              </a:rPr>
            </a:br>
            <a:r>
              <a:rPr lang="ru-RU" sz="1400" cap="all" dirty="0">
                <a:solidFill>
                  <a:srgbClr val="7795D7"/>
                </a:solidFill>
                <a:latin typeface="+mj-lt"/>
                <a:ea typeface="+mj-ea"/>
                <a:cs typeface="+mj-cs"/>
              </a:rPr>
              <a:t>МУЗЕЙ-усадьба А.В. Суворова, </a:t>
            </a:r>
          </a:p>
          <a:p>
            <a:pPr algn="ctr"/>
            <a:r>
              <a:rPr lang="ru-RU" sz="1400" cap="all" dirty="0">
                <a:solidFill>
                  <a:srgbClr val="7795D7"/>
                </a:solidFill>
                <a:latin typeface="+mj-lt"/>
                <a:ea typeface="+mj-ea"/>
                <a:cs typeface="+mj-cs"/>
              </a:rPr>
              <a:t>г. БОРОВИЧИ</a:t>
            </a:r>
            <a:endParaRPr lang="ru-RU" sz="1400" b="0" i="0" dirty="0">
              <a:effectLst/>
              <a:latin typeface="Roboto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737986" y="5832108"/>
            <a:ext cx="49063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dirty="0">
                <a:solidFill>
                  <a:srgbClr val="F1F3F4"/>
                </a:solidFill>
                <a:latin typeface="Roboto"/>
                <a:hlinkClick r:id="rId4"/>
              </a:rPr>
            </a:br>
            <a:r>
              <a:rPr lang="ru-RU" sz="1400" cap="all" dirty="0">
                <a:solidFill>
                  <a:srgbClr val="7795D7"/>
                </a:solidFill>
                <a:latin typeface="+mj-lt"/>
                <a:ea typeface="+mj-ea"/>
                <a:cs typeface="+mj-cs"/>
              </a:rPr>
              <a:t>МУЗЕЙ НАРОДНОГО ДЕРЕВЯННОГО ЗОДЧЕСТВА «ВИТОСЛАВЛИЦЫ», </a:t>
            </a:r>
          </a:p>
          <a:p>
            <a:pPr algn="ctr"/>
            <a:r>
              <a:rPr lang="ru-RU" sz="1400" cap="all" dirty="0">
                <a:solidFill>
                  <a:srgbClr val="7795D7"/>
                </a:solidFill>
                <a:latin typeface="+mj-lt"/>
                <a:ea typeface="+mj-ea"/>
                <a:cs typeface="+mj-cs"/>
              </a:rPr>
              <a:t>г. ВЕЛИКИЙ НОВГОРОД</a:t>
            </a:r>
            <a:endParaRPr lang="ru-RU" sz="1400" b="0" i="0" dirty="0">
              <a:effectLst/>
              <a:latin typeface="Roboto"/>
            </a:endParaRPr>
          </a:p>
        </p:txBody>
      </p:sp>
      <p:sp>
        <p:nvSpPr>
          <p:cNvPr id="15" name="Заголовок 4">
            <a:extLst>
              <a:ext uri="{FF2B5EF4-FFF2-40B4-BE49-F238E27FC236}">
                <a16:creationId xmlns:a16="http://schemas.microsoft.com/office/drawing/2014/main" id="{ADDAE4A6-B7D1-497F-AC40-6AF226DF0084}"/>
              </a:ext>
            </a:extLst>
          </p:cNvPr>
          <p:cNvSpPr txBox="1">
            <a:spLocks/>
          </p:cNvSpPr>
          <p:nvPr/>
        </p:nvSpPr>
        <p:spPr bwMode="blackWhite">
          <a:xfrm>
            <a:off x="147651" y="-430976"/>
            <a:ext cx="12044349" cy="1645767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cap="all" dirty="0">
                <a:solidFill>
                  <a:schemeClr val="tx1"/>
                </a:solidFill>
              </a:rPr>
              <a:t>ЗАДАЧА 4. Создание эффективной системы поощрения и мотивации «серебряных» волонтеров, участвующих в добровольческой деятельности комплексного центра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F884074-74A0-47F1-A0B8-41B28CA554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 b="9028"/>
          <a:stretch/>
        </p:blipFill>
        <p:spPr bwMode="auto">
          <a:xfrm>
            <a:off x="8433053" y="1097722"/>
            <a:ext cx="3274016" cy="2150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8A78AED-B0CF-4C5E-A7F7-60A3741524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9"/>
          <a:stretch/>
        </p:blipFill>
        <p:spPr bwMode="auto">
          <a:xfrm>
            <a:off x="589465" y="980553"/>
            <a:ext cx="3355857" cy="2357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E5CD50-E88D-4E88-849E-4B3F076A59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29" t="5661" b="7306"/>
          <a:stretch/>
        </p:blipFill>
        <p:spPr>
          <a:xfrm>
            <a:off x="8433053" y="3904448"/>
            <a:ext cx="3162530" cy="21851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02E031-E167-4598-B201-05B5CBDE4D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857" y="3887495"/>
            <a:ext cx="3269927" cy="245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93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 18" descr="Декоративный элемент">
            <a:extLst>
              <a:ext uri="{FF2B5EF4-FFF2-40B4-BE49-F238E27FC236}">
                <a16:creationId xmlns:a16="http://schemas.microsoft.com/office/drawing/2014/main" id="{E7CA0621-717C-4BE7-AA89-263F3E2C5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338898"/>
            <a:ext cx="7789761" cy="5566465"/>
          </a:xfrm>
          <a:prstGeom prst="rect">
            <a:avLst/>
          </a:prstGeom>
          <a:solidFill>
            <a:srgbClr val="7795D7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DDAE4A6-B7D1-497F-AC40-6AF226DF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89" y="394374"/>
            <a:ext cx="7609172" cy="653091"/>
          </a:xfrm>
        </p:spPr>
        <p:txBody>
          <a:bodyPr rtlCol="0">
            <a:noAutofit/>
          </a:bodyPr>
          <a:lstStyle/>
          <a:p>
            <a:br>
              <a:rPr lang="ru-RU" sz="1400" cap="all" dirty="0">
                <a:solidFill>
                  <a:schemeClr val="tx1"/>
                </a:solidFill>
              </a:rPr>
            </a:br>
            <a:br>
              <a:rPr lang="ru-RU" sz="1400" cap="all" dirty="0">
                <a:solidFill>
                  <a:schemeClr val="tx1"/>
                </a:solidFill>
              </a:rPr>
            </a:br>
            <a:r>
              <a:rPr lang="ru-RU" sz="1400" cap="all" dirty="0">
                <a:solidFill>
                  <a:schemeClr val="tx1"/>
                </a:solidFill>
              </a:rPr>
              <a:t>ЗАДАЧА 5. Тиражирование и масштабирование представленной практики созданной в рамках проекта  для реализации подобной деятельности другими организациями</a:t>
            </a:r>
          </a:p>
        </p:txBody>
      </p:sp>
      <p:grpSp>
        <p:nvGrpSpPr>
          <p:cNvPr id="20" name="Группа 19" descr="Декоративный элемент">
            <a:extLst>
              <a:ext uri="{FF2B5EF4-FFF2-40B4-BE49-F238E27FC236}">
                <a16:creationId xmlns:a16="http://schemas.microsoft.com/office/drawing/2014/main" id="{102A00D8-5A4C-491C-AFE5-697213105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13485" y="263175"/>
            <a:ext cx="3786133" cy="6411135"/>
            <a:chOff x="4578588" y="945960"/>
            <a:chExt cx="6866649" cy="5220000"/>
          </a:xfrm>
        </p:grpSpPr>
        <p:cxnSp>
          <p:nvCxnSpPr>
            <p:cNvPr id="21" name="Прямая соединительная линия 20">
              <a:extLst>
                <a:ext uri="{FF2B5EF4-FFF2-40B4-BE49-F238E27FC236}">
                  <a16:creationId xmlns:a16="http://schemas.microsoft.com/office/drawing/2014/main" id="{2C2273CB-1593-4424-8A44-A1FCA1768665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rgbClr val="7795D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31243644-F05E-4B84-903A-131D8057B82C}"/>
                </a:ext>
              </a:extLst>
            </p:cNvPr>
            <p:cNvCxnSpPr/>
            <p:nvPr/>
          </p:nvCxnSpPr>
          <p:spPr>
            <a:xfrm>
              <a:off x="4578588" y="6154475"/>
              <a:ext cx="6866430" cy="0"/>
            </a:xfrm>
            <a:prstGeom prst="line">
              <a:avLst/>
            </a:prstGeom>
            <a:ln>
              <a:solidFill>
                <a:srgbClr val="7795D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 22">
              <a:extLst>
                <a:ext uri="{FF2B5EF4-FFF2-40B4-BE49-F238E27FC236}">
                  <a16:creationId xmlns:a16="http://schemas.microsoft.com/office/drawing/2014/main" id="{84B151F7-0FFD-491E-9444-733F58518F3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rgbClr val="7795D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Равнобедренный треугольник 38" descr="Декоративный элемент">
            <a:extLst>
              <a:ext uri="{FF2B5EF4-FFF2-40B4-BE49-F238E27FC236}">
                <a16:creationId xmlns:a16="http://schemas.microsoft.com/office/drawing/2014/main" id="{B8447291-9832-4B76-BD34-EE4A5E1E9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5095" y="5039076"/>
            <a:ext cx="1573682" cy="1455962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512303" y="5767057"/>
            <a:ext cx="852119" cy="598105"/>
            <a:chOff x="9619707" y="1790174"/>
            <a:chExt cx="1922514" cy="1532145"/>
          </a:xfrm>
        </p:grpSpPr>
        <p:sp>
          <p:nvSpPr>
            <p:cNvPr id="16" name="Сердце 15"/>
            <p:cNvSpPr/>
            <p:nvPr/>
          </p:nvSpPr>
          <p:spPr>
            <a:xfrm>
              <a:off x="9619707" y="1790174"/>
              <a:ext cx="1281676" cy="1234320"/>
            </a:xfrm>
            <a:prstGeom prst="heart">
              <a:avLst/>
            </a:prstGeom>
            <a:solidFill>
              <a:srgbClr val="7795D7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7" name="Сердце 16"/>
            <p:cNvSpPr/>
            <p:nvPr/>
          </p:nvSpPr>
          <p:spPr>
            <a:xfrm>
              <a:off x="10260545" y="2087999"/>
              <a:ext cx="1281676" cy="1234320"/>
            </a:xfrm>
            <a:prstGeom prst="heart">
              <a:avLst/>
            </a:prstGeom>
            <a:solidFill>
              <a:schemeClr val="bg1">
                <a:lumMod val="85000"/>
              </a:schemeClr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364948" y="1151690"/>
            <a:ext cx="542118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  <a:p>
            <a:pPr algn="just"/>
            <a:r>
              <a:rPr lang="ru-RU" sz="1400" dirty="0"/>
              <a:t>- Официальная Интернет- страница проекта содержит </a:t>
            </a:r>
            <a:r>
              <a:rPr lang="ru-RU" sz="1400" b="1" dirty="0"/>
              <a:t>доступный материал по внедрению практики:</a:t>
            </a:r>
            <a:r>
              <a:rPr lang="ru-RU" sz="1400" dirty="0"/>
              <a:t> обучающий курс для «серебряных» волонтеров», электронные разработки занятий, презентации и буклеты проекта, социальный ролик и сборники по реализации практики.  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- Итоговый сборник проекта </a:t>
            </a:r>
            <a:r>
              <a:rPr lang="ru-RU" sz="1400" b="1" dirty="0"/>
              <a:t>«Я – серебряный ДОБРОволец!» и Сборник мотивационной программы «Лица Добра»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- Проект «Добрые сердца» позволил </a:t>
            </a:r>
            <a:r>
              <a:rPr lang="ru-RU" sz="1400" b="1" dirty="0"/>
              <a:t>привлечь органы власти к поддержке «серебряного» добровольчества</a:t>
            </a:r>
            <a:r>
              <a:rPr lang="ru-RU" sz="1400" dirty="0"/>
              <a:t> на территории региона и создать необходимые </a:t>
            </a:r>
          </a:p>
          <a:p>
            <a:pPr algn="just"/>
            <a:r>
              <a:rPr lang="ru-RU" sz="1400" dirty="0"/>
              <a:t>условия для диалога на региональном</a:t>
            </a:r>
          </a:p>
          <a:p>
            <a:pPr algn="just"/>
            <a:r>
              <a:rPr lang="ru-RU" sz="1400" dirty="0"/>
              <a:t> уровне</a:t>
            </a:r>
            <a:endParaRPr lang="ru-RU" sz="1400" b="1" dirty="0"/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0214C0AF-0C99-49B8-B848-73442FA812F7}"/>
              </a:ext>
            </a:extLst>
          </p:cNvPr>
          <p:cNvSpPr txBox="1">
            <a:spLocks/>
          </p:cNvSpPr>
          <p:nvPr/>
        </p:nvSpPr>
        <p:spPr bwMode="blackWhite">
          <a:xfrm>
            <a:off x="7642890" y="348314"/>
            <a:ext cx="4321215" cy="806303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vert="horz" lIns="274320" tIns="182880" rIns="274320" bIns="182880" rtlCol="0" anchor="ctr" anchorCtr="0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none" spc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2800" b="1" dirty="0"/>
              <a:t>ЗАКЛЮЧИТЕЛЬНЫЙ </a:t>
            </a:r>
          </a:p>
          <a:p>
            <a:r>
              <a:rPr lang="ru-RU" sz="2800" b="1" dirty="0"/>
              <a:t>ЭТАП ПРОЕКТА</a:t>
            </a:r>
          </a:p>
        </p:txBody>
      </p:sp>
      <p:cxnSp>
        <p:nvCxnSpPr>
          <p:cNvPr id="31" name="Прямая соединительная линия 17" descr="Декоративный элемент">
            <a:extLst>
              <a:ext uri="{FF2B5EF4-FFF2-40B4-BE49-F238E27FC236}">
                <a16:creationId xmlns:a16="http://schemas.microsoft.com/office/drawing/2014/main" id="{83A55248-C59C-4ACA-8BB2-360723882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964404" y="1202583"/>
            <a:ext cx="3588152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5AFED25-2979-4968-817C-09EC1A675CDC}"/>
              </a:ext>
            </a:extLst>
          </p:cNvPr>
          <p:cNvSpPr txBox="1"/>
          <p:nvPr/>
        </p:nvSpPr>
        <p:spPr>
          <a:xfrm>
            <a:off x="8004043" y="1369337"/>
            <a:ext cx="37860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ru-RU" sz="1400" b="1" dirty="0"/>
              <a:t>Результаты проекта, </a:t>
            </a:r>
          </a:p>
          <a:p>
            <a:pPr algn="ctr" rtl="0"/>
            <a:r>
              <a:rPr lang="ru-RU" sz="1400" b="1" dirty="0"/>
              <a:t>оценка и эффективность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7CA0E7-9D1F-48F8-B0B3-24F0729C85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10" t="23503" r="36073" b="27584"/>
          <a:stretch/>
        </p:blipFill>
        <p:spPr>
          <a:xfrm>
            <a:off x="3439486" y="4225465"/>
            <a:ext cx="4407263" cy="259006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744063C-91FD-484A-BCA0-0FD9AB783E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7" y="2806895"/>
            <a:ext cx="1798338" cy="1199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5E30A54-EDAF-45C1-AAC1-47AF7EF67D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03" y="1529042"/>
            <a:ext cx="1802487" cy="1199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0D9E4B3-08AF-4892-8743-04C161687D56}"/>
              </a:ext>
            </a:extLst>
          </p:cNvPr>
          <p:cNvSpPr txBox="1"/>
          <p:nvPr/>
        </p:nvSpPr>
        <p:spPr>
          <a:xfrm>
            <a:off x="7920801" y="1939945"/>
            <a:ext cx="3817658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000" b="1" dirty="0">
                <a:solidFill>
                  <a:srgbClr val="7795D7"/>
                </a:solidFill>
              </a:rPr>
              <a:t>1.</a:t>
            </a:r>
            <a:r>
              <a:rPr lang="ru-RU" sz="1000" dirty="0">
                <a:solidFill>
                  <a:srgbClr val="7795D7"/>
                </a:solidFill>
              </a:rPr>
              <a:t> </a:t>
            </a:r>
            <a:r>
              <a:rPr lang="ru-RU" sz="1000" dirty="0"/>
              <a:t>Самореализация граждан старшего поколения через добровольческую деятельность.</a:t>
            </a:r>
          </a:p>
          <a:p>
            <a:pPr indent="450215" algn="just"/>
            <a:endParaRPr lang="ru-RU" sz="1000" dirty="0"/>
          </a:p>
          <a:p>
            <a:pPr indent="450215" algn="just"/>
            <a:r>
              <a:rPr lang="ru-RU" sz="1000" b="1" dirty="0">
                <a:solidFill>
                  <a:srgbClr val="7795D7"/>
                </a:solidFill>
              </a:rPr>
              <a:t>2.</a:t>
            </a:r>
            <a:r>
              <a:rPr lang="ru-RU" sz="1000" dirty="0"/>
              <a:t> Установление возможности более тесного общения людей пожилого возраста и молодого поколения, приобретение опыта взаимоотношений.</a:t>
            </a:r>
          </a:p>
          <a:p>
            <a:pPr indent="450215" algn="just"/>
            <a:endParaRPr lang="ru-RU" sz="1000" dirty="0"/>
          </a:p>
          <a:p>
            <a:pPr indent="450215" algn="just"/>
            <a:r>
              <a:rPr lang="ru-RU" sz="1000" b="1" dirty="0">
                <a:solidFill>
                  <a:srgbClr val="7795D7"/>
                </a:solidFill>
              </a:rPr>
              <a:t>3.</a:t>
            </a:r>
            <a:r>
              <a:rPr lang="ru-RU" sz="1000" dirty="0"/>
              <a:t> Повышение интереса населения районов к участию в добровольческой деятельности и содействие повышению общественного интереса к добровольческой деятельности </a:t>
            </a:r>
            <a:r>
              <a:rPr lang="ru-RU" sz="1000"/>
              <a:t>комплексного центра.</a:t>
            </a:r>
            <a:endParaRPr lang="ru-RU" sz="1000" dirty="0"/>
          </a:p>
          <a:p>
            <a:pPr indent="450215" algn="just"/>
            <a:endParaRPr lang="ru-RU" sz="1000" dirty="0"/>
          </a:p>
          <a:p>
            <a:pPr indent="450215" algn="just"/>
            <a:r>
              <a:rPr lang="ru-RU" sz="1000" b="1" dirty="0">
                <a:solidFill>
                  <a:srgbClr val="7795D7"/>
                </a:solidFill>
              </a:rPr>
              <a:t>4.</a:t>
            </a:r>
            <a:r>
              <a:rPr lang="ru-RU" sz="1000" dirty="0"/>
              <a:t> Поддержка уже действующих социальных проектов и программ комплексного центра при участии «серебряных» волонтеров» в сфере добровольчества.</a:t>
            </a:r>
          </a:p>
          <a:p>
            <a:pPr indent="450215" algn="just"/>
            <a:endParaRPr lang="ru-RU" sz="1000" dirty="0"/>
          </a:p>
          <a:p>
            <a:pPr indent="450215" algn="just"/>
            <a:r>
              <a:rPr lang="ru-RU" sz="1000" b="1" dirty="0">
                <a:solidFill>
                  <a:srgbClr val="7795D7"/>
                </a:solidFill>
              </a:rPr>
              <a:t>5.</a:t>
            </a:r>
            <a:r>
              <a:rPr lang="ru-RU" sz="1000" dirty="0"/>
              <a:t> Вовлечение людей старшего возраста в процесс непрерывного образования в соответствии с их интересами;</a:t>
            </a:r>
          </a:p>
          <a:p>
            <a:pPr indent="450215" algn="just"/>
            <a:endParaRPr lang="ru-RU" sz="1000" dirty="0"/>
          </a:p>
          <a:p>
            <a:pPr indent="450215" algn="just"/>
            <a:r>
              <a:rPr lang="ru-RU" sz="1000" b="1" dirty="0">
                <a:solidFill>
                  <a:srgbClr val="7795D7"/>
                </a:solidFill>
              </a:rPr>
              <a:t>6.</a:t>
            </a:r>
            <a:r>
              <a:rPr lang="ru-RU" sz="1000" dirty="0"/>
              <a:t> Повышение качества добровольческих услуг, оказываемых волонтерами «серебряного» возраста в учреждении.</a:t>
            </a:r>
          </a:p>
          <a:p>
            <a:pPr indent="450215" algn="just"/>
            <a:endParaRPr lang="ru-RU" sz="1000" dirty="0"/>
          </a:p>
          <a:p>
            <a:pPr indent="450215" algn="just"/>
            <a:r>
              <a:rPr lang="ru-RU" sz="1000" b="1" dirty="0">
                <a:solidFill>
                  <a:srgbClr val="7795D7"/>
                </a:solidFill>
              </a:rPr>
              <a:t>7.</a:t>
            </a:r>
            <a:r>
              <a:rPr lang="ru-RU" sz="1000" dirty="0"/>
              <a:t> Популяризация добровольческой (волонтерской) деятельности через стимулирование добровольного участия жителей района в реализации социально значимых задач проектах и программах комплексных центров, а также формирование культуры «серебряного» добровольчества на территории области.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29E37E16-D8FE-4AE9-AFD7-817951529F2B}"/>
              </a:ext>
            </a:extLst>
          </p:cNvPr>
          <p:cNvSpPr txBox="1">
            <a:spLocks/>
          </p:cNvSpPr>
          <p:nvPr/>
        </p:nvSpPr>
        <p:spPr bwMode="blackWhite">
          <a:xfrm>
            <a:off x="-279244" y="122666"/>
            <a:ext cx="2461867" cy="597860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vert="horz" lIns="274320" tIns="182880" rIns="274320" bIns="182880" rtlCol="0" anchor="ctr" anchorCtr="0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none" spc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2600" b="1" dirty="0">
                <a:solidFill>
                  <a:srgbClr val="7795D7"/>
                </a:solidFill>
                <a:latin typeface="Open Sans"/>
                <a:ea typeface="+mn-ea"/>
                <a:cs typeface="+mn-cs"/>
              </a:rPr>
              <a:t>Выводы:</a:t>
            </a:r>
          </a:p>
        </p:txBody>
      </p:sp>
    </p:spTree>
    <p:extLst>
      <p:ext uri="{BB962C8B-B14F-4D97-AF65-F5344CB8AC3E}">
        <p14:creationId xmlns:p14="http://schemas.microsoft.com/office/powerpoint/2010/main" val="1056912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>
            <a:extLst>
              <a:ext uri="{FF2B5EF4-FFF2-40B4-BE49-F238E27FC236}">
                <a16:creationId xmlns:a16="http://schemas.microsoft.com/office/drawing/2014/main" id="{B9CBB346-0CD2-4685-99B1-EF04ED2E1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672"/>
          <a:stretch/>
        </p:blipFill>
        <p:spPr>
          <a:xfrm>
            <a:off x="0" y="0"/>
            <a:ext cx="12192000" cy="6981371"/>
          </a:xfrm>
          <a:prstGeom prst="rect">
            <a:avLst/>
          </a:prstGeom>
        </p:spPr>
      </p:pic>
      <p:sp>
        <p:nvSpPr>
          <p:cNvPr id="4" name="Прямоугольник 3" descr="Декоративный элемент">
            <a:extLst>
              <a:ext uri="{FF2B5EF4-FFF2-40B4-BE49-F238E27FC236}">
                <a16:creationId xmlns:a16="http://schemas.microsoft.com/office/drawing/2014/main" id="{90ECD7DE-6ECE-44C1-B0B1-B36869562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">
          <a:xfrm>
            <a:off x="2659815" y="898267"/>
            <a:ext cx="7180871" cy="5269622"/>
          </a:xfrm>
          <a:prstGeom prst="rect">
            <a:avLst/>
          </a:prstGeom>
          <a:solidFill>
            <a:srgbClr val="000000">
              <a:alpha val="55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FFFCD-801A-478E-9627-5836490CE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1701" y="861504"/>
            <a:ext cx="4703084" cy="1188720"/>
          </a:xfrm>
        </p:spPr>
        <p:txBody>
          <a:bodyPr rtlCol="0"/>
          <a:lstStyle/>
          <a:p>
            <a:pPr rtl="0"/>
            <a:r>
              <a:rPr lang="ru-RU" sz="2400" b="1" dirty="0">
                <a:solidFill>
                  <a:srgbClr val="7795D7"/>
                </a:solidFill>
              </a:rPr>
              <a:t>КОНТАКТНЫЕ </a:t>
            </a:r>
            <a:br>
              <a:rPr lang="ru-RU" sz="2400" b="1" dirty="0">
                <a:solidFill>
                  <a:srgbClr val="7795D7"/>
                </a:solidFill>
              </a:rPr>
            </a:br>
            <a:r>
              <a:rPr lang="ru-RU" sz="2400" b="1" dirty="0">
                <a:solidFill>
                  <a:srgbClr val="7795D7"/>
                </a:solidFill>
              </a:rPr>
              <a:t>ДАННЫЕ</a:t>
            </a:r>
            <a:endParaRPr lang="ru-RU" sz="2400" dirty="0">
              <a:solidFill>
                <a:srgbClr val="7795D7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50C2D7-C7F2-4AE4-B99C-A4F5CDF8D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0301" y="2086987"/>
            <a:ext cx="6904976" cy="4080901"/>
          </a:xfrm>
        </p:spPr>
        <p:txBody>
          <a:bodyPr rtlCol="0"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500" b="1" dirty="0">
                <a:latin typeface="Calibri" pitchFamily="34" charset="0"/>
              </a:rPr>
              <a:t>Областное автономное учреждение социального обслуживания «Маловишерский комплексный центр социального обслуживания населения»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ru-RU" sz="2500" b="1" dirty="0">
              <a:latin typeface="Calibri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2500" b="1" dirty="0">
                <a:solidFill>
                  <a:srgbClr val="7795D7"/>
                </a:solidFill>
                <a:latin typeface="Calibri" pitchFamily="34" charset="0"/>
              </a:rPr>
              <a:t>Почтовый адрес:</a:t>
            </a:r>
            <a:br>
              <a:rPr lang="ru-RU" sz="2500" dirty="0">
                <a:latin typeface="Calibri" pitchFamily="34" charset="0"/>
              </a:rPr>
            </a:br>
            <a:r>
              <a:rPr lang="ru-RU" sz="2500" dirty="0">
                <a:latin typeface="Calibri" pitchFamily="34" charset="0"/>
              </a:rPr>
              <a:t>174260 Новгородская область, г. Малая Вишера, ул. Революции, д.29</a:t>
            </a:r>
            <a:br>
              <a:rPr lang="ru-RU" sz="2500" dirty="0">
                <a:latin typeface="Calibri" pitchFamily="34" charset="0"/>
              </a:rPr>
            </a:br>
            <a:endParaRPr lang="ru-RU" sz="2500" dirty="0">
              <a:latin typeface="Calibri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2500" b="1" dirty="0">
                <a:solidFill>
                  <a:srgbClr val="7795D7"/>
                </a:solidFill>
                <a:latin typeface="Calibri" pitchFamily="34" charset="0"/>
              </a:rPr>
              <a:t>Телефон /Факс:</a:t>
            </a:r>
            <a:r>
              <a:rPr lang="ru-RU" sz="2500" dirty="0">
                <a:solidFill>
                  <a:srgbClr val="7795D7"/>
                </a:solidFill>
                <a:latin typeface="Calibri" pitchFamily="34" charset="0"/>
              </a:rPr>
              <a:t> </a:t>
            </a:r>
            <a:r>
              <a:rPr lang="ru-RU" sz="2500" dirty="0">
                <a:latin typeface="Calibri" pitchFamily="34" charset="0"/>
              </a:rPr>
              <a:t>+7(816-60) 33-917 </a:t>
            </a:r>
            <a:r>
              <a:rPr lang="ru-RU" sz="2500" b="1" dirty="0">
                <a:solidFill>
                  <a:srgbClr val="7795D7"/>
                </a:solidFill>
                <a:latin typeface="Calibri" pitchFamily="34" charset="0"/>
              </a:rPr>
              <a:t>Электронная почта:</a:t>
            </a:r>
            <a:r>
              <a:rPr lang="ru-RU" sz="2500" dirty="0">
                <a:solidFill>
                  <a:srgbClr val="7795D7"/>
                </a:solidFill>
                <a:latin typeface="Calibri" pitchFamily="34" charset="0"/>
              </a:rPr>
              <a:t> </a:t>
            </a:r>
            <a:r>
              <a:rPr lang="ru-RU" sz="2500" dirty="0" err="1">
                <a:solidFill>
                  <a:srgbClr val="7795D7"/>
                </a:solidFill>
                <a:latin typeface="Calibri" pitchFamily="34" charset="0"/>
                <a:hlinkClick r:id="rId5"/>
              </a:rPr>
              <a:t>mv</a:t>
            </a:r>
            <a:r>
              <a:rPr lang="en-US" sz="2500" dirty="0">
                <a:solidFill>
                  <a:srgbClr val="7795D7"/>
                </a:solidFill>
                <a:latin typeface="Calibri" pitchFamily="34" charset="0"/>
                <a:hlinkClick r:id="rId5"/>
              </a:rPr>
              <a:t>ishcso@mail.ru</a:t>
            </a:r>
            <a:r>
              <a:rPr lang="ru-RU" sz="2500" dirty="0">
                <a:solidFill>
                  <a:srgbClr val="7795D7"/>
                </a:solidFill>
                <a:latin typeface="Calibri" pitchFamily="34" charset="0"/>
              </a:rPr>
              <a:t> 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2500" b="1" dirty="0">
                <a:solidFill>
                  <a:srgbClr val="7795D7"/>
                </a:solidFill>
                <a:latin typeface="Calibri" pitchFamily="34" charset="0"/>
              </a:rPr>
              <a:t>Вебсайт:  </a:t>
            </a:r>
            <a:r>
              <a:rPr lang="ru-RU" sz="2500" dirty="0">
                <a:solidFill>
                  <a:srgbClr val="7795D7"/>
                </a:solidFill>
                <a:latin typeface="Calibri" pitchFamily="34" charset="0"/>
                <a:hlinkClick r:id="rId6"/>
              </a:rPr>
              <a:t>www.маловишерский-кцсо.рф</a:t>
            </a:r>
            <a:endParaRPr lang="ru-RU" sz="2500" dirty="0">
              <a:solidFill>
                <a:srgbClr val="7795D7"/>
              </a:solidFill>
              <a:latin typeface="Calibri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ru-RU" sz="2400" b="1" dirty="0">
              <a:solidFill>
                <a:srgbClr val="7795D7"/>
              </a:solidFill>
              <a:latin typeface="Calibri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2600" b="1" dirty="0">
                <a:solidFill>
                  <a:srgbClr val="7795D7"/>
                </a:solidFill>
                <a:latin typeface="Calibri" pitchFamily="34" charset="0"/>
              </a:rPr>
              <a:t>Руководитель проекта: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2600" dirty="0">
                <a:latin typeface="Calibri" pitchFamily="34" charset="0"/>
              </a:rPr>
              <a:t>Семенова Ирина Сергеевна,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2600" dirty="0">
                <a:latin typeface="Calibri" pitchFamily="34" charset="0"/>
              </a:rPr>
              <a:t>заместитель директора по В и РР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ru-RU" sz="2600" dirty="0">
              <a:latin typeface="Calibri" pitchFamily="34" charset="0"/>
            </a:endParaRPr>
          </a:p>
        </p:txBody>
      </p:sp>
      <p:cxnSp>
        <p:nvCxnSpPr>
          <p:cNvPr id="12" name="Прямая соединительная линия 11" descr="Декоративный элемент">
            <a:extLst>
              <a:ext uri="{FF2B5EF4-FFF2-40B4-BE49-F238E27FC236}">
                <a16:creationId xmlns:a16="http://schemas.microsoft.com/office/drawing/2014/main" id="{052DC118-2E25-449E-B08F-DC7B604FF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64000" y="1928258"/>
            <a:ext cx="4464000" cy="0"/>
          </a:xfrm>
          <a:prstGeom prst="line">
            <a:avLst/>
          </a:prstGeom>
          <a:ln w="25400">
            <a:solidFill>
              <a:srgbClr val="7795D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 10" descr="Декоративный элемент">
            <a:extLst>
              <a:ext uri="{FF2B5EF4-FFF2-40B4-BE49-F238E27FC236}">
                <a16:creationId xmlns:a16="http://schemas.microsoft.com/office/drawing/2014/main" id="{0E90DB81-F779-42BC-9736-F4BD7E268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black">
          <a:xfrm>
            <a:off x="2659815" y="898266"/>
            <a:ext cx="7180871" cy="5269623"/>
          </a:xfrm>
          <a:prstGeom prst="rect">
            <a:avLst/>
          </a:prstGeom>
          <a:noFill/>
          <a:ln w="31750">
            <a:solidFill>
              <a:srgbClr val="7795D7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7" name="Прямоугольник 16" descr="Декоративный элемент">
            <a:extLst>
              <a:ext uri="{FF2B5EF4-FFF2-40B4-BE49-F238E27FC236}">
                <a16:creationId xmlns:a16="http://schemas.microsoft.com/office/drawing/2014/main" id="{6B2E2FBC-3A83-4C18-9BA9-D8E72AF5A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black">
          <a:xfrm>
            <a:off x="2539999" y="740229"/>
            <a:ext cx="7445829" cy="558800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pic>
        <p:nvPicPr>
          <p:cNvPr id="9" name="Рисунок 8" descr="C:\Users\Tehnosila\Desktop\qr-code_Добрые сердца.gi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5" y="4368802"/>
            <a:ext cx="1702554" cy="14881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Группа 9"/>
          <p:cNvGrpSpPr/>
          <p:nvPr/>
        </p:nvGrpSpPr>
        <p:grpSpPr>
          <a:xfrm>
            <a:off x="10348685" y="5704114"/>
            <a:ext cx="1594025" cy="1153886"/>
            <a:chOff x="9619707" y="1790174"/>
            <a:chExt cx="1922514" cy="1532145"/>
          </a:xfrm>
        </p:grpSpPr>
        <p:sp>
          <p:nvSpPr>
            <p:cNvPr id="13" name="Сердце 12"/>
            <p:cNvSpPr/>
            <p:nvPr/>
          </p:nvSpPr>
          <p:spPr>
            <a:xfrm>
              <a:off x="9619707" y="1790174"/>
              <a:ext cx="1281676" cy="1234320"/>
            </a:xfrm>
            <a:prstGeom prst="heart">
              <a:avLst/>
            </a:prstGeom>
            <a:solidFill>
              <a:srgbClr val="7795D7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4" name="Сердце 13"/>
            <p:cNvSpPr/>
            <p:nvPr/>
          </p:nvSpPr>
          <p:spPr>
            <a:xfrm>
              <a:off x="10260545" y="2087999"/>
              <a:ext cx="1281676" cy="1234320"/>
            </a:xfrm>
            <a:prstGeom prst="heart">
              <a:avLst/>
            </a:prstGeom>
            <a:solidFill>
              <a:schemeClr val="bg1">
                <a:lumMod val="85000"/>
              </a:schemeClr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48744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 17" descr="Декоративный элемент">
            <a:extLst>
              <a:ext uri="{FF2B5EF4-FFF2-40B4-BE49-F238E27FC236}">
                <a16:creationId xmlns:a16="http://schemas.microsoft.com/office/drawing/2014/main" id="{067AF930-F598-4747-9605-0A838ED2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 flipH="1">
            <a:off x="4256030" y="-3660515"/>
            <a:ext cx="3876774" cy="11429999"/>
            <a:chOff x="4578818" y="945960"/>
            <a:chExt cx="6880587" cy="5226241"/>
          </a:xfrm>
        </p:grpSpPr>
        <p:cxnSp>
          <p:nvCxnSpPr>
            <p:cNvPr id="9" name="Прямая соединительная линия 18">
              <a:extLst>
                <a:ext uri="{FF2B5EF4-FFF2-40B4-BE49-F238E27FC236}">
                  <a16:creationId xmlns:a16="http://schemas.microsoft.com/office/drawing/2014/main" id="{21D710A3-26CD-4F84-A4D0-36F61290B609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rgbClr val="7795D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341FF842-56E6-401D-9231-6DA71802EEF0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rgbClr val="7795D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 20">
              <a:extLst>
                <a:ext uri="{FF2B5EF4-FFF2-40B4-BE49-F238E27FC236}">
                  <a16:creationId xmlns:a16="http://schemas.microsoft.com/office/drawing/2014/main" id="{92A67031-41E7-43C9-8962-AD5A25383D2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rgbClr val="7795D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 descr="Декоративный элемент">
            <a:extLst>
              <a:ext uri="{FF2B5EF4-FFF2-40B4-BE49-F238E27FC236}">
                <a16:creationId xmlns:a16="http://schemas.microsoft.com/office/drawing/2014/main" id="{73785415-E552-4742-B0A5-FC1ECF293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6380" y="3867132"/>
            <a:ext cx="12248380" cy="2987437"/>
          </a:xfrm>
          <a:prstGeom prst="rect">
            <a:avLst/>
          </a:prstGeom>
          <a:solidFill>
            <a:srgbClr val="7795D7">
              <a:alpha val="80000"/>
            </a:srgb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4" name="Заголовок 66">
            <a:extLst>
              <a:ext uri="{FF2B5EF4-FFF2-40B4-BE49-F238E27FC236}">
                <a16:creationId xmlns:a16="http://schemas.microsoft.com/office/drawing/2014/main" id="{BC69CF52-F446-4370-9577-2EB5F30ED47F}"/>
              </a:ext>
            </a:extLst>
          </p:cNvPr>
          <p:cNvSpPr txBox="1">
            <a:spLocks/>
          </p:cNvSpPr>
          <p:nvPr/>
        </p:nvSpPr>
        <p:spPr bwMode="blackWhite">
          <a:xfrm>
            <a:off x="960714" y="98290"/>
            <a:ext cx="10564350" cy="821817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vert="horz" lIns="274320" tIns="182880" rIns="274320" bIns="182880" rtlCol="0" anchor="ctr" anchorCtr="0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none" spc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altLang="ru-RU" sz="2100" b="1" dirty="0"/>
              <a:t>Лучший проект добровольческой организации (волонтеров), реализованный в сфере социального обслуживания </a:t>
            </a:r>
          </a:p>
          <a:p>
            <a:endParaRPr lang="ru-RU" sz="1500" b="1" dirty="0"/>
          </a:p>
          <a:p>
            <a:r>
              <a:rPr lang="ru-RU" sz="2000" b="1" dirty="0"/>
              <a:t>ПРОЕКТ «ДОБРЫЕ СЕРДЦА»</a:t>
            </a:r>
            <a:endParaRPr lang="ru-RU" sz="2000" dirty="0"/>
          </a:p>
        </p:txBody>
      </p:sp>
      <p:cxnSp>
        <p:nvCxnSpPr>
          <p:cNvPr id="15" name="Прямая соединительная линия 4" descr="Декоративный элемент">
            <a:extLst>
              <a:ext uri="{FF2B5EF4-FFF2-40B4-BE49-F238E27FC236}">
                <a16:creationId xmlns:a16="http://schemas.microsoft.com/office/drawing/2014/main" id="{32CF6C65-9676-4BE4-A507-1A1EC5CC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98376" y="780412"/>
            <a:ext cx="10296000" cy="0"/>
          </a:xfrm>
          <a:prstGeom prst="line">
            <a:avLst/>
          </a:prstGeom>
          <a:ln w="31750">
            <a:solidFill>
              <a:srgbClr val="7795D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Текст 67">
            <a:extLst>
              <a:ext uri="{FF2B5EF4-FFF2-40B4-BE49-F238E27FC236}">
                <a16:creationId xmlns:a16="http://schemas.microsoft.com/office/drawing/2014/main" id="{13381A64-D3D4-4D0D-A114-3AC5FB8E5D7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24913" y="843921"/>
            <a:ext cx="4561774" cy="420786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/>
          <a:p>
            <a:pPr lvl="0" indent="0" algn="just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800" b="1" dirty="0">
                <a:solidFill>
                  <a:srgbClr val="7795D7"/>
                </a:solidFill>
                <a:latin typeface="Open Sans"/>
              </a:rPr>
              <a:t>Цель: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42889" y="1261102"/>
            <a:ext cx="543096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dirty="0"/>
              <a:t>      </a:t>
            </a:r>
            <a:r>
              <a:rPr lang="ru-RU" sz="1200" dirty="0"/>
              <a:t>Создание условий для формирования и развития «серебряного» добровольчества на базах 4 комплексных центров социального обслуживания: ОАУСО «Маловишерский КЦСО», ОБУСО «</a:t>
            </a:r>
            <a:r>
              <a:rPr lang="ru-RU" sz="1200" dirty="0" err="1"/>
              <a:t>Любытинский</a:t>
            </a:r>
            <a:r>
              <a:rPr lang="ru-RU" sz="1200" dirty="0"/>
              <a:t> КЦСО», ОАУСО «</a:t>
            </a:r>
            <a:r>
              <a:rPr lang="ru-RU" sz="1200" dirty="0" err="1"/>
              <a:t>Парфинский</a:t>
            </a:r>
            <a:r>
              <a:rPr lang="ru-RU" sz="1200" dirty="0"/>
              <a:t> КЦСО», ОБУСО «</a:t>
            </a:r>
            <a:r>
              <a:rPr lang="ru-RU" sz="1200" dirty="0" err="1"/>
              <a:t>Крестецкий</a:t>
            </a:r>
            <a:r>
              <a:rPr lang="ru-RU" sz="1200" dirty="0"/>
              <a:t> КЦСО» с целью организации дополнительной занятости несовершеннолетних детей из многодетных, малообеспеченных, опекаемых и кризисных семей, находящихся в трудной жизненной ситуации в рамках Развивающих центров Красного Креста.</a:t>
            </a:r>
          </a:p>
          <a:p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089" r="20759" b="-1089"/>
          <a:stretch/>
        </p:blipFill>
        <p:spPr>
          <a:xfrm>
            <a:off x="4515234" y="4010445"/>
            <a:ext cx="2918825" cy="2618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rcRect l="6254" r="14317"/>
          <a:stretch>
            <a:fillRect/>
          </a:stretch>
        </p:blipFill>
        <p:spPr>
          <a:xfrm>
            <a:off x="7784326" y="4016877"/>
            <a:ext cx="3094926" cy="2593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rcRect l="2260" r="17195"/>
          <a:stretch>
            <a:fillRect/>
          </a:stretch>
        </p:blipFill>
        <p:spPr>
          <a:xfrm>
            <a:off x="976528" y="4010445"/>
            <a:ext cx="3124394" cy="2582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9" name="Группа 17" descr="Декоративный элемент">
            <a:extLst>
              <a:ext uri="{FF2B5EF4-FFF2-40B4-BE49-F238E27FC236}">
                <a16:creationId xmlns:a16="http://schemas.microsoft.com/office/drawing/2014/main" id="{067AF930-F598-4747-9605-0A838ED2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>
            <a:off x="4732147" y="-403868"/>
            <a:ext cx="2887997" cy="11429999"/>
            <a:chOff x="4578818" y="945960"/>
            <a:chExt cx="6880587" cy="5226241"/>
          </a:xfrm>
        </p:grpSpPr>
        <p:cxnSp>
          <p:nvCxnSpPr>
            <p:cNvPr id="30" name="Прямая соединительная линия 18">
              <a:extLst>
                <a:ext uri="{FF2B5EF4-FFF2-40B4-BE49-F238E27FC236}">
                  <a16:creationId xmlns:a16="http://schemas.microsoft.com/office/drawing/2014/main" id="{21D710A3-26CD-4F84-A4D0-36F61290B609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341FF842-56E6-401D-9231-6DA71802EEF0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 20">
              <a:extLst>
                <a:ext uri="{FF2B5EF4-FFF2-40B4-BE49-F238E27FC236}">
                  <a16:creationId xmlns:a16="http://schemas.microsoft.com/office/drawing/2014/main" id="{92A67031-41E7-43C9-8962-AD5A25383D2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" name="Группа 15"/>
          <p:cNvGrpSpPr/>
          <p:nvPr/>
        </p:nvGrpSpPr>
        <p:grpSpPr>
          <a:xfrm>
            <a:off x="10972799" y="5892800"/>
            <a:ext cx="852119" cy="598105"/>
            <a:chOff x="9619707" y="1790174"/>
            <a:chExt cx="1922514" cy="1532145"/>
          </a:xfrm>
        </p:grpSpPr>
        <p:sp>
          <p:nvSpPr>
            <p:cNvPr id="17" name="Сердце 16"/>
            <p:cNvSpPr/>
            <p:nvPr/>
          </p:nvSpPr>
          <p:spPr>
            <a:xfrm>
              <a:off x="9619707" y="1790174"/>
              <a:ext cx="1281676" cy="1234320"/>
            </a:xfrm>
            <a:prstGeom prst="heart">
              <a:avLst/>
            </a:prstGeom>
            <a:solidFill>
              <a:srgbClr val="7795D7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8" name="Сердце 17"/>
            <p:cNvSpPr/>
            <p:nvPr/>
          </p:nvSpPr>
          <p:spPr>
            <a:xfrm>
              <a:off x="10260545" y="2087999"/>
              <a:ext cx="1281676" cy="1234320"/>
            </a:xfrm>
            <a:prstGeom prst="heart">
              <a:avLst/>
            </a:prstGeom>
            <a:solidFill>
              <a:schemeClr val="bg1">
                <a:lumMod val="85000"/>
              </a:schemeClr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21" name="Текст 67">
            <a:extLst>
              <a:ext uri="{FF2B5EF4-FFF2-40B4-BE49-F238E27FC236}">
                <a16:creationId xmlns:a16="http://schemas.microsoft.com/office/drawing/2014/main" id="{343C98C9-AC36-4B3C-83E0-74E4EA9B06CC}"/>
              </a:ext>
            </a:extLst>
          </p:cNvPr>
          <p:cNvSpPr txBox="1">
            <a:spLocks/>
          </p:cNvSpPr>
          <p:nvPr/>
        </p:nvSpPr>
        <p:spPr>
          <a:xfrm>
            <a:off x="693908" y="922579"/>
            <a:ext cx="5252468" cy="4207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ru-RU" altLang="ru-RU" b="1" dirty="0">
                <a:solidFill>
                  <a:srgbClr val="7795D7"/>
                </a:solidFill>
                <a:latin typeface="Open Sans"/>
              </a:rPr>
              <a:t>Проблема: </a:t>
            </a:r>
          </a:p>
        </p:txBody>
      </p:sp>
      <p:sp>
        <p:nvSpPr>
          <p:cNvPr id="24" name="Текст 67">
            <a:extLst>
              <a:ext uri="{FF2B5EF4-FFF2-40B4-BE49-F238E27FC236}">
                <a16:creationId xmlns:a16="http://schemas.microsoft.com/office/drawing/2014/main" id="{3325B5A7-0EEB-4F0E-AB9A-BB35B55BB45F}"/>
              </a:ext>
            </a:extLst>
          </p:cNvPr>
          <p:cNvSpPr txBox="1">
            <a:spLocks/>
          </p:cNvSpPr>
          <p:nvPr/>
        </p:nvSpPr>
        <p:spPr>
          <a:xfrm>
            <a:off x="791328" y="3185515"/>
            <a:ext cx="10755985" cy="432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7795D7"/>
                </a:solidFill>
              </a:rPr>
              <a:t>Привлечение </a:t>
            </a:r>
            <a:r>
              <a:rPr lang="ru-RU" sz="1200" b="1" dirty="0">
                <a:solidFill>
                  <a:srgbClr val="7795D7"/>
                </a:solidFill>
              </a:rPr>
              <a:t>дополнительных человеческих ресурсов в виде «серебряных» добровольцев для более эффективной работы Развивающих центров для детей, осуществляющих свою деятельность на базах учреждений социального обслуживания при финансовой поддержке Новгородского регионального отделения Российского Красного Креста.</a:t>
            </a:r>
            <a:endParaRPr lang="ru-RU" altLang="ru-RU" sz="1200" b="1" dirty="0">
              <a:solidFill>
                <a:srgbClr val="7795D7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D86583-FC1B-4B63-A848-AAD288962A92}"/>
              </a:ext>
            </a:extLst>
          </p:cNvPr>
          <p:cNvSpPr txBox="1"/>
          <p:nvPr/>
        </p:nvSpPr>
        <p:spPr>
          <a:xfrm>
            <a:off x="642377" y="1247065"/>
            <a:ext cx="5464499" cy="159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1680"/>
              </a:lnSpc>
            </a:pPr>
            <a:r>
              <a:rPr lang="ru-RU" sz="1400" dirty="0"/>
              <a:t>      </a:t>
            </a:r>
            <a:r>
              <a:rPr lang="ru-RU" sz="1200" b="1" dirty="0">
                <a:solidFill>
                  <a:srgbClr val="7795D7"/>
                </a:solidFill>
              </a:rPr>
              <a:t>1. </a:t>
            </a:r>
            <a:r>
              <a:rPr lang="ru-RU" sz="1200" dirty="0"/>
              <a:t>Отсутствие занятости и самореализации активных граждан старшего поколения 55+ в муниципальных районах.</a:t>
            </a:r>
          </a:p>
          <a:p>
            <a:pPr lvl="0" algn="just">
              <a:lnSpc>
                <a:spcPts val="1680"/>
              </a:lnSpc>
            </a:pPr>
            <a:r>
              <a:rPr lang="ru-RU" sz="1200" b="1" dirty="0">
                <a:solidFill>
                  <a:srgbClr val="7795D7"/>
                </a:solidFill>
              </a:rPr>
              <a:t>       2.</a:t>
            </a:r>
            <a:r>
              <a:rPr lang="ru-RU" sz="1400" dirty="0"/>
              <a:t> </a:t>
            </a:r>
            <a:r>
              <a:rPr lang="ru-RU" sz="1200" dirty="0"/>
              <a:t>Низкий уровень развития и популяризации «серебряного» добровольчества» в районах области.</a:t>
            </a:r>
          </a:p>
          <a:p>
            <a:pPr lvl="0" algn="just">
              <a:lnSpc>
                <a:spcPts val="1680"/>
              </a:lnSpc>
            </a:pPr>
            <a:r>
              <a:rPr lang="ru-RU" sz="1200" b="1" dirty="0">
                <a:solidFill>
                  <a:srgbClr val="7795D7"/>
                </a:solidFill>
              </a:rPr>
              <a:t>       3. </a:t>
            </a:r>
            <a:r>
              <a:rPr lang="ru-RU" sz="1200" dirty="0"/>
              <a:t>Необходимость организации дополнительной занятости несовершеннолетних детей из многодетных, малообеспеченных, опекаемых семей и семей, находящихся в трудной жизненной ситуации.</a:t>
            </a:r>
          </a:p>
        </p:txBody>
      </p:sp>
      <p:sp>
        <p:nvSpPr>
          <p:cNvPr id="33" name="Текст 67">
            <a:extLst>
              <a:ext uri="{FF2B5EF4-FFF2-40B4-BE49-F238E27FC236}">
                <a16:creationId xmlns:a16="http://schemas.microsoft.com/office/drawing/2014/main" id="{D2015F1D-1FD5-47EB-AB26-081B2D4728F1}"/>
              </a:ext>
            </a:extLst>
          </p:cNvPr>
          <p:cNvSpPr txBox="1">
            <a:spLocks/>
          </p:cNvSpPr>
          <p:nvPr/>
        </p:nvSpPr>
        <p:spPr>
          <a:xfrm>
            <a:off x="778390" y="2847510"/>
            <a:ext cx="5252468" cy="4207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ru-RU" altLang="ru-RU" b="1" dirty="0">
                <a:solidFill>
                  <a:srgbClr val="7795D7"/>
                </a:solidFill>
                <a:latin typeface="Open Sans"/>
              </a:rPr>
              <a:t>Решение: </a:t>
            </a:r>
          </a:p>
        </p:txBody>
      </p:sp>
      <p:sp>
        <p:nvSpPr>
          <p:cNvPr id="34" name="Текст 67">
            <a:extLst>
              <a:ext uri="{FF2B5EF4-FFF2-40B4-BE49-F238E27FC236}">
                <a16:creationId xmlns:a16="http://schemas.microsoft.com/office/drawing/2014/main" id="{DFBD76B8-43AC-4D89-9219-B8878C43408D}"/>
              </a:ext>
            </a:extLst>
          </p:cNvPr>
          <p:cNvSpPr txBox="1">
            <a:spLocks/>
          </p:cNvSpPr>
          <p:nvPr/>
        </p:nvSpPr>
        <p:spPr>
          <a:xfrm>
            <a:off x="337604" y="2734114"/>
            <a:ext cx="554433" cy="42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ru-RU" altLang="ru-RU" sz="6000" b="1" dirty="0">
                <a:solidFill>
                  <a:srgbClr val="7795D7"/>
                </a:solidFill>
                <a:latin typeface="Open San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9253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 descr="Бруклинский мост">
            <a:extLst>
              <a:ext uri="{FF2B5EF4-FFF2-40B4-BE49-F238E27FC236}">
                <a16:creationId xmlns:a16="http://schemas.microsoft.com/office/drawing/2014/main" id="{1B887ED1-B3BA-4CE9-937B-9B694626C16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3224" y="0"/>
            <a:ext cx="6048775" cy="6858000"/>
          </a:xfrm>
        </p:spPr>
      </p:pic>
      <p:sp>
        <p:nvSpPr>
          <p:cNvPr id="66" name="Прямоугольник 65" descr="Декоративный элемент">
            <a:extLst>
              <a:ext uri="{FF2B5EF4-FFF2-40B4-BE49-F238E27FC236}">
                <a16:creationId xmlns:a16="http://schemas.microsoft.com/office/drawing/2014/main" id="{34888449-0EF0-4A86-8913-1438ECD7B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Gray">
          <a:xfrm>
            <a:off x="20734" y="-2831"/>
            <a:ext cx="6122489" cy="6858000"/>
          </a:xfrm>
          <a:prstGeom prst="rect">
            <a:avLst/>
          </a:prstGeom>
          <a:solidFill>
            <a:srgbClr val="7795D7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62E437-1921-444C-A219-141AB723B5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7153" r="14293"/>
          <a:stretch>
            <a:fillRect/>
          </a:stretch>
        </p:blipFill>
        <p:spPr>
          <a:xfrm>
            <a:off x="6347813" y="709163"/>
            <a:ext cx="5516237" cy="5355972"/>
          </a:xfrm>
        </p:spPr>
      </p:pic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F395D630-55BC-4974-AEB4-5C5BCB922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z="3600" b="1" dirty="0">
                <a:solidFill>
                  <a:schemeClr val="tx1"/>
                </a:solidFill>
              </a:rPr>
              <a:t>ЦЕЛЕВАЯ ГРУППА 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ПРОЕКТА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D621B9DA-9580-4E28-B854-4EC2C7B50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7961" y="2141345"/>
            <a:ext cx="5620490" cy="3912639"/>
          </a:xfrm>
        </p:spPr>
        <p:txBody>
          <a:bodyPr rtlCol="0">
            <a:noAutofit/>
          </a:bodyPr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/>
              <a:t>1. </a:t>
            </a:r>
            <a:r>
              <a:rPr lang="ru-RU" sz="1800" dirty="0"/>
              <a:t>Граждане старшего возраста, участники мероприятий проекта </a:t>
            </a:r>
            <a:r>
              <a:rPr lang="ru-RU" sz="1800" dirty="0">
                <a:solidFill>
                  <a:schemeClr val="bg1"/>
                </a:solidFill>
              </a:rPr>
              <a:t>- </a:t>
            </a:r>
            <a:r>
              <a:rPr lang="ru-RU" altLang="ru-RU" b="1" dirty="0">
                <a:solidFill>
                  <a:schemeClr val="bg1"/>
                </a:solidFill>
              </a:rPr>
              <a:t>45</a:t>
            </a:r>
            <a:r>
              <a:rPr lang="ru-RU" altLang="ru-RU" sz="1800" b="1" dirty="0">
                <a:solidFill>
                  <a:schemeClr val="bg1"/>
                </a:solidFill>
              </a:rPr>
              <a:t> человек</a:t>
            </a:r>
            <a:r>
              <a:rPr lang="ru-RU" sz="1800" dirty="0"/>
              <a:t>;</a:t>
            </a: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dirty="0"/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/>
              <a:t>2. </a:t>
            </a:r>
            <a:r>
              <a:rPr lang="ru-RU" sz="1800" dirty="0"/>
              <a:t>Несовершеннолетние, находящиеся в трудной жизненной ситуации, из малообеспеченных, многодетных семей, семей воспитывающих одним родителем посещающие Развивающий центр Красного Креста - </a:t>
            </a:r>
            <a:r>
              <a:rPr lang="ru-RU" altLang="ru-RU" b="1" dirty="0">
                <a:solidFill>
                  <a:schemeClr val="bg1"/>
                </a:solidFill>
              </a:rPr>
              <a:t>158</a:t>
            </a:r>
            <a:r>
              <a:rPr lang="ru-RU" altLang="ru-RU" sz="1800" b="1" dirty="0">
                <a:solidFill>
                  <a:schemeClr val="bg1"/>
                </a:solidFill>
              </a:rPr>
              <a:t> детей</a:t>
            </a:r>
            <a:r>
              <a:rPr lang="ru-RU" sz="1800" dirty="0"/>
              <a:t>; </a:t>
            </a: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dirty="0"/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/>
              <a:t>3. </a:t>
            </a:r>
            <a:r>
              <a:rPr lang="ru-RU" sz="1800" dirty="0"/>
              <a:t>Волонтеры Молодежного движения Красного Креста - </a:t>
            </a:r>
            <a:r>
              <a:rPr lang="ru-RU" sz="1800" b="1" dirty="0">
                <a:solidFill>
                  <a:schemeClr val="bg1"/>
                </a:solidFill>
              </a:rPr>
              <a:t>25</a:t>
            </a:r>
            <a:r>
              <a:rPr lang="ru-RU" altLang="ru-RU" sz="1800" b="1" dirty="0">
                <a:solidFill>
                  <a:schemeClr val="bg1"/>
                </a:solidFill>
              </a:rPr>
              <a:t> человек</a:t>
            </a:r>
            <a:r>
              <a:rPr lang="ru-RU" sz="1800" dirty="0"/>
              <a:t>. </a:t>
            </a:r>
          </a:p>
          <a:p>
            <a:pPr algn="l" rtl="0"/>
            <a:r>
              <a:rPr lang="ru-RU" sz="2000" dirty="0"/>
              <a:t> </a:t>
            </a:r>
          </a:p>
        </p:txBody>
      </p:sp>
      <p:grpSp>
        <p:nvGrpSpPr>
          <p:cNvPr id="9" name="Группа 8" descr="Декоративный элемент">
            <a:extLst>
              <a:ext uri="{FF2B5EF4-FFF2-40B4-BE49-F238E27FC236}">
                <a16:creationId xmlns:a16="http://schemas.microsoft.com/office/drawing/2014/main" id="{32E115EA-1F1C-4B95-AB2B-A6FAF6A14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191125" y="593217"/>
            <a:ext cx="5355432" cy="5777042"/>
            <a:chOff x="-13995491" y="945960"/>
            <a:chExt cx="25440731" cy="5220000"/>
          </a:xfrm>
        </p:grpSpPr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84D16DA6-5FB9-4A1C-91C1-DCB551C572D0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3EE3D6A7-BDAE-46F3-A0AC-6FFBDB8BCE5E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 11">
              <a:extLst>
                <a:ext uri="{FF2B5EF4-FFF2-40B4-BE49-F238E27FC236}">
                  <a16:creationId xmlns:a16="http://schemas.microsoft.com/office/drawing/2014/main" id="{FDA729FD-538C-4F70-AD7C-C5B181386F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Группа 12" descr="Декоративный элемент">
            <a:extLst>
              <a:ext uri="{FF2B5EF4-FFF2-40B4-BE49-F238E27FC236}">
                <a16:creationId xmlns:a16="http://schemas.microsoft.com/office/drawing/2014/main" id="{E9155088-A385-4898-BF3A-E8A973106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6672" y="600914"/>
            <a:ext cx="5509467" cy="5777043"/>
            <a:chOff x="-13995491" y="957935"/>
            <a:chExt cx="25440731" cy="5220000"/>
          </a:xfrm>
        </p:grpSpPr>
        <p:cxnSp>
          <p:nvCxnSpPr>
            <p:cNvPr id="14" name="Прямая соединительная линия 13">
              <a:extLst>
                <a:ext uri="{FF2B5EF4-FFF2-40B4-BE49-F238E27FC236}">
                  <a16:creationId xmlns:a16="http://schemas.microsoft.com/office/drawing/2014/main" id="{C156646E-1B93-4BAA-AEB7-D2B7C87B99F8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 16">
              <a:extLst>
                <a:ext uri="{FF2B5EF4-FFF2-40B4-BE49-F238E27FC236}">
                  <a16:creationId xmlns:a16="http://schemas.microsoft.com/office/drawing/2014/main" id="{811E80F9-2AB1-47E1-AFB6-941CB5BB67F1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 17">
              <a:extLst>
                <a:ext uri="{FF2B5EF4-FFF2-40B4-BE49-F238E27FC236}">
                  <a16:creationId xmlns:a16="http://schemas.microsoft.com/office/drawing/2014/main" id="{77A9E40C-636F-4F04-A37B-C706AFD2087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90" y="3567935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Группа 18"/>
          <p:cNvGrpSpPr/>
          <p:nvPr/>
        </p:nvGrpSpPr>
        <p:grpSpPr>
          <a:xfrm>
            <a:off x="11007522" y="5962249"/>
            <a:ext cx="852119" cy="598105"/>
            <a:chOff x="9619707" y="1790174"/>
            <a:chExt cx="1922514" cy="1532145"/>
          </a:xfrm>
        </p:grpSpPr>
        <p:sp>
          <p:nvSpPr>
            <p:cNvPr id="20" name="Сердце 19"/>
            <p:cNvSpPr/>
            <p:nvPr/>
          </p:nvSpPr>
          <p:spPr>
            <a:xfrm>
              <a:off x="9619707" y="1790174"/>
              <a:ext cx="1281676" cy="1234320"/>
            </a:xfrm>
            <a:prstGeom prst="heart">
              <a:avLst/>
            </a:prstGeom>
            <a:solidFill>
              <a:srgbClr val="7795D7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1" name="Сердце 20"/>
            <p:cNvSpPr/>
            <p:nvPr/>
          </p:nvSpPr>
          <p:spPr>
            <a:xfrm>
              <a:off x="10260545" y="2087999"/>
              <a:ext cx="1281676" cy="1234320"/>
            </a:xfrm>
            <a:prstGeom prst="heart">
              <a:avLst/>
            </a:prstGeom>
            <a:solidFill>
              <a:schemeClr val="bg1">
                <a:lumMod val="85000"/>
              </a:schemeClr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0592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 descr="Декоративный элемент">
            <a:extLst>
              <a:ext uri="{FF2B5EF4-FFF2-40B4-BE49-F238E27FC236}">
                <a16:creationId xmlns:a16="http://schemas.microsoft.com/office/drawing/2014/main" id="{73785415-E552-4742-B0A5-FC1ECF293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6379" y="-29028"/>
            <a:ext cx="564380" cy="6883598"/>
          </a:xfrm>
          <a:prstGeom prst="rect">
            <a:avLst/>
          </a:prstGeom>
          <a:solidFill>
            <a:srgbClr val="7795D7">
              <a:alpha val="80000"/>
            </a:srgbClr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grpSp>
        <p:nvGrpSpPr>
          <p:cNvPr id="9" name="Группа 8" descr="Декоративный элемент">
            <a:extLst>
              <a:ext uri="{FF2B5EF4-FFF2-40B4-BE49-F238E27FC236}">
                <a16:creationId xmlns:a16="http://schemas.microsoft.com/office/drawing/2014/main" id="{D6D84601-5D04-4246-95A5-C178A6C74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4592" y="500742"/>
            <a:ext cx="11260664" cy="5936344"/>
            <a:chOff x="699108" y="935359"/>
            <a:chExt cx="10750103" cy="5256001"/>
          </a:xfrm>
        </p:grpSpPr>
        <p:cxnSp>
          <p:nvCxnSpPr>
            <p:cNvPr id="10" name="Прямая соединительная линия 16">
              <a:extLst>
                <a:ext uri="{FF2B5EF4-FFF2-40B4-BE49-F238E27FC236}">
                  <a16:creationId xmlns:a16="http://schemas.microsoft.com/office/drawing/2014/main" id="{DDAC6016-1C3C-4BBF-88B5-BD903710BDAE}"/>
                </a:ext>
              </a:extLst>
            </p:cNvPr>
            <p:cNvCxnSpPr/>
            <p:nvPr/>
          </p:nvCxnSpPr>
          <p:spPr>
            <a:xfrm>
              <a:off x="7832742" y="935359"/>
              <a:ext cx="3616469" cy="2322"/>
            </a:xfrm>
            <a:prstGeom prst="line">
              <a:avLst/>
            </a:prstGeom>
            <a:ln>
              <a:solidFill>
                <a:srgbClr val="7795D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 20">
              <a:extLst>
                <a:ext uri="{FF2B5EF4-FFF2-40B4-BE49-F238E27FC236}">
                  <a16:creationId xmlns:a16="http://schemas.microsoft.com/office/drawing/2014/main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  <a:ln>
              <a:solidFill>
                <a:srgbClr val="7795D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 21">
              <a:extLst>
                <a:ext uri="{FF2B5EF4-FFF2-40B4-BE49-F238E27FC236}">
                  <a16:creationId xmlns:a16="http://schemas.microsoft.com/office/drawing/2014/main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9708" y="3563360"/>
              <a:ext cx="5256000" cy="0"/>
            </a:xfrm>
            <a:prstGeom prst="line">
              <a:avLst/>
            </a:prstGeom>
            <a:ln>
              <a:solidFill>
                <a:srgbClr val="7795D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0142865-E6CA-4761-9E4C-52F0D6A5371C}"/>
              </a:ext>
            </a:extLst>
          </p:cNvPr>
          <p:cNvSpPr txBox="1">
            <a:spLocks/>
          </p:cNvSpPr>
          <p:nvPr/>
        </p:nvSpPr>
        <p:spPr bwMode="blackWhite">
          <a:xfrm>
            <a:off x="-1280385" y="292191"/>
            <a:ext cx="10676190" cy="645886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vert="horz" lIns="274320" tIns="182880" rIns="274320" bIns="18288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none" spc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+mj-cs"/>
              </a:defRPr>
            </a:lvl1pPr>
          </a:lstStyle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ru-RU" sz="2000" b="1" cap="all" dirty="0"/>
              <a:t>РЕСУРСЫ и ФИНАНСИРОВАНИЕ ПРОЕКТА: </a:t>
            </a:r>
            <a:br>
              <a:rPr lang="ru-RU" dirty="0"/>
            </a:br>
            <a:br>
              <a:rPr lang="ru-RU" sz="1050" dirty="0"/>
            </a:br>
            <a:br>
              <a:rPr lang="ru-RU" sz="1050" dirty="0"/>
            </a:br>
            <a:endParaRPr lang="ru-RU" sz="1800" b="1" dirty="0">
              <a:latin typeface="+mn-lt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0972799" y="5892800"/>
            <a:ext cx="852119" cy="598105"/>
            <a:chOff x="9619707" y="1790174"/>
            <a:chExt cx="1922514" cy="1532145"/>
          </a:xfrm>
        </p:grpSpPr>
        <p:sp>
          <p:nvSpPr>
            <p:cNvPr id="15" name="Сердце 14"/>
            <p:cNvSpPr/>
            <p:nvPr/>
          </p:nvSpPr>
          <p:spPr>
            <a:xfrm>
              <a:off x="9619707" y="1790174"/>
              <a:ext cx="1281676" cy="1234320"/>
            </a:xfrm>
            <a:prstGeom prst="heart">
              <a:avLst/>
            </a:prstGeom>
            <a:solidFill>
              <a:srgbClr val="7795D7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6" name="Сердце 15"/>
            <p:cNvSpPr/>
            <p:nvPr/>
          </p:nvSpPr>
          <p:spPr>
            <a:xfrm>
              <a:off x="10260545" y="2087999"/>
              <a:ext cx="1281676" cy="1234320"/>
            </a:xfrm>
            <a:prstGeom prst="heart">
              <a:avLst/>
            </a:prstGeom>
            <a:solidFill>
              <a:schemeClr val="bg1">
                <a:lumMod val="85000"/>
              </a:schemeClr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pic>
        <p:nvPicPr>
          <p:cNvPr id="17" name="Picture 2" descr="https://novgorod-sm.ru/images/about-company/novgorod-oblast-map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7795D7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18305" y="615134"/>
            <a:ext cx="5668857" cy="4119631"/>
          </a:xfrm>
          <a:prstGeom prst="rect">
            <a:avLst/>
          </a:prstGeom>
          <a:noFill/>
        </p:spPr>
      </p:pic>
      <p:pic>
        <p:nvPicPr>
          <p:cNvPr id="18" name="Picture 4" descr="https://glagol38.ru/public/images/upload/image760294632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444" y="2534367"/>
            <a:ext cx="357190" cy="357190"/>
          </a:xfrm>
          <a:prstGeom prst="rect">
            <a:avLst/>
          </a:prstGeom>
          <a:noFill/>
        </p:spPr>
      </p:pic>
      <p:pic>
        <p:nvPicPr>
          <p:cNvPr id="19" name="Picture 4" descr="https://glagol38.ru/public/images/upload/image760294632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7147" y="3007243"/>
            <a:ext cx="357190" cy="357190"/>
          </a:xfrm>
          <a:prstGeom prst="rect">
            <a:avLst/>
          </a:prstGeom>
          <a:noFill/>
        </p:spPr>
      </p:pic>
      <p:pic>
        <p:nvPicPr>
          <p:cNvPr id="20" name="Picture 4" descr="https://glagol38.ru/public/images/upload/image760294632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4337" y="1656136"/>
            <a:ext cx="357190" cy="357190"/>
          </a:xfrm>
          <a:prstGeom prst="rect">
            <a:avLst/>
          </a:prstGeom>
          <a:noFill/>
        </p:spPr>
      </p:pic>
      <p:pic>
        <p:nvPicPr>
          <p:cNvPr id="21" name="Picture 4" descr="https://glagol38.ru/public/images/upload/image760294632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54436" y="897841"/>
            <a:ext cx="357190" cy="357190"/>
          </a:xfrm>
          <a:prstGeom prst="rect">
            <a:avLst/>
          </a:prstGeom>
          <a:noFill/>
        </p:spPr>
      </p:pic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282024674"/>
              </p:ext>
            </p:extLst>
          </p:nvPr>
        </p:nvGraphicFramePr>
        <p:xfrm>
          <a:off x="7202332" y="4664199"/>
          <a:ext cx="3311521" cy="1557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4325304" y="3610837"/>
            <a:ext cx="71819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921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сопровождение более</a:t>
            </a:r>
            <a:r>
              <a:rPr lang="ru-RU" altLang="ru-RU" sz="4800" b="1" dirty="0">
                <a:solidFill>
                  <a:srgbClr val="7795D7"/>
                </a:solidFill>
                <a:latin typeface="Open Sans"/>
              </a:rPr>
              <a:t>150 </a:t>
            </a:r>
            <a:r>
              <a:rPr lang="ru-RU" alt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несовершеннолетних детей проекта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5204456" y="1737689"/>
            <a:ext cx="73072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921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практика внедрена на базах </a:t>
            </a:r>
            <a:r>
              <a:rPr lang="ru-RU" altLang="ru-RU" sz="4800" b="1" dirty="0">
                <a:solidFill>
                  <a:srgbClr val="7795D7"/>
                </a:solidFill>
                <a:latin typeface="Open Sans"/>
              </a:rPr>
              <a:t>4</a:t>
            </a:r>
            <a:r>
              <a:rPr lang="ru-RU" altLang="ru-RU" sz="1400" b="1" dirty="0">
                <a:solidFill>
                  <a:schemeClr val="tx2">
                    <a:lumMod val="75000"/>
                  </a:schemeClr>
                </a:solidFill>
                <a:latin typeface="Open Sans"/>
              </a:rPr>
              <a:t> </a:t>
            </a:r>
            <a:r>
              <a:rPr lang="ru-RU" alt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действующих</a:t>
            </a:r>
            <a:r>
              <a:rPr lang="ru-RU" altLang="ru-RU" sz="1400" b="1" dirty="0">
                <a:solidFill>
                  <a:schemeClr val="tx2">
                    <a:lumMod val="75000"/>
                  </a:schemeClr>
                </a:solidFill>
                <a:latin typeface="Open Sans"/>
              </a:rPr>
              <a:t> </a:t>
            </a:r>
            <a:r>
              <a:rPr lang="ru-RU" alt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Развивающих центрах </a:t>
            </a:r>
          </a:p>
          <a:p>
            <a:pPr marL="0" marR="0" lvl="0" indent="2921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Новгородского регионального отделения Красного Креста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7BA8C5-7801-4598-8EBD-BB90A324B3BC}"/>
              </a:ext>
            </a:extLst>
          </p:cNvPr>
          <p:cNvSpPr txBox="1"/>
          <p:nvPr/>
        </p:nvSpPr>
        <p:spPr>
          <a:xfrm>
            <a:off x="4130389" y="428299"/>
            <a:ext cx="65937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483B3F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4800" b="1" dirty="0">
                <a:solidFill>
                  <a:srgbClr val="7795D7"/>
                </a:solidFill>
                <a:latin typeface="Open Sans"/>
              </a:rPr>
              <a:t>4</a:t>
            </a:r>
            <a:r>
              <a:rPr lang="ru-RU" b="0" i="0" dirty="0">
                <a:solidFill>
                  <a:srgbClr val="483B3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муниципальных района Новгородской обла</a:t>
            </a:r>
            <a:r>
              <a:rPr lang="ru-RU" sz="1400" b="0" i="0" dirty="0">
                <a:solidFill>
                  <a:srgbClr val="483B3F"/>
                </a:solidFill>
                <a:effectLst/>
                <a:latin typeface="Arial" panose="020B0604020202020204" pitchFamily="34" charset="0"/>
              </a:rPr>
              <a:t>сти  </a:t>
            </a:r>
            <a:endParaRPr lang="ru-RU" sz="1400" dirty="0"/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5192B06C-3363-4644-B992-F865EA216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3661" y="2811225"/>
            <a:ext cx="76292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921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более</a:t>
            </a:r>
            <a:r>
              <a:rPr lang="ru-RU" alt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altLang="ru-RU" sz="4800" b="1" dirty="0">
                <a:solidFill>
                  <a:srgbClr val="7795D7"/>
                </a:solidFill>
                <a:latin typeface="Open Sans"/>
              </a:rPr>
              <a:t>45</a:t>
            </a:r>
            <a:r>
              <a:rPr lang="ru-RU" alt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alt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обученных «серебряных» добровольца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1A1086-4B72-4F14-A4BD-8BCBB55B5637}"/>
              </a:ext>
            </a:extLst>
          </p:cNvPr>
          <p:cNvSpPr txBox="1"/>
          <p:nvPr/>
        </p:nvSpPr>
        <p:spPr>
          <a:xfrm>
            <a:off x="747771" y="4808086"/>
            <a:ext cx="61705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i="0" dirty="0">
                <a:solidFill>
                  <a:srgbClr val="483B3F"/>
                </a:solidFill>
                <a:effectLst/>
                <a:latin typeface="Arial" panose="020B0604020202020204" pitchFamily="34" charset="0"/>
              </a:rPr>
              <a:t>Объем субсидии, запрашиваемый на реализацию проекта, рублей: </a:t>
            </a:r>
          </a:p>
          <a:p>
            <a:pPr algn="just"/>
            <a:r>
              <a:rPr lang="ru-RU" sz="1400" b="1" i="0" dirty="0">
                <a:solidFill>
                  <a:srgbClr val="483B3F"/>
                </a:solidFill>
                <a:effectLst/>
                <a:latin typeface="Arial" panose="020B0604020202020204" pitchFamily="34" charset="0"/>
              </a:rPr>
              <a:t>495 618,00 руб.</a:t>
            </a:r>
            <a:r>
              <a:rPr lang="ru-RU" sz="1400" dirty="0">
                <a:solidFill>
                  <a:srgbClr val="483B3F"/>
                </a:solidFill>
                <a:latin typeface="Arial" panose="020B0604020202020204" pitchFamily="34" charset="0"/>
              </a:rPr>
              <a:t> </a:t>
            </a:r>
            <a:r>
              <a:rPr lang="ru-RU" sz="1400" b="0" i="0" dirty="0">
                <a:solidFill>
                  <a:srgbClr val="483B3F"/>
                </a:solidFill>
                <a:effectLst/>
                <a:latin typeface="Arial" panose="020B0604020202020204" pitchFamily="34" charset="0"/>
              </a:rPr>
              <a:t>(в том числе  средства федерального бюджета</a:t>
            </a:r>
          </a:p>
          <a:p>
            <a:pPr algn="just"/>
            <a:r>
              <a:rPr lang="ru-RU" sz="1400" b="0" i="0" dirty="0">
                <a:solidFill>
                  <a:srgbClr val="483B3F"/>
                </a:solidFill>
                <a:effectLst/>
                <a:latin typeface="Arial" panose="020B0604020202020204" pitchFamily="34" charset="0"/>
              </a:rPr>
              <a:t>480749,46 руб. и средства областного бюджета 14868,54 руб.)</a:t>
            </a:r>
          </a:p>
          <a:p>
            <a:pPr algn="just"/>
            <a:r>
              <a:rPr lang="ru-RU" sz="1400" b="0" i="0" dirty="0">
                <a:solidFill>
                  <a:srgbClr val="483B3F"/>
                </a:solidFill>
                <a:effectLst/>
                <a:latin typeface="Arial" panose="020B0604020202020204" pitchFamily="34" charset="0"/>
              </a:rPr>
              <a:t>По статьях расходов:</a:t>
            </a:r>
          </a:p>
          <a:p>
            <a:pPr algn="just"/>
            <a:r>
              <a:rPr lang="ru-RU" sz="1400" b="0" i="0" dirty="0">
                <a:solidFill>
                  <a:srgbClr val="483B3F"/>
                </a:solidFill>
                <a:effectLst/>
                <a:latin typeface="Arial" panose="020B0604020202020204" pitchFamily="34" charset="0"/>
              </a:rPr>
              <a:t>- материально-техническое обеспечение:  253 508,00 руб.;</a:t>
            </a:r>
          </a:p>
          <a:p>
            <a:pPr algn="just"/>
            <a:r>
              <a:rPr lang="ru-RU" sz="1400" b="0" i="0" dirty="0">
                <a:solidFill>
                  <a:srgbClr val="483B3F"/>
                </a:solidFill>
                <a:effectLst/>
                <a:latin typeface="Arial" panose="020B0604020202020204" pitchFamily="34" charset="0"/>
              </a:rPr>
              <a:t>- организация и проведение мероприятий: 242 110,00 руб.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57F429-8E3F-4E2B-8E51-1068AB9D284C}"/>
              </a:ext>
            </a:extLst>
          </p:cNvPr>
          <p:cNvSpPr txBox="1"/>
          <p:nvPr/>
        </p:nvSpPr>
        <p:spPr>
          <a:xfrm>
            <a:off x="6647971" y="1062993"/>
            <a:ext cx="62213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7795D7"/>
                </a:solidFill>
                <a:latin typeface="Open Sans"/>
              </a:rPr>
              <a:t>2</a:t>
            </a:r>
            <a:r>
              <a:rPr lang="ru-RU" sz="1800" b="1" dirty="0">
                <a:solidFill>
                  <a:srgbClr val="7795D7"/>
                </a:solidFill>
                <a:latin typeface="Open Sans"/>
              </a:rPr>
              <a:t> </a:t>
            </a:r>
            <a:r>
              <a:rPr lang="ru-RU" alt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куратора проекта в каждом муниципальном районе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9" name="Picture 2" descr="C:\Users\A_P_Starshinov\Desktop\08\логотип.png">
            <a:extLst>
              <a:ext uri="{FF2B5EF4-FFF2-40B4-BE49-F238E27FC236}">
                <a16:creationId xmlns:a16="http://schemas.microsoft.com/office/drawing/2014/main" id="{F1C36F8F-7EF4-46FF-9544-F4D6BA540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42" y="4094475"/>
            <a:ext cx="1363969" cy="77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22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001B856-B79C-4FA5-95FD-B8EACA6412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9572437" cy="6212112"/>
          </a:xfrm>
        </p:spPr>
      </p:pic>
      <p:sp>
        <p:nvSpPr>
          <p:cNvPr id="20" name="Прямоугольник 19" descr="Декоративный элемент">
            <a:extLst>
              <a:ext uri="{FF2B5EF4-FFF2-40B4-BE49-F238E27FC236}">
                <a16:creationId xmlns:a16="http://schemas.microsoft.com/office/drawing/2014/main" id="{657FC711-4568-4FA7-AA48-8402C6452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6158156" y="577928"/>
            <a:ext cx="6611769" cy="5455921"/>
          </a:xfrm>
          <a:prstGeom prst="rect">
            <a:avLst/>
          </a:prstGeom>
          <a:gradFill flip="none" rotWithShape="1">
            <a:gsLst>
              <a:gs pos="1000">
                <a:schemeClr val="tx1">
                  <a:alpha val="0"/>
                </a:schemeClr>
              </a:gs>
              <a:gs pos="61000">
                <a:schemeClr val="tx1">
                  <a:alpha val="92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0BB4A24-2253-4A39-B175-C5120133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5096" y="882198"/>
            <a:ext cx="5455919" cy="957729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ru-RU" b="1" dirty="0">
                <a:solidFill>
                  <a:srgbClr val="7795D7"/>
                </a:solidFill>
              </a:rPr>
              <a:t>ЭТАПЫ  РЕАЛИЗАЦИИ ПРОЕКТА</a:t>
            </a:r>
          </a:p>
        </p:txBody>
      </p:sp>
      <p:cxnSp>
        <p:nvCxnSpPr>
          <p:cNvPr id="18" name="Прямая соединительная линия 17" descr="Декоративный элемент">
            <a:extLst>
              <a:ext uri="{FF2B5EF4-FFF2-40B4-BE49-F238E27FC236}">
                <a16:creationId xmlns:a16="http://schemas.microsoft.com/office/drawing/2014/main" id="{9F0A75C1-3072-4DCB-952E-5C598E1C8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605096" y="1839929"/>
            <a:ext cx="3348000" cy="0"/>
          </a:xfrm>
          <a:prstGeom prst="line">
            <a:avLst/>
          </a:prstGeom>
          <a:ln w="31750">
            <a:solidFill>
              <a:srgbClr val="7795D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Прямоугольник 18" descr="Декоративный элемент">
            <a:extLst>
              <a:ext uri="{FF2B5EF4-FFF2-40B4-BE49-F238E27FC236}">
                <a16:creationId xmlns:a16="http://schemas.microsoft.com/office/drawing/2014/main" id="{D7DD2AF5-94F8-4276-A384-39A296E9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5758726" y="441386"/>
            <a:ext cx="662545" cy="12204000"/>
          </a:xfrm>
          <a:prstGeom prst="rect">
            <a:avLst/>
          </a:prstGeom>
          <a:solidFill>
            <a:srgbClr val="7795D7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7" name="Равнобедренный треугольник 16" descr="Декоративный элемент">
            <a:extLst>
              <a:ext uri="{FF2B5EF4-FFF2-40B4-BE49-F238E27FC236}">
                <a16:creationId xmlns:a16="http://schemas.microsoft.com/office/drawing/2014/main" id="{3E135D3E-7923-4D69-BC52-1E8434A0B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36285" y="-36286"/>
            <a:ext cx="1712686" cy="1785257"/>
          </a:xfrm>
          <a:prstGeom prst="triangle">
            <a:avLst>
              <a:gd name="adj" fmla="val 0"/>
            </a:avLst>
          </a:prstGeom>
          <a:solidFill>
            <a:srgbClr val="7795D7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98451475"/>
              </p:ext>
            </p:extLst>
          </p:nvPr>
        </p:nvGraphicFramePr>
        <p:xfrm>
          <a:off x="3091543" y="3004458"/>
          <a:ext cx="9112459" cy="3420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10919823" y="2123138"/>
            <a:ext cx="852119" cy="598105"/>
            <a:chOff x="9619707" y="1790174"/>
            <a:chExt cx="1922514" cy="1532145"/>
          </a:xfrm>
        </p:grpSpPr>
        <p:sp>
          <p:nvSpPr>
            <p:cNvPr id="11" name="Сердце 10"/>
            <p:cNvSpPr/>
            <p:nvPr/>
          </p:nvSpPr>
          <p:spPr>
            <a:xfrm>
              <a:off x="9619707" y="1790174"/>
              <a:ext cx="1281676" cy="1234320"/>
            </a:xfrm>
            <a:prstGeom prst="heart">
              <a:avLst/>
            </a:prstGeom>
            <a:solidFill>
              <a:srgbClr val="7795D7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2" name="Сердце 11"/>
            <p:cNvSpPr/>
            <p:nvPr/>
          </p:nvSpPr>
          <p:spPr>
            <a:xfrm>
              <a:off x="10260545" y="2087999"/>
              <a:ext cx="1281676" cy="1234320"/>
            </a:xfrm>
            <a:prstGeom prst="heart">
              <a:avLst/>
            </a:prstGeom>
            <a:solidFill>
              <a:schemeClr val="bg1">
                <a:lumMod val="85000"/>
              </a:schemeClr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13" name="Заголовок 3">
            <a:extLst>
              <a:ext uri="{FF2B5EF4-FFF2-40B4-BE49-F238E27FC236}">
                <a16:creationId xmlns:a16="http://schemas.microsoft.com/office/drawing/2014/main" id="{EB97FDEC-0EA2-4798-813E-307BD8BBB7A9}"/>
              </a:ext>
            </a:extLst>
          </p:cNvPr>
          <p:cNvSpPr txBox="1">
            <a:spLocks/>
          </p:cNvSpPr>
          <p:nvPr/>
        </p:nvSpPr>
        <p:spPr bwMode="black">
          <a:xfrm>
            <a:off x="8682007" y="2001456"/>
            <a:ext cx="5455919" cy="95772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b" anchorCtr="0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rgbClr val="7795D7"/>
                </a:solidFill>
              </a:rPr>
              <a:t>ВРЕМЯ</a:t>
            </a:r>
          </a:p>
        </p:txBody>
      </p:sp>
    </p:spTree>
    <p:extLst>
      <p:ext uri="{BB962C8B-B14F-4D97-AF65-F5344CB8AC3E}">
        <p14:creationId xmlns:p14="http://schemas.microsoft.com/office/powerpoint/2010/main" val="641700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 descr="Декоративный элемент">
            <a:extLst>
              <a:ext uri="{FF2B5EF4-FFF2-40B4-BE49-F238E27FC236}">
                <a16:creationId xmlns:a16="http://schemas.microsoft.com/office/drawing/2014/main" id="{73785415-E552-4742-B0A5-FC1ECF293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6931"/>
            <a:ext cx="12248379" cy="6883598"/>
          </a:xfrm>
          <a:prstGeom prst="rect">
            <a:avLst/>
          </a:prstGeom>
          <a:solidFill>
            <a:srgbClr val="7795D7">
              <a:alpha val="80000"/>
            </a:srgbClr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cap="all" dirty="0">
              <a:solidFill>
                <a:schemeClr val="tx1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214C0AF-0C99-49B8-B848-73442FA812F7}"/>
              </a:ext>
            </a:extLst>
          </p:cNvPr>
          <p:cNvSpPr txBox="1">
            <a:spLocks/>
          </p:cNvSpPr>
          <p:nvPr/>
        </p:nvSpPr>
        <p:spPr bwMode="blackWhite">
          <a:xfrm>
            <a:off x="2926589" y="40084"/>
            <a:ext cx="9483524" cy="813407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vert="horz" lIns="274320" tIns="182880" rIns="274320" bIns="18288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none" spc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3200" b="1" dirty="0"/>
              <a:t>ПОДГОТОВИТЕЛЬНЫЙ ЭТАП ПРОЕКТА</a:t>
            </a:r>
          </a:p>
        </p:txBody>
      </p:sp>
      <p:cxnSp>
        <p:nvCxnSpPr>
          <p:cNvPr id="14" name="Прямая соединительная линия 17" descr="Декоративный элемент">
            <a:extLst>
              <a:ext uri="{FF2B5EF4-FFF2-40B4-BE49-F238E27FC236}">
                <a16:creationId xmlns:a16="http://schemas.microsoft.com/office/drawing/2014/main" id="{83A55248-C59C-4ACA-8BB2-360723882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923471" y="844952"/>
            <a:ext cx="5498283" cy="9969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04879" y="2530437"/>
            <a:ext cx="11079485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spcCol="360000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b="1" dirty="0"/>
              <a:t>- Заключены соглашения</a:t>
            </a:r>
            <a:r>
              <a:rPr lang="ru-RU" dirty="0"/>
              <a:t> с соисполнителями проекта;</a:t>
            </a:r>
          </a:p>
          <a:p>
            <a:pPr algn="just"/>
            <a:endParaRPr lang="ru-RU" dirty="0"/>
          </a:p>
          <a:p>
            <a:pPr algn="just">
              <a:buFontTx/>
              <a:buChar char="-"/>
            </a:pPr>
            <a:r>
              <a:rPr lang="ru-RU" dirty="0"/>
              <a:t> Разработан авторский обучающий </a:t>
            </a:r>
            <a:r>
              <a:rPr lang="ru-RU" b="1" dirty="0"/>
              <a:t>курс занятий для граждан старшего поколения «Десять шагов «серебряного»</a:t>
            </a:r>
            <a:r>
              <a:rPr lang="ru-RU" dirty="0"/>
              <a:t> </a:t>
            </a:r>
            <a:r>
              <a:rPr lang="ru-RU" b="1" dirty="0"/>
              <a:t>волонтера»;</a:t>
            </a:r>
          </a:p>
          <a:p>
            <a:pPr algn="just"/>
            <a:endParaRPr lang="ru-RU" b="1" dirty="0"/>
          </a:p>
          <a:p>
            <a:pPr algn="just">
              <a:buFontTx/>
              <a:buChar char="-"/>
            </a:pPr>
            <a:r>
              <a:rPr lang="ru-RU" b="1" dirty="0"/>
              <a:t>Создана Интернет-страница</a:t>
            </a:r>
            <a:r>
              <a:rPr lang="ru-RU" dirty="0"/>
              <a:t>, посвященная реализации проекта на официальном сайте учреждения во вкладке «Стань волонтером» </a:t>
            </a:r>
            <a:r>
              <a:rPr lang="en-US" dirty="0"/>
              <a:t>- </a:t>
            </a:r>
            <a:r>
              <a:rPr lang="ru-RU" dirty="0"/>
              <a:t>проект «Добрые сердца»</a:t>
            </a:r>
            <a:endParaRPr lang="ru-RU" b="1" dirty="0"/>
          </a:p>
          <a:p>
            <a:pPr indent="85725" algn="just"/>
            <a:endParaRPr lang="ru-RU" dirty="0">
              <a:solidFill>
                <a:schemeClr val="bg1"/>
              </a:solidFill>
            </a:endParaRPr>
          </a:p>
          <a:p>
            <a:pPr algn="just">
              <a:buFontTx/>
              <a:buChar char="-"/>
            </a:pPr>
            <a:endParaRPr lang="ru-RU" b="1" dirty="0"/>
          </a:p>
          <a:p>
            <a:pPr algn="just">
              <a:buFontTx/>
              <a:buChar char="-"/>
            </a:pPr>
            <a:endParaRPr lang="ru-RU" dirty="0"/>
          </a:p>
          <a:p>
            <a:pPr indent="85725" algn="just"/>
            <a:endParaRPr lang="ru-RU" dirty="0"/>
          </a:p>
          <a:p>
            <a:pPr indent="85725" algn="just">
              <a:buFontTx/>
              <a:buChar char="-"/>
            </a:pPr>
            <a:endParaRPr lang="ru-RU" dirty="0"/>
          </a:p>
          <a:p>
            <a:pPr indent="85725" algn="just">
              <a:buFontTx/>
              <a:buChar char="-"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85725" algn="just">
              <a:buFontTx/>
              <a:buChar char="-"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089233" y="3860960"/>
            <a:ext cx="4871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84294" y="899883"/>
            <a:ext cx="112797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cap="all" dirty="0"/>
              <a:t>Задача 1. </a:t>
            </a:r>
            <a:r>
              <a:rPr lang="ru-RU" cap="all" dirty="0"/>
              <a:t>Привлечение партнеров и участников проекта, распространение информации по реализации проекта, информирование населения о реализации деятельности на территории области волонтеров «серебряного» возраста</a:t>
            </a:r>
          </a:p>
          <a:p>
            <a:pPr algn="just"/>
            <a:endParaRPr lang="ru-RU" dirty="0"/>
          </a:p>
        </p:txBody>
      </p:sp>
      <p:grpSp>
        <p:nvGrpSpPr>
          <p:cNvPr id="31" name="Группа 8" descr="Декоративный элемент">
            <a:extLst>
              <a:ext uri="{FF2B5EF4-FFF2-40B4-BE49-F238E27FC236}">
                <a16:creationId xmlns:a16="http://schemas.microsoft.com/office/drawing/2014/main" id="{32E115EA-1F1C-4B95-AB2B-A6FAF6A14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>
            <a:off x="6344023" y="912473"/>
            <a:ext cx="5355432" cy="5948757"/>
            <a:chOff x="-13995491" y="945960"/>
            <a:chExt cx="25440731" cy="5220000"/>
          </a:xfrm>
        </p:grpSpPr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84D16DA6-5FB9-4A1C-91C1-DCB551C572D0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3EE3D6A7-BDAE-46F3-A0AC-6FFBDB8BCE5E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 11">
              <a:extLst>
                <a:ext uri="{FF2B5EF4-FFF2-40B4-BE49-F238E27FC236}">
                  <a16:creationId xmlns:a16="http://schemas.microsoft.com/office/drawing/2014/main" id="{FDA729FD-538C-4F70-AD7C-C5B181386F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5" name="Группа 8" descr="Декоративный элемент">
            <a:extLst>
              <a:ext uri="{FF2B5EF4-FFF2-40B4-BE49-F238E27FC236}">
                <a16:creationId xmlns:a16="http://schemas.microsoft.com/office/drawing/2014/main" id="{32E115EA-1F1C-4B95-AB2B-A6FAF6A14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 flipH="1">
            <a:off x="1064815" y="1224192"/>
            <a:ext cx="4219390" cy="5777042"/>
            <a:chOff x="-13995491" y="945960"/>
            <a:chExt cx="25440731" cy="5220000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84D16DA6-5FB9-4A1C-91C1-DCB551C572D0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3EE3D6A7-BDAE-46F3-A0AC-6FFBDB8BCE5E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 11">
              <a:extLst>
                <a:ext uri="{FF2B5EF4-FFF2-40B4-BE49-F238E27FC236}">
                  <a16:creationId xmlns:a16="http://schemas.microsoft.com/office/drawing/2014/main" id="{FDA729FD-538C-4F70-AD7C-C5B181386F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76F75D-1B02-4720-8209-87D023940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</a:blip>
          <a:srcRect l="24425" t="15324" r="43055" b="4030"/>
          <a:stretch/>
        </p:blipFill>
        <p:spPr>
          <a:xfrm>
            <a:off x="6336168" y="2100213"/>
            <a:ext cx="2569554" cy="3584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D7F45A-D245-44B6-8A51-55127DD6D9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</a:blip>
          <a:srcRect l="24289" t="15747" r="44708" b="9806"/>
          <a:stretch/>
        </p:blipFill>
        <p:spPr>
          <a:xfrm>
            <a:off x="8988963" y="2100212"/>
            <a:ext cx="2624579" cy="3584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Группа 15"/>
          <p:cNvGrpSpPr/>
          <p:nvPr/>
        </p:nvGrpSpPr>
        <p:grpSpPr>
          <a:xfrm>
            <a:off x="7506450" y="3130334"/>
            <a:ext cx="1369544" cy="1031027"/>
            <a:chOff x="9619707" y="1790174"/>
            <a:chExt cx="1922514" cy="1532145"/>
          </a:xfrm>
        </p:grpSpPr>
        <p:sp>
          <p:nvSpPr>
            <p:cNvPr id="17" name="Сердце 16"/>
            <p:cNvSpPr/>
            <p:nvPr/>
          </p:nvSpPr>
          <p:spPr>
            <a:xfrm>
              <a:off x="9619707" y="1790174"/>
              <a:ext cx="1281676" cy="1234320"/>
            </a:xfrm>
            <a:prstGeom prst="heart">
              <a:avLst/>
            </a:prstGeom>
            <a:solidFill>
              <a:srgbClr val="7795D7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8" name="Сердце 17"/>
            <p:cNvSpPr/>
            <p:nvPr/>
          </p:nvSpPr>
          <p:spPr>
            <a:xfrm>
              <a:off x="10260545" y="2087999"/>
              <a:ext cx="1281676" cy="1234320"/>
            </a:xfrm>
            <a:prstGeom prst="heart">
              <a:avLst/>
            </a:prstGeom>
            <a:solidFill>
              <a:schemeClr val="bg1">
                <a:lumMod val="85000"/>
              </a:schemeClr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2474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descr="Декоративный элемент">
            <a:extLst>
              <a:ext uri="{FF2B5EF4-FFF2-40B4-BE49-F238E27FC236}">
                <a16:creationId xmlns:a16="http://schemas.microsoft.com/office/drawing/2014/main" id="{73785415-E552-4742-B0A5-FC1ECF293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6380" y="-29028"/>
            <a:ext cx="12248379" cy="649327"/>
          </a:xfrm>
          <a:prstGeom prst="rect">
            <a:avLst/>
          </a:prstGeom>
          <a:solidFill>
            <a:srgbClr val="7795D7">
              <a:alpha val="80000"/>
            </a:srgbClr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11114819" y="6023841"/>
            <a:ext cx="852119" cy="598105"/>
            <a:chOff x="9619707" y="1790174"/>
            <a:chExt cx="1922514" cy="1532145"/>
          </a:xfrm>
        </p:grpSpPr>
        <p:sp>
          <p:nvSpPr>
            <p:cNvPr id="10" name="Сердце 9"/>
            <p:cNvSpPr/>
            <p:nvPr/>
          </p:nvSpPr>
          <p:spPr>
            <a:xfrm>
              <a:off x="9619707" y="1790174"/>
              <a:ext cx="1281676" cy="1234320"/>
            </a:xfrm>
            <a:prstGeom prst="heart">
              <a:avLst/>
            </a:prstGeom>
            <a:solidFill>
              <a:srgbClr val="7795D7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1" name="Сердце 10"/>
            <p:cNvSpPr/>
            <p:nvPr/>
          </p:nvSpPr>
          <p:spPr>
            <a:xfrm>
              <a:off x="10260545" y="2087999"/>
              <a:ext cx="1281676" cy="1234320"/>
            </a:xfrm>
            <a:prstGeom prst="heart">
              <a:avLst/>
            </a:prstGeom>
            <a:solidFill>
              <a:schemeClr val="bg1">
                <a:lumMod val="85000"/>
              </a:schemeClr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rcRect t="5222" r="29792"/>
          <a:stretch>
            <a:fillRect/>
          </a:stretch>
        </p:blipFill>
        <p:spPr>
          <a:xfrm>
            <a:off x="4613736" y="231504"/>
            <a:ext cx="3557990" cy="6404178"/>
          </a:xfrm>
          <a:prstGeom prst="rect">
            <a:avLst/>
          </a:prstGeom>
        </p:spPr>
      </p:pic>
      <p:sp>
        <p:nvSpPr>
          <p:cNvPr id="6" name="Прямоугольник 14" descr="Декоративный элемент">
            <a:extLst>
              <a:ext uri="{FF2B5EF4-FFF2-40B4-BE49-F238E27FC236}">
                <a16:creationId xmlns:a16="http://schemas.microsoft.com/office/drawing/2014/main" id="{58705588-E2BC-4E36-A99E-9B19942BF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5410" y="3861024"/>
            <a:ext cx="3456000" cy="2520000"/>
          </a:xfrm>
          <a:prstGeom prst="rect">
            <a:avLst/>
          </a:prstGeom>
          <a:solidFill>
            <a:srgbClr val="7795D7">
              <a:alpha val="85000"/>
            </a:srgbClr>
          </a:solidFill>
          <a:ln>
            <a:solidFill>
              <a:srgbClr val="7795D7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cxnSp>
        <p:nvCxnSpPr>
          <p:cNvPr id="7" name="Прямая соединительная линия 6" descr="Декоративный элемент">
            <a:extLst>
              <a:ext uri="{FF2B5EF4-FFF2-40B4-BE49-F238E27FC236}">
                <a16:creationId xmlns:a16="http://schemas.microsoft.com/office/drawing/2014/main" id="{4EB46CFB-014A-4721-A9DB-8607BB257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64966" y="6140103"/>
            <a:ext cx="3132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53B6E93-870A-47FD-871A-60D186B2A8AF}"/>
              </a:ext>
            </a:extLst>
          </p:cNvPr>
          <p:cNvSpPr txBox="1">
            <a:spLocks/>
          </p:cNvSpPr>
          <p:nvPr/>
        </p:nvSpPr>
        <p:spPr bwMode="blackWhite">
          <a:xfrm>
            <a:off x="4602163" y="3663607"/>
            <a:ext cx="3841560" cy="3420000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vert="horz" lIns="274320" tIns="182880" rIns="274320" bIns="18288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none" spc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500" b="1" dirty="0"/>
              <a:t>ОСНОВНОЙ </a:t>
            </a:r>
            <a:br>
              <a:rPr lang="ru-RU" sz="3500" b="1" dirty="0"/>
            </a:br>
            <a:r>
              <a:rPr lang="ru-RU" sz="3500" b="1" dirty="0"/>
              <a:t>ЭТАП ПРОЕКТА </a:t>
            </a:r>
            <a:br>
              <a:rPr lang="ru-RU" sz="3500" b="1" dirty="0"/>
            </a:br>
            <a:endParaRPr lang="ru-RU" sz="35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88022" y="1071712"/>
            <a:ext cx="42477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Задача 2. </a:t>
            </a:r>
            <a:r>
              <a:rPr lang="ru-RU" cap="all" dirty="0">
                <a:latin typeface="+mj-lt"/>
                <a:ea typeface="+mj-ea"/>
                <a:cs typeface="+mj-cs"/>
              </a:rPr>
              <a:t>Обучение «серебряных» волонтеров и организаторов добровольческой деятельности в учреждении</a:t>
            </a:r>
          </a:p>
          <a:p>
            <a:pPr algn="ctr"/>
            <a:endParaRPr lang="ru-RU" dirty="0"/>
          </a:p>
          <a:p>
            <a:pPr algn="ctr"/>
            <a:r>
              <a:rPr lang="ru-RU" b="1" dirty="0"/>
              <a:t>ЗАДАЧА 3. </a:t>
            </a:r>
            <a:r>
              <a:rPr lang="ru-RU" cap="all" dirty="0"/>
              <a:t>Обеспечение занятости несовершеннолетних детей из многодетных, малообеспеченных семей, опекаемых семей и семей, находящихся в трудной жизненной ситуации в рамках развивающих центров Красного Креста при участии «серебряных» волонтеров</a:t>
            </a:r>
          </a:p>
          <a:p>
            <a:pPr algn="ctr"/>
            <a:endParaRPr lang="ru-RU" b="1" dirty="0"/>
          </a:p>
          <a:p>
            <a:pPr algn="ctr"/>
            <a:endParaRPr lang="ru-RU" cap="all" dirty="0">
              <a:latin typeface="+mj-lt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367679" y="1044869"/>
            <a:ext cx="35626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ЗАДАЧА 4. </a:t>
            </a:r>
            <a:r>
              <a:rPr lang="ru-RU" cap="all" dirty="0"/>
              <a:t>Создание эффективной системы поощрения и мотивации «серебряных» волонтеров, участвующих в добровольческой деятельности комплексного центра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ЗАДАЧА 5. </a:t>
            </a:r>
            <a:r>
              <a:rPr lang="ru-RU" cap="all" dirty="0"/>
              <a:t>Организация участия граждан старшего возраста в слетах и форумах, круглых столах, общественных дискуссиях, заседаниях и т.д.</a:t>
            </a:r>
            <a:endParaRPr lang="ru-RU" b="1" dirty="0">
              <a:solidFill>
                <a:srgbClr val="7795D7"/>
              </a:solidFill>
            </a:endParaRPr>
          </a:p>
          <a:p>
            <a:pPr algn="ctr"/>
            <a:endParaRPr lang="ru-RU" b="1" dirty="0">
              <a:solidFill>
                <a:srgbClr val="7795D7"/>
              </a:solidFill>
            </a:endParaRPr>
          </a:p>
          <a:p>
            <a:pPr algn="ctr"/>
            <a:endParaRPr lang="ru-RU" b="1" dirty="0">
              <a:solidFill>
                <a:srgbClr val="7795D7"/>
              </a:solidFill>
            </a:endParaRPr>
          </a:p>
          <a:p>
            <a:pPr algn="ctr"/>
            <a:endParaRPr lang="ru-RU" b="1" dirty="0">
              <a:solidFill>
                <a:srgbClr val="7795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89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 18" descr="Декоративный элемент">
            <a:extLst>
              <a:ext uri="{FF2B5EF4-FFF2-40B4-BE49-F238E27FC236}">
                <a16:creationId xmlns:a16="http://schemas.microsoft.com/office/drawing/2014/main" id="{E7CA0621-717C-4BE7-AA89-263F3E2C5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96457" y="0"/>
            <a:ext cx="9695544" cy="6873240"/>
          </a:xfrm>
          <a:prstGeom prst="rect">
            <a:avLst/>
          </a:prstGeom>
          <a:solidFill>
            <a:srgbClr val="7795D7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DDAE4A6-B7D1-497F-AC40-6AF226DF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893" y="-83917"/>
            <a:ext cx="9060817" cy="1599846"/>
          </a:xfrm>
        </p:spPr>
        <p:txBody>
          <a:bodyPr rtlCol="0">
            <a:normAutofit/>
          </a:bodyPr>
          <a:lstStyle/>
          <a:p>
            <a:r>
              <a:rPr lang="ru-RU" sz="2000" cap="all" dirty="0">
                <a:solidFill>
                  <a:schemeClr val="tx1"/>
                </a:solidFill>
              </a:rPr>
              <a:t>ЗАДАЧА 2. Обучение «серебряных» волонтеров и </a:t>
            </a:r>
            <a:br>
              <a:rPr lang="ru-RU" sz="2000" cap="all" dirty="0">
                <a:solidFill>
                  <a:schemeClr val="tx1"/>
                </a:solidFill>
              </a:rPr>
            </a:br>
            <a:r>
              <a:rPr lang="ru-RU" sz="2000" cap="all" dirty="0">
                <a:solidFill>
                  <a:schemeClr val="tx1"/>
                </a:solidFill>
              </a:rPr>
              <a:t>организаторов добровольческой деятельности </a:t>
            </a:r>
            <a:br>
              <a:rPr lang="ru-RU" sz="2000" cap="all" dirty="0">
                <a:solidFill>
                  <a:schemeClr val="tx1"/>
                </a:solidFill>
              </a:rPr>
            </a:br>
            <a:r>
              <a:rPr lang="ru-RU" sz="2000" cap="all" dirty="0">
                <a:solidFill>
                  <a:schemeClr val="tx1"/>
                </a:solidFill>
              </a:rPr>
              <a:t>в учреждении</a:t>
            </a:r>
          </a:p>
        </p:txBody>
      </p:sp>
      <p:grpSp>
        <p:nvGrpSpPr>
          <p:cNvPr id="20" name="Группа 19" descr="Декоративный элемент">
            <a:extLst>
              <a:ext uri="{FF2B5EF4-FFF2-40B4-BE49-F238E27FC236}">
                <a16:creationId xmlns:a16="http://schemas.microsoft.com/office/drawing/2014/main" id="{102A00D8-5A4C-491C-AFE5-697213105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230137" y="230352"/>
            <a:ext cx="5195475" cy="6411135"/>
            <a:chOff x="4578588" y="945960"/>
            <a:chExt cx="6866649" cy="5220000"/>
          </a:xfrm>
        </p:grpSpPr>
        <p:cxnSp>
          <p:nvCxnSpPr>
            <p:cNvPr id="21" name="Прямая соединительная линия 20">
              <a:extLst>
                <a:ext uri="{FF2B5EF4-FFF2-40B4-BE49-F238E27FC236}">
                  <a16:creationId xmlns:a16="http://schemas.microsoft.com/office/drawing/2014/main" id="{2C2273CB-1593-4424-8A44-A1FCA1768665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rgbClr val="7795D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31243644-F05E-4B84-903A-131D8057B82C}"/>
                </a:ext>
              </a:extLst>
            </p:cNvPr>
            <p:cNvCxnSpPr/>
            <p:nvPr/>
          </p:nvCxnSpPr>
          <p:spPr>
            <a:xfrm>
              <a:off x="4578588" y="6154475"/>
              <a:ext cx="6866430" cy="0"/>
            </a:xfrm>
            <a:prstGeom prst="line">
              <a:avLst/>
            </a:prstGeom>
            <a:ln>
              <a:solidFill>
                <a:srgbClr val="7795D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 22">
              <a:extLst>
                <a:ext uri="{FF2B5EF4-FFF2-40B4-BE49-F238E27FC236}">
                  <a16:creationId xmlns:a16="http://schemas.microsoft.com/office/drawing/2014/main" id="{84B151F7-0FFD-491E-9444-733F58518F3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rgbClr val="7795D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Группа 23" descr="Декоративный элемент">
            <a:extLst>
              <a:ext uri="{FF2B5EF4-FFF2-40B4-BE49-F238E27FC236}">
                <a16:creationId xmlns:a16="http://schemas.microsoft.com/office/drawing/2014/main" id="{73816130-6E62-41EF-B818-D7CD34370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 flipH="1" flipV="1">
            <a:off x="2496457" y="219107"/>
            <a:ext cx="9476125" cy="6411136"/>
            <a:chOff x="4577230" y="945960"/>
            <a:chExt cx="6868007" cy="5220000"/>
          </a:xfrm>
        </p:grpSpPr>
        <p:cxnSp>
          <p:nvCxnSpPr>
            <p:cNvPr id="25" name="Прямая соединительная линия 24">
              <a:extLst>
                <a:ext uri="{FF2B5EF4-FFF2-40B4-BE49-F238E27FC236}">
                  <a16:creationId xmlns:a16="http://schemas.microsoft.com/office/drawing/2014/main" id="{57DFD76A-70E0-4D6D-954C-5AEB8FE1478E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2F87696A-69E6-496F-A96D-C6AABB0D0BA7}"/>
                </a:ext>
              </a:extLst>
            </p:cNvPr>
            <p:cNvCxnSpPr/>
            <p:nvPr/>
          </p:nvCxnSpPr>
          <p:spPr>
            <a:xfrm>
              <a:off x="4577230" y="615979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01474182-5FDA-4398-BBE0-0D676C45628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Равнобедренный треугольник 38" descr="Декоративный элемент">
            <a:extLst>
              <a:ext uri="{FF2B5EF4-FFF2-40B4-BE49-F238E27FC236}">
                <a16:creationId xmlns:a16="http://schemas.microsoft.com/office/drawing/2014/main" id="{B8447291-9832-4B76-BD34-EE4A5E1E9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10458938" y="5114890"/>
            <a:ext cx="1517440" cy="1476687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11103882" y="6013849"/>
            <a:ext cx="852119" cy="598105"/>
            <a:chOff x="9619707" y="1790174"/>
            <a:chExt cx="1922514" cy="1532145"/>
          </a:xfrm>
        </p:grpSpPr>
        <p:sp>
          <p:nvSpPr>
            <p:cNvPr id="16" name="Сердце 15"/>
            <p:cNvSpPr/>
            <p:nvPr/>
          </p:nvSpPr>
          <p:spPr>
            <a:xfrm>
              <a:off x="9619707" y="1790174"/>
              <a:ext cx="1281676" cy="1234320"/>
            </a:xfrm>
            <a:prstGeom prst="heart">
              <a:avLst/>
            </a:prstGeom>
            <a:solidFill>
              <a:srgbClr val="7795D7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7" name="Сердце 16"/>
            <p:cNvSpPr/>
            <p:nvPr/>
          </p:nvSpPr>
          <p:spPr>
            <a:xfrm>
              <a:off x="10260545" y="2087999"/>
              <a:ext cx="1281676" cy="1234320"/>
            </a:xfrm>
            <a:prstGeom prst="heart">
              <a:avLst/>
            </a:prstGeom>
            <a:solidFill>
              <a:schemeClr val="bg1">
                <a:lumMod val="85000"/>
              </a:schemeClr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3383690" y="1259129"/>
            <a:ext cx="44774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Проведение цикла обучающих занятий </a:t>
            </a:r>
          </a:p>
          <a:p>
            <a:r>
              <a:rPr lang="ru-RU" b="1" dirty="0">
                <a:solidFill>
                  <a:schemeClr val="bg1"/>
                </a:solidFill>
              </a:rPr>
              <a:t>«Десять шагов «серебряного» волонтера»: </a:t>
            </a:r>
          </a:p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586068" y="2445369"/>
            <a:ext cx="756585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категория обучающихся: </a:t>
            </a:r>
          </a:p>
          <a:p>
            <a:pPr algn="just">
              <a:buClr>
                <a:schemeClr val="bg1"/>
              </a:buClr>
            </a:pPr>
            <a:r>
              <a:rPr lang="ru-RU" sz="1600" dirty="0"/>
              <a:t>лица старшего возраста 55+;</a:t>
            </a:r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количество: 10 занятий;</a:t>
            </a:r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лекционный материал представлен в доступной форме и дополнен</a:t>
            </a:r>
          </a:p>
          <a:p>
            <a:pPr algn="just">
              <a:buClr>
                <a:schemeClr val="bg1"/>
              </a:buClr>
            </a:pPr>
            <a:r>
              <a:rPr lang="ru-RU" sz="1600" dirty="0"/>
              <a:t>психологическими квестами, тренингами по развитию навыков работы в команде и эффективной коммуникации, творческими мастер-классами, упражнениями по развитию памяти и т.д.</a:t>
            </a:r>
          </a:p>
          <a:p>
            <a:endParaRPr lang="ru-RU" sz="1600" b="0" i="0" u="none" strike="noStrike" baseline="0" dirty="0">
              <a:latin typeface="Calibri" panose="020F0502020204030204" pitchFamily="34" charset="0"/>
            </a:endParaRPr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по завершению обучения слушателям выдается сертификат, подтверждающий прохождение курса; </a:t>
            </a:r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обученные «серебряные» добровольцы привлечены в работу Развивающих центров для детей</a:t>
            </a:r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82A680-6912-48D7-94C6-D1AE8DF8B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16" y="4391089"/>
            <a:ext cx="2795218" cy="2092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78C5B8F-FA4A-473E-AFD9-75846E040B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b="8048"/>
          <a:stretch/>
        </p:blipFill>
        <p:spPr bwMode="auto">
          <a:xfrm>
            <a:off x="472531" y="2257848"/>
            <a:ext cx="2795218" cy="200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7C9B2A0-B723-497F-9252-BF5CB3856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62" y="374164"/>
            <a:ext cx="2773757" cy="1803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06DAB2-67BA-4CD5-B3CC-8EB723051F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10" t="19851" r="21235" b="10398"/>
          <a:stretch/>
        </p:blipFill>
        <p:spPr>
          <a:xfrm>
            <a:off x="7931695" y="1026171"/>
            <a:ext cx="3550762" cy="246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83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descr="Декоративный элемент">
            <a:extLst>
              <a:ext uri="{FF2B5EF4-FFF2-40B4-BE49-F238E27FC236}">
                <a16:creationId xmlns:a16="http://schemas.microsoft.com/office/drawing/2014/main" id="{73785415-E552-4742-B0A5-FC1ECF293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6380" y="-29028"/>
            <a:ext cx="12248379" cy="913405"/>
          </a:xfrm>
          <a:prstGeom prst="rect">
            <a:avLst/>
          </a:prstGeom>
          <a:solidFill>
            <a:srgbClr val="7795D7">
              <a:alpha val="80000"/>
            </a:srgbClr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52228" y="-214057"/>
            <a:ext cx="1091479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dirty="0">
                <a:solidFill>
                  <a:srgbClr val="F1F3F4"/>
                </a:solidFill>
                <a:latin typeface="Roboto"/>
                <a:hlinkClick r:id="rId2"/>
              </a:rPr>
            </a:br>
            <a:r>
              <a:rPr lang="ru-RU" sz="2000" cap="all" dirty="0"/>
              <a:t> ЗАДАЧА </a:t>
            </a:r>
            <a:r>
              <a:rPr lang="ru-RU" sz="2000" cap="all" dirty="0">
                <a:latin typeface="+mj-lt"/>
                <a:ea typeface="+mj-ea"/>
                <a:cs typeface="+mj-cs"/>
              </a:rPr>
              <a:t>3. Обеспечение занятости несовершеннолетних детей в рамках развивающих центров при участии «серебряных» волонтеров» </a:t>
            </a:r>
            <a:r>
              <a:rPr lang="ru-RU" dirty="0"/>
              <a:t> 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/>
          <a:stretch/>
        </p:blipFill>
        <p:spPr>
          <a:xfrm>
            <a:off x="4324585" y="797394"/>
            <a:ext cx="3570084" cy="5994399"/>
          </a:xfrm>
          <a:prstGeom prst="rect">
            <a:avLst/>
          </a:prstGeom>
        </p:spPr>
      </p:pic>
      <p:sp>
        <p:nvSpPr>
          <p:cNvPr id="6" name="Прямоугольник 14" descr="Декоративный элемент">
            <a:extLst>
              <a:ext uri="{FF2B5EF4-FFF2-40B4-BE49-F238E27FC236}">
                <a16:creationId xmlns:a16="http://schemas.microsoft.com/office/drawing/2014/main" id="{58705588-E2BC-4E36-A99E-9B19942BF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8885" y="4463885"/>
            <a:ext cx="3414764" cy="2290455"/>
          </a:xfrm>
          <a:prstGeom prst="rect">
            <a:avLst/>
          </a:prstGeom>
          <a:solidFill>
            <a:srgbClr val="7795D7">
              <a:alpha val="85000"/>
            </a:srgbClr>
          </a:solidFill>
          <a:ln>
            <a:solidFill>
              <a:srgbClr val="7795D7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cxnSp>
        <p:nvCxnSpPr>
          <p:cNvPr id="7" name="Прямая соединительная линия 6" descr="Декоративный элемент">
            <a:extLst>
              <a:ext uri="{FF2B5EF4-FFF2-40B4-BE49-F238E27FC236}">
                <a16:creationId xmlns:a16="http://schemas.microsoft.com/office/drawing/2014/main" id="{4EB46CFB-014A-4721-A9DB-8607BB257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530000" y="5205688"/>
            <a:ext cx="3132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53B6E93-870A-47FD-871A-60D186B2A8AF}"/>
              </a:ext>
            </a:extLst>
          </p:cNvPr>
          <p:cNvSpPr txBox="1">
            <a:spLocks/>
          </p:cNvSpPr>
          <p:nvPr/>
        </p:nvSpPr>
        <p:spPr bwMode="blackWhite">
          <a:xfrm>
            <a:off x="4320365" y="4229753"/>
            <a:ext cx="3731656" cy="2598444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vert="horz" lIns="274320" tIns="182880" rIns="274320" bIns="18288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none" spc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b="1" cap="all" dirty="0">
                <a:solidFill>
                  <a:schemeClr val="bg1"/>
                </a:solidFill>
              </a:rPr>
              <a:t>Помощь «серебряных» Волонтеров</a:t>
            </a:r>
          </a:p>
          <a:p>
            <a:pPr>
              <a:lnSpc>
                <a:spcPct val="100000"/>
              </a:lnSpc>
            </a:pPr>
            <a:endParaRPr lang="ru-RU" sz="1400" b="1" cap="all" dirty="0"/>
          </a:p>
          <a:p>
            <a:pPr>
              <a:lnSpc>
                <a:spcPct val="100000"/>
              </a:lnSpc>
            </a:pPr>
            <a:r>
              <a:rPr lang="ru-RU" sz="1400" b="1" cap="all" dirty="0"/>
              <a:t>ПРОВЕДЕНО </a:t>
            </a:r>
          </a:p>
          <a:p>
            <a:pPr>
              <a:lnSpc>
                <a:spcPct val="100000"/>
              </a:lnSpc>
            </a:pPr>
            <a:r>
              <a:rPr lang="ru-RU" sz="1400" b="1" cap="all" dirty="0"/>
              <a:t>БОЛЕЕ </a:t>
            </a:r>
            <a:r>
              <a:rPr lang="ru-RU" sz="2400" b="1" cap="all" dirty="0">
                <a:solidFill>
                  <a:schemeClr val="bg1"/>
                </a:solidFill>
              </a:rPr>
              <a:t>120</a:t>
            </a:r>
            <a:r>
              <a:rPr lang="ru-RU" sz="1400" b="1" cap="all" dirty="0"/>
              <a:t> мероприятий для около </a:t>
            </a:r>
            <a:r>
              <a:rPr lang="ru-RU" sz="2400" b="1" cap="all" dirty="0">
                <a:solidFill>
                  <a:schemeClr val="bg1"/>
                </a:solidFill>
              </a:rPr>
              <a:t>150</a:t>
            </a:r>
            <a:r>
              <a:rPr lang="ru-RU" sz="1400" b="1" cap="all" dirty="0"/>
              <a:t> несовершеннолетних детей</a:t>
            </a:r>
            <a:endParaRPr lang="ru-RU" sz="1400" cap="all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896" y="6216443"/>
            <a:ext cx="426267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>
                <a:solidFill>
                  <a:srgbClr val="7795D7"/>
                </a:solidFill>
                <a:latin typeface="+mj-lt"/>
                <a:ea typeface="+mj-ea"/>
                <a:cs typeface="+mj-cs"/>
              </a:rPr>
              <a:t>участие добровольцев в совместных творческих занятиях и мастер-классах</a:t>
            </a: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-173158" y="884377"/>
            <a:ext cx="46145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>
                <a:solidFill>
                  <a:srgbClr val="7795D7"/>
                </a:solidFill>
                <a:latin typeface="+mj-lt"/>
                <a:ea typeface="+mj-ea"/>
                <a:cs typeface="+mj-cs"/>
              </a:rPr>
              <a:t>совместное участие волонтеров в образовательной и игровой деятельности</a:t>
            </a:r>
          </a:p>
          <a:p>
            <a:pPr algn="ctr"/>
            <a:r>
              <a:rPr lang="ru-RU" sz="1400" cap="all" dirty="0">
                <a:solidFill>
                  <a:srgbClr val="7795D7"/>
                </a:solidFill>
                <a:latin typeface="+mj-lt"/>
                <a:ea typeface="+mj-ea"/>
                <a:cs typeface="+mj-cs"/>
              </a:rPr>
              <a:t> с детьми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052021" y="3317539"/>
            <a:ext cx="41399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>
                <a:solidFill>
                  <a:srgbClr val="7795D7"/>
                </a:solidFill>
              </a:rPr>
              <a:t>сопровождение несовершеннолетних во время посещения музеев, кинотеатра, праздничных и спортивных мероприятий и многое другое.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FDE6CDF-452E-4B09-A9F8-26E97A0EBC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/>
          <a:stretch/>
        </p:blipFill>
        <p:spPr bwMode="auto">
          <a:xfrm>
            <a:off x="492734" y="1590456"/>
            <a:ext cx="3398996" cy="2248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13FF066-5B71-46E0-9527-01D34D5D59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1"/>
          <a:stretch/>
        </p:blipFill>
        <p:spPr bwMode="auto">
          <a:xfrm>
            <a:off x="8439418" y="971940"/>
            <a:ext cx="3312900" cy="227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D0E2837-B8BE-44A3-A7F5-5A9BF9F1FA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0" r="4194"/>
          <a:stretch/>
        </p:blipFill>
        <p:spPr bwMode="auto">
          <a:xfrm>
            <a:off x="8439418" y="4339460"/>
            <a:ext cx="3409211" cy="2346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B3A756-18B8-4EF4-9C58-7D8DF94801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" b="5021"/>
          <a:stretch/>
        </p:blipFill>
        <p:spPr bwMode="auto">
          <a:xfrm>
            <a:off x="492734" y="3953176"/>
            <a:ext cx="3398996" cy="222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5878491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Custom 1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B9BAA"/>
      </a:accent1>
      <a:accent2>
        <a:srgbClr val="FAB900"/>
      </a:accent2>
      <a:accent3>
        <a:srgbClr val="4B9BAA"/>
      </a:accent3>
      <a:accent4>
        <a:srgbClr val="EE7008"/>
      </a:accent4>
      <a:accent5>
        <a:srgbClr val="4B9BAA"/>
      </a:accent5>
      <a:accent6>
        <a:srgbClr val="D5393D"/>
      </a:accent6>
      <a:hlink>
        <a:srgbClr val="4B9BAA"/>
      </a:hlink>
      <a:folHlink>
        <a:srgbClr val="EE7008"/>
      </a:folHlink>
    </a:clrScheme>
    <a:fontScheme name="Custom 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104605_TF89732948" id="{CE8183BC-32E3-41C2-B79C-5A7A529B00EF}" vid="{EA796FCB-E5F7-45B2-9578-D86DE74F830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1A86F69-8641-4864-BA5B-05F626DEC8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EB7EC9-BFC3-4E03-AF78-FBB8B5F6FE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F42536-E1A7-4A93-85E5-1C91C8DE0C0F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fb0879af-3eba-417a-a55a-ffe6dcd6ca77"/>
    <ds:schemaRef ds:uri="http://purl.org/dc/terms/"/>
    <ds:schemaRef ds:uri="http://purl.org/dc/dcmitype/"/>
    <ds:schemaRef ds:uri="http://schemas.openxmlformats.org/package/2006/metadata/core-properties"/>
    <ds:schemaRef ds:uri="6dc4bcd6-49db-4c07-9060-8acfc67cef9f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tf89732948_win32</Template>
  <TotalTime>0</TotalTime>
  <Words>1475</Words>
  <Application>Microsoft Office PowerPoint</Application>
  <PresentationFormat>Широкоэкранный</PresentationFormat>
  <Paragraphs>198</Paragraphs>
  <Slides>13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Open Sans</vt:lpstr>
      <vt:lpstr>Roboto</vt:lpstr>
      <vt:lpstr>Tahoma</vt:lpstr>
      <vt:lpstr>Times New Roman</vt:lpstr>
      <vt:lpstr>Wingdings</vt:lpstr>
      <vt:lpstr>Посылка</vt:lpstr>
      <vt:lpstr>ПРОЕКТ  «Добрые сердца»</vt:lpstr>
      <vt:lpstr>Презентация PowerPoint</vt:lpstr>
      <vt:lpstr>ЦЕЛЕВАЯ ГРУППА  ПРОЕКТА </vt:lpstr>
      <vt:lpstr>Презентация PowerPoint</vt:lpstr>
      <vt:lpstr>ЭТАПЫ  РЕАЛИЗАЦИИ ПРОЕКТА</vt:lpstr>
      <vt:lpstr>Презентация PowerPoint</vt:lpstr>
      <vt:lpstr>Презентация PowerPoint</vt:lpstr>
      <vt:lpstr>ЗАДАЧА 2. Обучение «серебряных» волонтеров и  организаторов добровольческой деятельности  в учреждении</vt:lpstr>
      <vt:lpstr>Презентация PowerPoint</vt:lpstr>
      <vt:lpstr>Презентация PowerPoint</vt:lpstr>
      <vt:lpstr>Презентация PowerPoint</vt:lpstr>
      <vt:lpstr>  ЗАДАЧА 5. Тиражирование и масштабирование представленной практики созданной в рамках проекта  для реализации подобной деятельности другими организациями</vt:lpstr>
      <vt:lpstr>КОНТАКТНЫЕ  ДАННЫЕ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2021-02-28T10:23:49Z</dcterms:created>
  <dcterms:modified xsi:type="dcterms:W3CDTF">2022-11-03T11:11:51Z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