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9" r:id="rId2"/>
    <p:sldId id="285" r:id="rId3"/>
    <p:sldId id="289" r:id="rId4"/>
    <p:sldId id="283" r:id="rId5"/>
  </p:sldIdLst>
  <p:sldSz cx="9001125" cy="6661150"/>
  <p:notesSz cx="6858000" cy="9144000"/>
  <p:defaultTextStyle>
    <a:defPPr>
      <a:defRPr lang="en-US"/>
    </a:defPPr>
    <a:lvl1pPr marL="0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9964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79927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19891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59854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99818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639781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79745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519708" algn="l" defTabSz="879927" rtl="0" latinLnBrk="0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45" autoAdjust="0"/>
  </p:normalViewPr>
  <p:slideViewPr>
    <p:cSldViewPr>
      <p:cViewPr>
        <p:scale>
          <a:sx n="90" d="100"/>
          <a:sy n="90" d="100"/>
        </p:scale>
        <p:origin x="-858" y="636"/>
      </p:cViewPr>
      <p:guideLst>
        <p:guide orient="horz" pos="209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6CF68-1715-4C05-8032-AC74049F419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685800"/>
            <a:ext cx="46323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C670B-F186-4053-8B5E-FBF5149A42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085" y="2069275"/>
            <a:ext cx="7650957" cy="14278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169" y="3774651"/>
            <a:ext cx="6300788" cy="17022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9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9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9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9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9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9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9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5816" y="266756"/>
            <a:ext cx="2025253" cy="568356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056" y="266756"/>
            <a:ext cx="5925741" cy="56835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027" y="4280408"/>
            <a:ext cx="7650957" cy="1322979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027" y="2823280"/>
            <a:ext cx="7650957" cy="145712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99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799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198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598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998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397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7974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197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057" y="1554269"/>
            <a:ext cx="3975496" cy="439605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573" y="1554269"/>
            <a:ext cx="3975496" cy="439605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056" y="1491051"/>
            <a:ext cx="3977060" cy="621398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9964" indent="0">
              <a:buNone/>
              <a:defRPr sz="1900" b="1"/>
            </a:lvl2pPr>
            <a:lvl3pPr marL="879927" indent="0">
              <a:buNone/>
              <a:defRPr sz="1700" b="1"/>
            </a:lvl3pPr>
            <a:lvl4pPr marL="1319891" indent="0">
              <a:buNone/>
              <a:defRPr sz="1500" b="1"/>
            </a:lvl4pPr>
            <a:lvl5pPr marL="1759854" indent="0">
              <a:buNone/>
              <a:defRPr sz="1500" b="1"/>
            </a:lvl5pPr>
            <a:lvl6pPr marL="2199818" indent="0">
              <a:buNone/>
              <a:defRPr sz="1500" b="1"/>
            </a:lvl6pPr>
            <a:lvl7pPr marL="2639781" indent="0">
              <a:buNone/>
              <a:defRPr sz="1500" b="1"/>
            </a:lvl7pPr>
            <a:lvl8pPr marL="3079745" indent="0">
              <a:buNone/>
              <a:defRPr sz="1500" b="1"/>
            </a:lvl8pPr>
            <a:lvl9pPr marL="35197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056" y="2112448"/>
            <a:ext cx="3977060" cy="383787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449" y="1491051"/>
            <a:ext cx="3978622" cy="621398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9964" indent="0">
              <a:buNone/>
              <a:defRPr sz="1900" b="1"/>
            </a:lvl2pPr>
            <a:lvl3pPr marL="879927" indent="0">
              <a:buNone/>
              <a:defRPr sz="1700" b="1"/>
            </a:lvl3pPr>
            <a:lvl4pPr marL="1319891" indent="0">
              <a:buNone/>
              <a:defRPr sz="1500" b="1"/>
            </a:lvl4pPr>
            <a:lvl5pPr marL="1759854" indent="0">
              <a:buNone/>
              <a:defRPr sz="1500" b="1"/>
            </a:lvl5pPr>
            <a:lvl6pPr marL="2199818" indent="0">
              <a:buNone/>
              <a:defRPr sz="1500" b="1"/>
            </a:lvl6pPr>
            <a:lvl7pPr marL="2639781" indent="0">
              <a:buNone/>
              <a:defRPr sz="1500" b="1"/>
            </a:lvl7pPr>
            <a:lvl8pPr marL="3079745" indent="0">
              <a:buNone/>
              <a:defRPr sz="1500" b="1"/>
            </a:lvl8pPr>
            <a:lvl9pPr marL="35197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449" y="2112448"/>
            <a:ext cx="3978622" cy="383787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058" y="265215"/>
            <a:ext cx="2961308" cy="112869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9189" y="265213"/>
            <a:ext cx="5031879" cy="56851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058" y="1393908"/>
            <a:ext cx="2961308" cy="4556413"/>
          </a:xfrm>
        </p:spPr>
        <p:txBody>
          <a:bodyPr/>
          <a:lstStyle>
            <a:lvl1pPr marL="0" indent="0">
              <a:buNone/>
              <a:defRPr sz="1300"/>
            </a:lvl1pPr>
            <a:lvl2pPr marL="439964" indent="0">
              <a:buNone/>
              <a:defRPr sz="1200"/>
            </a:lvl2pPr>
            <a:lvl3pPr marL="879927" indent="0">
              <a:buNone/>
              <a:defRPr sz="1000"/>
            </a:lvl3pPr>
            <a:lvl4pPr marL="1319891" indent="0">
              <a:buNone/>
              <a:defRPr sz="900"/>
            </a:lvl4pPr>
            <a:lvl5pPr marL="1759854" indent="0">
              <a:buNone/>
              <a:defRPr sz="900"/>
            </a:lvl5pPr>
            <a:lvl6pPr marL="2199818" indent="0">
              <a:buNone/>
              <a:defRPr sz="900"/>
            </a:lvl6pPr>
            <a:lvl7pPr marL="2639781" indent="0">
              <a:buNone/>
              <a:defRPr sz="900"/>
            </a:lvl7pPr>
            <a:lvl8pPr marL="3079745" indent="0">
              <a:buNone/>
              <a:defRPr sz="900"/>
            </a:lvl8pPr>
            <a:lvl9pPr marL="35197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284" y="4662807"/>
            <a:ext cx="5400675" cy="55047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4284" y="595186"/>
            <a:ext cx="5400675" cy="3996690"/>
          </a:xfrm>
        </p:spPr>
        <p:txBody>
          <a:bodyPr/>
          <a:lstStyle>
            <a:lvl1pPr marL="0" indent="0">
              <a:buNone/>
              <a:defRPr sz="3100"/>
            </a:lvl1pPr>
            <a:lvl2pPr marL="439964" indent="0">
              <a:buNone/>
              <a:defRPr sz="2700"/>
            </a:lvl2pPr>
            <a:lvl3pPr marL="879927" indent="0">
              <a:buNone/>
              <a:defRPr sz="2300"/>
            </a:lvl3pPr>
            <a:lvl4pPr marL="1319891" indent="0">
              <a:buNone/>
              <a:defRPr sz="1900"/>
            </a:lvl4pPr>
            <a:lvl5pPr marL="1759854" indent="0">
              <a:buNone/>
              <a:defRPr sz="1900"/>
            </a:lvl5pPr>
            <a:lvl6pPr marL="2199818" indent="0">
              <a:buNone/>
              <a:defRPr sz="1900"/>
            </a:lvl6pPr>
            <a:lvl7pPr marL="2639781" indent="0">
              <a:buNone/>
              <a:defRPr sz="1900"/>
            </a:lvl7pPr>
            <a:lvl8pPr marL="3079745" indent="0">
              <a:buNone/>
              <a:defRPr sz="1900"/>
            </a:lvl8pPr>
            <a:lvl9pPr marL="351970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4284" y="5213277"/>
            <a:ext cx="5400675" cy="781760"/>
          </a:xfrm>
        </p:spPr>
        <p:txBody>
          <a:bodyPr/>
          <a:lstStyle>
            <a:lvl1pPr marL="0" indent="0">
              <a:buNone/>
              <a:defRPr sz="1300"/>
            </a:lvl1pPr>
            <a:lvl2pPr marL="439964" indent="0">
              <a:buNone/>
              <a:defRPr sz="1200"/>
            </a:lvl2pPr>
            <a:lvl3pPr marL="879927" indent="0">
              <a:buNone/>
              <a:defRPr sz="1000"/>
            </a:lvl3pPr>
            <a:lvl4pPr marL="1319891" indent="0">
              <a:buNone/>
              <a:defRPr sz="900"/>
            </a:lvl4pPr>
            <a:lvl5pPr marL="1759854" indent="0">
              <a:buNone/>
              <a:defRPr sz="900"/>
            </a:lvl5pPr>
            <a:lvl6pPr marL="2199818" indent="0">
              <a:buNone/>
              <a:defRPr sz="900"/>
            </a:lvl6pPr>
            <a:lvl7pPr marL="2639781" indent="0">
              <a:buNone/>
              <a:defRPr sz="900"/>
            </a:lvl7pPr>
            <a:lvl8pPr marL="3079745" indent="0">
              <a:buNone/>
              <a:defRPr sz="900"/>
            </a:lvl8pPr>
            <a:lvl9pPr marL="35197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057" y="266756"/>
            <a:ext cx="8101013" cy="1110192"/>
          </a:xfrm>
          <a:prstGeom prst="rect">
            <a:avLst/>
          </a:prstGeom>
        </p:spPr>
        <p:txBody>
          <a:bodyPr vert="horz" lIns="87993" tIns="43996" rIns="87993" bIns="439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057" y="1554269"/>
            <a:ext cx="8101013" cy="4396051"/>
          </a:xfrm>
          <a:prstGeom prst="rect">
            <a:avLst/>
          </a:prstGeom>
        </p:spPr>
        <p:txBody>
          <a:bodyPr vert="horz" lIns="87993" tIns="43996" rIns="87993" bIns="439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0057" y="6173900"/>
            <a:ext cx="2100262" cy="354645"/>
          </a:xfrm>
          <a:prstGeom prst="rect">
            <a:avLst/>
          </a:prstGeom>
        </p:spPr>
        <p:txBody>
          <a:bodyPr vert="horz" lIns="87993" tIns="43996" rIns="87993" bIns="439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75385" y="6173900"/>
            <a:ext cx="2850356" cy="354645"/>
          </a:xfrm>
          <a:prstGeom prst="rect">
            <a:avLst/>
          </a:prstGeom>
        </p:spPr>
        <p:txBody>
          <a:bodyPr vert="horz" lIns="87993" tIns="43996" rIns="87993" bIns="439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0806" y="6173900"/>
            <a:ext cx="2100262" cy="354645"/>
          </a:xfrm>
          <a:prstGeom prst="rect">
            <a:avLst/>
          </a:prstGeom>
        </p:spPr>
        <p:txBody>
          <a:bodyPr vert="horz" lIns="87993" tIns="43996" rIns="87993" bIns="439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79927" rtl="0" latinLnBrk="0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9973" indent="-329973" algn="l" defTabSz="879927" rtl="0" latinLnBrk="0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14941" indent="-274977" algn="l" defTabSz="879927" rtl="0" latinLnBrk="0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99909" indent="-219982" algn="l" defTabSz="879927" rtl="0" latinLnBrk="0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39872" indent="-219982" algn="l" defTabSz="879927" rtl="0" latinLnBrk="0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9836" indent="-219982" algn="l" defTabSz="879927" rtl="0" latinLnBrk="0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9800" indent="-219982" algn="l" defTabSz="879927" rtl="0" latinLnBrk="0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9763" indent="-219982" algn="l" defTabSz="879927" rtl="0" latinLnBrk="0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99727" indent="-219982" algn="l" defTabSz="879927" rtl="0" latinLnBrk="0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39690" indent="-219982" algn="l" defTabSz="879927" rtl="0" latinLnBrk="0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9964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9927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19891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9854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99818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39781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79745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19708" algn="l" defTabSz="879927" rtl="0" latinLnBrk="0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7" y="266756"/>
            <a:ext cx="8101013" cy="70161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«Виртуальный туризм»</a:t>
            </a:r>
            <a:endParaRPr lang="ru-RU" sz="24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762" y="815975"/>
            <a:ext cx="8305800" cy="56927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целях социокультурной реабилитации людей пожилого возраста и граждан с ограниченными возможностями здоровья, организации их досуга, в ГБУ СО КК «Ленинградский КЦСОН» проводятся виртуальные показы  для целевой аудитории проекта. План показов включает архитектурные достопримечательности, объекты природы, также выбираются темы в рамках проведения  тематического года, посвящённого  той или  иной актуальной сфере в  соответствии с Указом Президента. </a:t>
            </a:r>
          </a:p>
          <a:p>
            <a:pPr marL="0" indent="0" algn="ctr">
              <a:buNone/>
            </a:pPr>
            <a:r>
              <a:rPr lang="ru-RU" sz="1600" dirty="0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Проводимые </a:t>
            </a:r>
            <a:r>
              <a:rPr lang="ru-RU" sz="1600" dirty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показы в рамках </a:t>
            </a:r>
            <a:r>
              <a:rPr lang="ru-RU" sz="1600" dirty="0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программы состоят </a:t>
            </a:r>
            <a:r>
              <a:rPr lang="ru-RU" sz="1600" dirty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из </a:t>
            </a:r>
            <a:r>
              <a:rPr lang="ru-RU" sz="1600" dirty="0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двух этапов: </a:t>
            </a:r>
          </a:p>
          <a:p>
            <a:pPr marL="0" indent="0" algn="ctr">
              <a:buNone/>
            </a:pPr>
            <a:endParaRPr lang="ru-RU" sz="1900" dirty="0">
              <a:solidFill>
                <a:srgbClr val="8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7762" y="3191093"/>
            <a:ext cx="2133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Демонстрация панорам, основанных на технологии  3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Изучение сведений об объекте при помощи функциональных кнопок для получения информации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00762" y="3711575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Обсуждение информации.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Обмен мнениями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" y="2873375"/>
            <a:ext cx="3652073" cy="28194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362" y="2720975"/>
            <a:ext cx="3652073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0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118314"/>
              </p:ext>
            </p:extLst>
          </p:nvPr>
        </p:nvGraphicFramePr>
        <p:xfrm>
          <a:off x="157162" y="358775"/>
          <a:ext cx="8691564" cy="60984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1868"/>
                <a:gridCol w="6735961"/>
                <a:gridCol w="1303735"/>
              </a:tblGrid>
              <a:tr h="457733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Тематический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план показов в рамках реализации проекта </a:t>
                      </a:r>
                      <a:b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«Виртуальный туризм» за период с 2015 по 2022 годы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</a:tr>
              <a:tr h="4577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</a:tr>
              <a:tr h="398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«Памятные места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 города-героя Волгограда»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2015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«Места воинской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 славы Кубани»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2016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4996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«Виртуальное путешествие по заповедникам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 и национальным паркам»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«Уникальные природные уголки Кавказа»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2017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4357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«Виртуальное</a:t>
                      </a:r>
                      <a:r>
                        <a:rPr lang="ru-RU" sz="14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пространство Большого театра»</a:t>
                      </a:r>
                      <a:br>
                        <a:rPr lang="ru-RU" sz="14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«Театральный Санкт-Петербург»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«Атмосфера</a:t>
                      </a:r>
                      <a:r>
                        <a:rPr lang="ru-RU" sz="14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Большого театра»</a:t>
                      </a:r>
                      <a:br>
                        <a:rPr lang="ru-RU" sz="14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«Прошлое и настоящее Мариинского театра»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312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«Московский Кремль«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non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«Городам-героям посвящается»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u="non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«Виртуальные прогулки</a:t>
                      </a:r>
                      <a:r>
                        <a:rPr lang="ru-RU" sz="14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Третьяковской галерее»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«Виртуальный визит в Эрмитаж»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361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«Нижегородский технический музей и его виртуальное собрание»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2021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  <a:tr h="373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«Всероссийский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 музей декоративно-прикладного и народного искусства»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2022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7508" marR="675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14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123062"/>
              </p:ext>
            </p:extLst>
          </p:nvPr>
        </p:nvGraphicFramePr>
        <p:xfrm>
          <a:off x="157162" y="282575"/>
          <a:ext cx="8691564" cy="34216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1868"/>
                <a:gridCol w="7806332"/>
                <a:gridCol w="233364"/>
              </a:tblGrid>
              <a:tr h="457733"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Используемые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ресурсы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</a:tr>
              <a:tr h="673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п/п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Наименование </a:t>
                      </a: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оборудование для организации виртуальных экскурсий (компьютер или ноутбук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с подключением к сети Интернет)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методический материал для проведения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виртуальных экскурсий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(сценарий проведения с комментариями просматриваемых панорам)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видеоролики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с функцией панорамного обзора 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3D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для проведения виртуальных экскурсий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(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в случае отсутствия интернет - сайтов с панорамами) 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помещение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для проведения (компьютерный класс учреждения) или на дому у получателей социальных услуг учреждения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</a:tbl>
          </a:graphicData>
        </a:graphic>
      </p:graphicFrame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144821"/>
              </p:ext>
            </p:extLst>
          </p:nvPr>
        </p:nvGraphicFramePr>
        <p:xfrm>
          <a:off x="157162" y="3826597"/>
          <a:ext cx="8691564" cy="27043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1868"/>
                <a:gridCol w="6735961"/>
                <a:gridCol w="1303735"/>
              </a:tblGrid>
              <a:tr h="4577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90012" marR="90012" marT="44408" marB="444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Количественные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показатели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12" marR="90012" marT="44408" marB="44408"/>
                </a:tc>
              </a:tr>
              <a:tr h="673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Наименование показателя </a:t>
                      </a: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Данные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Количество участников за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время </a:t>
                      </a:r>
                      <a:r>
                        <a:rPr lang="ru-RU" sz="1400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работы проекта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123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Количество тематических материалов,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подготовленных в рамках проекта</a:t>
                      </a: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  <a:tr h="505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Количество мероприятий для сотрудников учреждения и целевой аудитории, направленных на презентацию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ahoma"/>
                        </a:rPr>
                        <a:t>проекта и развитие интереса </a:t>
                      </a:r>
                    </a:p>
                  </a:txBody>
                  <a:tcPr marL="67508" marR="6750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7508" marR="675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Фотоотчёт о проведении экскурсий </a:t>
            </a: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рамках программы «Виртуальный туризм»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" y="1196975"/>
            <a:ext cx="2667000" cy="197367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" y="3863975"/>
            <a:ext cx="3007709" cy="19784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441" y="1196975"/>
            <a:ext cx="3007708" cy="19784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854" y="3863975"/>
            <a:ext cx="3007708" cy="197849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130" y="2797175"/>
            <a:ext cx="2471232" cy="13716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9162" y="5921375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Уникальные природные уголки Кавказа. Парк «Ривьера», город Сочи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4962" y="3178175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Заповедники и национальные парки. Никитский ботанический сад. Крым.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4394" y="3178175"/>
            <a:ext cx="2100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Места воинской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славы Кубани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4962" y="5921375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Виртуальное пространство Большого театра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6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3537</TotalTime>
  <Words>352</Words>
  <Application>Microsoft Office PowerPoint</Application>
  <PresentationFormat>Произвольный</PresentationFormat>
  <Paragraphs>71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Реализация программы «Виртуальный туризм»</vt:lpstr>
      <vt:lpstr>Презентация PowerPoint</vt:lpstr>
      <vt:lpstr>Презентация PowerPoint</vt:lpstr>
      <vt:lpstr>Фотоотчёт о проведении экскурсий  в рамках программы «Виртуальный туризм»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Резник Станислав Александрович</dc:title>
  <dc:creator>user4</dc:creator>
  <cp:lastModifiedBy>Легенда_1</cp:lastModifiedBy>
  <cp:revision>745</cp:revision>
  <dcterms:created xsi:type="dcterms:W3CDTF">2018-03-16T06:23:24Z</dcterms:created>
  <dcterms:modified xsi:type="dcterms:W3CDTF">2022-11-07T07:36:32Z</dcterms:modified>
</cp:coreProperties>
</file>