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9FBED-BA22-2A70-F4FF-8C710DE5BA46}">
  <a:tblStyle styleId="{5A69FBED-BA22-2A70-F4FF-8C710DE5BA46}" styleName="Table_0">
    <a:wholeTbl>
      <a:tcTxStyle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3BC8E-93F8-4C08-BCAF-C420DEDED1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C30-D3EF-4B5A-AFF2-F443B818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30" y="1956593"/>
            <a:ext cx="5811837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0" y="-596105"/>
            <a:ext cx="5811837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 bwMode="auto">
          <a:xfrm>
            <a:off x="838199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6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 bwMode="auto">
          <a:xfrm>
            <a:off x="839787" y="2505073"/>
            <a:ext cx="5157786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2"/>
            <a:ext cx="5183187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3"/>
            <a:ext cx="5183187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 bwMode="auto">
          <a:xfrm>
            <a:off x="5183187" y="987424"/>
            <a:ext cx="617220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 bwMode="auto">
          <a:xfrm>
            <a:off x="839787" y="2057400"/>
            <a:ext cx="3932236" cy="381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 bwMode="auto">
          <a:xfrm>
            <a:off x="5183187" y="987424"/>
            <a:ext cx="617220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2057400"/>
            <a:ext cx="3932236" cy="381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0" y="-125650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  <a:alpha val="98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.pn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890943" y="2663581"/>
            <a:ext cx="7457673" cy="118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cs typeface="Times New Roman"/>
              </a:rPr>
              <a:t>Повышение эффективности и качества приема обращений граждан по вопросам ЖКХ и жизнеобеспечения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5844">
              <a:srgbClr val="B5D2EC"/>
            </a:gs>
            <a:gs pos="10000">
              <a:schemeClr val="accent1">
                <a:lumMod val="5000"/>
                <a:lumOff val="95000"/>
                <a:alpha val="98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00997" y="1064315"/>
            <a:ext cx="11390005" cy="521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+mj-lt"/>
              </a:rPr>
              <a:t>ВОПРОС:</a:t>
            </a:r>
            <a:endParaRPr dirty="0">
              <a:latin typeface="+mj-lt"/>
            </a:endParaRPr>
          </a:p>
          <a:p>
            <a:pPr algn="just">
              <a:defRPr/>
            </a:pPr>
            <a:r>
              <a:rPr lang="ru-RU" sz="1800" dirty="0">
                <a:latin typeface="+mj-lt"/>
              </a:rPr>
              <a:t>Как автоматизировать обработку вызовов по вопросам ЖКХ и жизнеобеспечения по вопросам ЖКХ и систему обработки обращений с привязкой к бесплатному короткому номеру?</a:t>
            </a:r>
            <a:endParaRPr sz="1800" dirty="0">
              <a:latin typeface="+mj-lt"/>
            </a:endParaRPr>
          </a:p>
          <a:p>
            <a:pPr algn="just">
              <a:defRPr/>
            </a:pPr>
            <a:endParaRPr sz="1800" dirty="0"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latin typeface="+mj-lt"/>
              </a:rPr>
              <a:t>ЗАДАЧА:</a:t>
            </a:r>
            <a:endParaRPr dirty="0">
              <a:latin typeface="+mj-lt"/>
            </a:endParaRPr>
          </a:p>
          <a:p>
            <a:pPr algn="just">
              <a:defRPr/>
            </a:pPr>
            <a:r>
              <a:rPr lang="ru-RU" sz="1800" dirty="0">
                <a:latin typeface="+mj-lt"/>
              </a:rPr>
              <a:t>в Новороссийске развернут бесплатный короткий номер, предназначенный для приема и  обработки экстренных вызовов по вопросам ЖКХ и жизнеобеспечения. Вызовы, поступающие по бесплатному короткому номеру, требуют систематизации, внесения в единую базу данных, автоматизации создания и выгрузки статистики.</a:t>
            </a:r>
            <a:endParaRPr dirty="0">
              <a:latin typeface="+mj-lt"/>
            </a:endParaRPr>
          </a:p>
          <a:p>
            <a:pPr algn="just">
              <a:defRPr/>
            </a:pPr>
            <a:endParaRPr lang="ru-RU" sz="800" dirty="0">
              <a:latin typeface="+mj-lt"/>
            </a:endParaRPr>
          </a:p>
          <a:p>
            <a:pPr algn="just">
              <a:defRPr/>
            </a:pPr>
            <a:r>
              <a:rPr lang="ru-RU" sz="1800" b="1" dirty="0">
                <a:latin typeface="+mj-lt"/>
              </a:rPr>
              <a:t>Основной задачей практики является: </a:t>
            </a:r>
            <a:r>
              <a:rPr lang="ru-RU" sz="1800" dirty="0">
                <a:latin typeface="+mj-lt"/>
              </a:rPr>
              <a:t>быстрое и недорогое решение по внедрению автоматизации обработки вызовов по вопросам ЖКХ и жизнеобеспечения, внесения всех телефонных звонков в единую базу данных, отправке исполнителям, осуществления контроля за соблюдением сроков исполнения. </a:t>
            </a:r>
            <a:r>
              <a:rPr lang="en-US" sz="18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Также, задачей практики является предоставление возможности гражданам пользоваться смартфонами и персональными компьютерами для получения информации по оставленному обращению и отслеживания статуса его исполнения, при этом гражданам пенсионного возраста остаётся возможность пользования единым городским информационным ресурсом с использованием кнопочного мобильного или стационарного городского домашнего телефона по единому короткому номеру.</a:t>
            </a:r>
            <a:endParaRPr lang="ru-RU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447928" y="233063"/>
            <a:ext cx="3271987" cy="45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Задача практики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6796BD-FBF3-B5A0-5FE4-C06CE4C3B5B0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11352584" y="0"/>
            <a:ext cx="786118" cy="674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2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5F9FC"/>
            </a:gs>
            <a:gs pos="8000">
              <a:srgbClr val="49E5ED"/>
            </a:gs>
            <a:gs pos="1000">
              <a:srgbClr val="49E5ED"/>
            </a:gs>
            <a:gs pos="2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 bwMode="auto">
          <a:xfrm>
            <a:off x="1437640" y="354782"/>
            <a:ext cx="10515600" cy="86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pPr>
            <a:r>
              <a:rPr lang="ru-RU" sz="2400" b="1" dirty="0">
                <a:latin typeface="Arial"/>
                <a:ea typeface="Times New Roman"/>
                <a:cs typeface="Times New Roman"/>
              </a:rPr>
              <a:t>В чем уникальность практики ?</a:t>
            </a:r>
            <a:br>
              <a:rPr lang="ru-RU" sz="2400" b="1" dirty="0">
                <a:latin typeface="Arial"/>
                <a:ea typeface="Times New Roman"/>
                <a:cs typeface="Times New Roman"/>
              </a:rPr>
            </a:br>
            <a:endParaRPr sz="2400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82949" y="1287912"/>
            <a:ext cx="11571009" cy="5486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/>
              <a:t>а) информационная система имеет возможность переадресации на Систему обеспечения вызова экстренных оперативных служб по единому короткому номеру «112». </a:t>
            </a:r>
            <a:endParaRPr sz="1800" dirty="0"/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б) информационная система может быть привязана к любому телефонному номеру и не имеет «жесткой» привязки к аппаратной безе, может быть создана как с использованием физических так и облачных серверов;</a:t>
            </a:r>
            <a:endParaRPr sz="1800" dirty="0"/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в</a:t>
            </a:r>
            <a:r>
              <a:rPr lang="ru-RU" sz="1800" dirty="0">
                <a:solidFill>
                  <a:schemeClr val="tx1"/>
                </a:solidFill>
              </a:rPr>
              <a:t>) информационная система развёртывается на основе защищенного облачного сервиса, имеет возможность шифрования данных и интегрируема в аппаратно-программный комплекс «Безопасный город»;</a:t>
            </a:r>
            <a:endParaRPr sz="1800" dirty="0">
              <a:solidFill>
                <a:schemeClr val="tx1"/>
              </a:solidFill>
            </a:endParaRPr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г) база данных, создаваемая разработчиком, является гибкой, связана с ГИС «Госуслуги», ГИС «ЖКХ» и позволяет интегрировать другие информационные сервисы (транспорт, активный горожанин, цифровой двойник города, видеонаблюдение и т.д. )</a:t>
            </a:r>
            <a:endParaRPr sz="1800" dirty="0"/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д) граждане имеют доступ к базе данных в части касающейся их обращений, сохраняется история и статус отработки обращений, что уменьшает количество запросов по отработанным заявкам;</a:t>
            </a:r>
            <a:endParaRPr sz="1800" dirty="0"/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е) Заказчику предоставляется большой выбор способов реализации решения, что позволяет учитывать все особенности муниципального образования.</a:t>
            </a:r>
          </a:p>
          <a:p>
            <a:pPr algn="just">
              <a:defRPr/>
            </a:pPr>
            <a:endParaRPr sz="800" dirty="0"/>
          </a:p>
          <a:p>
            <a:pPr algn="just">
              <a:defRPr/>
            </a:pPr>
            <a:r>
              <a:rPr lang="ru-RU" sz="1800" dirty="0"/>
              <a:t>д) Открытость и прозрачность внедряемого решения позволяет снять многие вопросы, касающиеся жилищно-коммунального сектора, на этапе их формирования.</a:t>
            </a:r>
            <a:endParaRPr sz="1800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B227CBD1-8ABF-50B9-A645-B4F82A512AAF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11352584" y="0"/>
            <a:ext cx="786118" cy="674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5F9FC"/>
            </a:gs>
            <a:gs pos="14000">
              <a:srgbClr val="FFFF00"/>
            </a:gs>
            <a:gs pos="2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108;p15"/>
          <p:cNvSpPr txBox="1">
            <a:spLocks noGrp="1"/>
          </p:cNvSpPr>
          <p:nvPr>
            <p:ph type="title"/>
          </p:nvPr>
        </p:nvSpPr>
        <p:spPr bwMode="auto">
          <a:xfrm>
            <a:off x="2104355" y="279400"/>
            <a:ext cx="10234675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pPr>
            <a:r>
              <a:rPr lang="ru-RU" sz="2400" b="1" dirty="0">
                <a:latin typeface="Arial"/>
                <a:ea typeface="Times New Roman"/>
                <a:cs typeface="Times New Roman"/>
              </a:rPr>
              <a:t>Отдел обработки вызовов по вопросам ЖКХ и жизнеобеспечения в структуре МБУ «АПК Безопасный город - ЕДДС» г. Новороссийск</a:t>
            </a:r>
            <a:endParaRPr sz="2400" dirty="0">
              <a:latin typeface="Arial"/>
            </a:endParaRPr>
          </a:p>
        </p:txBody>
      </p:sp>
      <p:sp>
        <p:nvSpPr>
          <p:cNvPr id="1185027707" name="TextBox 1185027706"/>
          <p:cNvSpPr txBox="1"/>
          <p:nvPr/>
        </p:nvSpPr>
        <p:spPr bwMode="auto">
          <a:xfrm>
            <a:off x="4592022" y="1638280"/>
            <a:ext cx="316291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51789251" name="TextBox 751789250"/>
          <p:cNvSpPr txBox="1"/>
          <p:nvPr/>
        </p:nvSpPr>
        <p:spPr bwMode="auto">
          <a:xfrm>
            <a:off x="3029924" y="1638280"/>
            <a:ext cx="8583212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Оператор принимает вызов через интегрированное телефонное приложение на номер </a:t>
            </a:r>
            <a:r>
              <a:t> - *076.</a:t>
            </a:r>
          </a:p>
        </p:txBody>
      </p:sp>
      <p:sp>
        <p:nvSpPr>
          <p:cNvPr id="121963594" name="TextBox 121963593"/>
          <p:cNvSpPr txBox="1"/>
          <p:nvPr/>
        </p:nvSpPr>
        <p:spPr bwMode="auto">
          <a:xfrm>
            <a:off x="7935299" y="5619766"/>
            <a:ext cx="3039084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86593150" name="Рисунок 19865931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0911" y="1192695"/>
            <a:ext cx="2596078" cy="5538301"/>
          </a:xfrm>
          <a:prstGeom prst="rect">
            <a:avLst/>
          </a:prstGeom>
          <a:ln w="12699">
            <a:solidFill>
              <a:srgbClr val="C00000"/>
            </a:solidFill>
            <a:prstDash val="solid"/>
          </a:ln>
        </p:spPr>
      </p:pic>
      <p:pic>
        <p:nvPicPr>
          <p:cNvPr id="1738374722" name="Рисунок 17383747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39424" y="2156476"/>
            <a:ext cx="3505881" cy="1700766"/>
          </a:xfrm>
          <a:prstGeom prst="rect">
            <a:avLst/>
          </a:prstGeom>
          <a:ln w="19049">
            <a:solidFill>
              <a:srgbClr val="C00000"/>
            </a:solidFill>
            <a:prstDash val="solid"/>
          </a:ln>
        </p:spPr>
      </p:pic>
      <p:pic>
        <p:nvPicPr>
          <p:cNvPr id="2047503830" name="Рисунок 2047503829"/>
          <p:cNvPicPr>
            <a:picLocks noChangeAspect="1"/>
          </p:cNvPicPr>
          <p:nvPr/>
        </p:nvPicPr>
        <p:blipFill>
          <a:blip r:embed="rId4"/>
          <a:srcRect l="9717" t="8996" r="13808" b="4254"/>
          <a:stretch/>
        </p:blipFill>
        <p:spPr bwMode="auto">
          <a:xfrm>
            <a:off x="5828564" y="3933824"/>
            <a:ext cx="5575284" cy="2666999"/>
          </a:xfrm>
          <a:prstGeom prst="rect">
            <a:avLst/>
          </a:prstGeom>
          <a:ln w="19049">
            <a:solidFill>
              <a:srgbClr val="C00000"/>
            </a:solidFill>
            <a:prstDash val="solid"/>
          </a:ln>
        </p:spPr>
      </p:pic>
      <p:sp>
        <p:nvSpPr>
          <p:cNvPr id="478166807" name="TextBox 478166806"/>
          <p:cNvSpPr txBox="1"/>
          <p:nvPr/>
        </p:nvSpPr>
        <p:spPr bwMode="auto">
          <a:xfrm>
            <a:off x="6611324" y="2489851"/>
            <a:ext cx="5277425" cy="1158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приёме</a:t>
            </a:r>
            <a:r>
              <a:rPr b="1" dirty="0"/>
              <a:t> </a:t>
            </a:r>
            <a:r>
              <a:rPr b="1" dirty="0" err="1"/>
              <a:t>звонка</a:t>
            </a:r>
            <a:r>
              <a:rPr b="1" dirty="0"/>
              <a:t> </a:t>
            </a:r>
            <a:r>
              <a:rPr b="1" dirty="0" err="1"/>
              <a:t>оператором</a:t>
            </a:r>
            <a:r>
              <a:rPr b="1" dirty="0"/>
              <a:t> - </a:t>
            </a:r>
            <a:r>
              <a:rPr b="1" dirty="0" err="1"/>
              <a:t>автоматически</a:t>
            </a:r>
            <a:r>
              <a:rPr b="1" dirty="0"/>
              <a:t> </a:t>
            </a:r>
          </a:p>
          <a:p>
            <a:pPr>
              <a:defRPr/>
            </a:pPr>
            <a:r>
              <a:rPr b="1" dirty="0" err="1"/>
              <a:t>создаётся</a:t>
            </a:r>
            <a:r>
              <a:rPr b="1" dirty="0"/>
              <a:t> </a:t>
            </a:r>
            <a:r>
              <a:rPr b="1" dirty="0" err="1"/>
              <a:t>карточка</a:t>
            </a:r>
            <a:r>
              <a:rPr b="1" dirty="0"/>
              <a:t>, с  </a:t>
            </a:r>
            <a:r>
              <a:rPr b="1" dirty="0" err="1"/>
              <a:t>указанием</a:t>
            </a:r>
            <a:r>
              <a:rPr b="1" dirty="0"/>
              <a:t> </a:t>
            </a:r>
            <a:r>
              <a:rPr b="1" dirty="0" err="1"/>
              <a:t>номера</a:t>
            </a:r>
            <a:r>
              <a:rPr b="1" dirty="0"/>
              <a:t> </a:t>
            </a:r>
            <a:r>
              <a:rPr b="1" dirty="0" err="1"/>
              <a:t>телефона</a:t>
            </a:r>
            <a:r>
              <a:rPr b="1" dirty="0"/>
              <a:t>,</a:t>
            </a:r>
          </a:p>
          <a:p>
            <a:pPr>
              <a:defRPr/>
            </a:pP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Фамилии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имени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отчества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если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гражданини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пользуется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400" b="1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мобильным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приложением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или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ранее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обращался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lang="en-US" sz="14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номеру *076).</a:t>
            </a:r>
            <a:endParaRPr sz="1400" b="1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D666AE2-567E-1AF7-A964-EFBFDB6D3910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11352584" y="0"/>
            <a:ext cx="786118" cy="674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0000">
              <a:schemeClr val="accent1">
                <a:lumMod val="5000"/>
                <a:lumOff val="95000"/>
                <a:alpha val="98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2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 bwMode="auto">
          <a:xfrm>
            <a:off x="568453" y="210474"/>
            <a:ext cx="1051560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4958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pPr>
            <a:r>
              <a:rPr lang="ru-RU" sz="2400" b="1" dirty="0">
                <a:latin typeface="Arial"/>
                <a:ea typeface="Times New Roman"/>
                <a:cs typeface="Times New Roman"/>
              </a:rPr>
              <a:t>Пути решения вопроса</a:t>
            </a:r>
            <a:endParaRPr sz="2400" dirty="0">
              <a:latin typeface="Arial"/>
              <a:ea typeface="Calibri"/>
              <a:cs typeface="Calibri"/>
            </a:endParaRPr>
          </a:p>
        </p:txBody>
      </p:sp>
      <p:sp>
        <p:nvSpPr>
          <p:cNvPr id="532820785" name=" 532820784"/>
          <p:cNvSpPr/>
          <p:nvPr/>
        </p:nvSpPr>
        <p:spPr bwMode="auto">
          <a:xfrm>
            <a:off x="7223758" y="4515015"/>
            <a:ext cx="262301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50319441" name="TextBox 350319440"/>
          <p:cNvSpPr txBox="1"/>
          <p:nvPr/>
        </p:nvSpPr>
        <p:spPr bwMode="auto">
          <a:xfrm>
            <a:off x="337012" y="1570354"/>
            <a:ext cx="3084569" cy="4433971"/>
          </a:xfrm>
          <a:prstGeom prst="rect">
            <a:avLst/>
          </a:prstGeom>
          <a:noFill/>
          <a:ln w="34925">
            <a:solidFill>
              <a:srgbClr val="92D050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технического задания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бесплатного короткого номера (желательно);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исходных данных муниципального образования;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развития городских цифровых технологий;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целей и задач информатизации;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состава функциональных блоков;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принципа построения, состава и взаимосвязи; функциональных блоков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и утверждение технического задания.</a:t>
            </a:r>
          </a:p>
        </p:txBody>
      </p:sp>
      <p:sp>
        <p:nvSpPr>
          <p:cNvPr id="262924826" name="TextBox 262924825"/>
          <p:cNvSpPr txBox="1"/>
          <p:nvPr/>
        </p:nvSpPr>
        <p:spPr bwMode="auto">
          <a:xfrm>
            <a:off x="3577255" y="1583973"/>
            <a:ext cx="2147830" cy="1407308"/>
          </a:xfrm>
          <a:prstGeom prst="rect">
            <a:avLst/>
          </a:prstGeom>
          <a:noFill/>
          <a:ln w="34925">
            <a:solidFill>
              <a:srgbClr val="0070C0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Проведение закупки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сервиса информационной системы и предоставлению прав пользования</a:t>
            </a:r>
          </a:p>
        </p:txBody>
      </p:sp>
      <p:sp>
        <p:nvSpPr>
          <p:cNvPr id="1748184604" name="TextBox 1748184603"/>
          <p:cNvSpPr txBox="1"/>
          <p:nvPr/>
        </p:nvSpPr>
        <p:spPr bwMode="auto">
          <a:xfrm>
            <a:off x="5826252" y="1591044"/>
            <a:ext cx="2147830" cy="5002523"/>
          </a:xfrm>
          <a:prstGeom prst="rect">
            <a:avLst/>
          </a:prstGeom>
          <a:noFill/>
          <a:ln w="3492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Создание нормативной базы для привлечения к пользованию сервисом организаций – исполнителей и поставщиков услуг ЖКХ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рабочей группы по построению и развитию внутри муниципального образования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подписание соглашений об информационном обмене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регламентов работы диспетчеров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103D95A5-D25F-28C9-992E-68F5AEB2754D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11352584" y="0"/>
            <a:ext cx="786118" cy="674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15422374">
            <a:extLst>
              <a:ext uri="{FF2B5EF4-FFF2-40B4-BE49-F238E27FC236}">
                <a16:creationId xmlns:a16="http://schemas.microsoft.com/office/drawing/2014/main" id="{FCD1B2A5-FDB8-3054-D2EF-E38405D7A374}"/>
              </a:ext>
            </a:extLst>
          </p:cNvPr>
          <p:cNvSpPr txBox="1"/>
          <p:nvPr/>
        </p:nvSpPr>
        <p:spPr bwMode="auto">
          <a:xfrm>
            <a:off x="8059121" y="1598115"/>
            <a:ext cx="2028825" cy="3953711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Опытная эксплуатация</a:t>
            </a:r>
          </a:p>
          <a:p>
            <a:pPr marL="342900" indent="-342900"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диспетчеров и других участников информационного обмена;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Выявление вопросов, требующих доработки и совместная работа с исполнителем;</a:t>
            </a:r>
          </a:p>
          <a:p>
            <a:pPr marL="342900" lvl="0" indent="-342900">
              <a:buFont typeface="Arial" panose="020B0604020202020204" pitchFamily="34" charset="0"/>
              <a:buChar char="–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Привлечение граждан для участия в работе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219924847">
            <a:extLst>
              <a:ext uri="{FF2B5EF4-FFF2-40B4-BE49-F238E27FC236}">
                <a16:creationId xmlns:a16="http://schemas.microsoft.com/office/drawing/2014/main" id="{DBFF381E-BAE9-8049-0FBB-37CB10910C79}"/>
              </a:ext>
            </a:extLst>
          </p:cNvPr>
          <p:cNvSpPr txBox="1"/>
          <p:nvPr/>
        </p:nvSpPr>
        <p:spPr bwMode="auto">
          <a:xfrm>
            <a:off x="10172985" y="1583973"/>
            <a:ext cx="1685925" cy="1697901"/>
          </a:xfrm>
          <a:prstGeom prst="rect">
            <a:avLst/>
          </a:prstGeom>
          <a:noFill/>
          <a:ln w="34925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 Ввод в постоянную эксплуатацию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–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Создание нормативного акта о вводе в эксплуатацию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1000">
              <a:schemeClr val="accent1">
                <a:lumMod val="5000"/>
                <a:lumOff val="95000"/>
                <a:alpha val="98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2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18234"/>
          <a:stretch/>
        </p:blipFill>
        <p:spPr bwMode="auto">
          <a:xfrm>
            <a:off x="5314933" y="87681"/>
            <a:ext cx="2305312" cy="20383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06817" y="2938378"/>
            <a:ext cx="1234187" cy="123418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1007" y="2314270"/>
            <a:ext cx="2190103" cy="3415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52177" y="2761182"/>
            <a:ext cx="2089232" cy="30940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657" y="3022233"/>
            <a:ext cx="2326562" cy="335804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837227" y="3404674"/>
            <a:ext cx="2085116" cy="3236653"/>
          </a:xfrm>
          <a:prstGeom prst="rect">
            <a:avLst/>
          </a:prstGeom>
        </p:spPr>
      </p:pic>
      <p:sp>
        <p:nvSpPr>
          <p:cNvPr id="54" name="TextBox 13"/>
          <p:cNvSpPr txBox="1"/>
          <p:nvPr/>
        </p:nvSpPr>
        <p:spPr bwMode="auto">
          <a:xfrm>
            <a:off x="1693668" y="261657"/>
            <a:ext cx="8961552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>
                <a:latin typeface="Arial"/>
                <a:cs typeface="Times New Roman"/>
              </a:rPr>
              <a:t>Обеспечения информационного взаимодействия</a:t>
            </a:r>
            <a:endParaRPr lang="ru-RU" sz="2400" b="1">
              <a:solidFill>
                <a:srgbClr val="1D3641"/>
              </a:solidFill>
              <a:latin typeface="Arial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392666" y="3709021"/>
            <a:ext cx="2332621" cy="3110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713837" y="1164029"/>
            <a:ext cx="1319053" cy="8024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642512" y="2763754"/>
            <a:ext cx="1421814" cy="8916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911547" y="3702280"/>
            <a:ext cx="1953958" cy="8428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962327" y="1830842"/>
            <a:ext cx="1234187" cy="12341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4209696" y="1218637"/>
            <a:ext cx="1505262" cy="10035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6073582" y="2096048"/>
            <a:ext cx="1425840" cy="46933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 bwMode="auto">
          <a:xfrm>
            <a:off x="1802889" y="3862112"/>
            <a:ext cx="1466350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  <a:latin typeface="Impact"/>
              </a:rPr>
              <a:t>«ТЕАМ»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70C0"/>
                </a:solidFill>
                <a:latin typeface="Impact"/>
              </a:rPr>
              <a:t>Новороссийск</a:t>
            </a:r>
            <a:endParaRPr/>
          </a:p>
        </p:txBody>
      </p:sp>
      <p:sp>
        <p:nvSpPr>
          <p:cNvPr id="1446069772" name="TextBox 1446069771"/>
          <p:cNvSpPr txBox="1"/>
          <p:nvPr/>
        </p:nvSpPr>
        <p:spPr bwMode="auto">
          <a:xfrm>
            <a:off x="7549028" y="4080496"/>
            <a:ext cx="1949562" cy="30483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Диспетчерская ЖКХ</a:t>
            </a:r>
          </a:p>
        </p:txBody>
      </p:sp>
      <p:sp>
        <p:nvSpPr>
          <p:cNvPr id="719996903" name=" 719996902"/>
          <p:cNvSpPr/>
          <p:nvPr/>
        </p:nvSpPr>
        <p:spPr bwMode="auto">
          <a:xfrm>
            <a:off x="14146812" y="1106856"/>
            <a:ext cx="87041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74849381" name="Рисунок 137484938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523810" y="1426510"/>
            <a:ext cx="2430914" cy="2228890"/>
          </a:xfrm>
          <a:prstGeom prst="rect">
            <a:avLst/>
          </a:prstGeom>
        </p:spPr>
      </p:pic>
      <p:sp>
        <p:nvSpPr>
          <p:cNvPr id="1095472718" name=" 1095472717"/>
          <p:cNvSpPr/>
          <p:nvPr/>
        </p:nvSpPr>
        <p:spPr bwMode="auto">
          <a:xfrm>
            <a:off x="5968559" y="3322319"/>
            <a:ext cx="255348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12049335" name="TextBox 1412049334"/>
          <p:cNvSpPr txBox="1"/>
          <p:nvPr/>
        </p:nvSpPr>
        <p:spPr bwMode="auto">
          <a:xfrm>
            <a:off x="9144569" y="1106856"/>
            <a:ext cx="1035310" cy="30483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i="0"/>
              <a:t>Граждане</a:t>
            </a:r>
          </a:p>
        </p:txBody>
      </p:sp>
      <p:sp>
        <p:nvSpPr>
          <p:cNvPr id="59" name="Облако 58"/>
          <p:cNvSpPr/>
          <p:nvPr/>
        </p:nvSpPr>
        <p:spPr bwMode="auto">
          <a:xfrm>
            <a:off x="2031908" y="685188"/>
            <a:ext cx="9418116" cy="5315561"/>
          </a:xfrm>
          <a:prstGeom prst="cloud">
            <a:avLst/>
          </a:prstGeom>
          <a:noFill/>
          <a:ln w="317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46241386" name="Рисунок 1446241385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87203" y="4347730"/>
            <a:ext cx="5230374" cy="247216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89ADECB0-02D6-856F-A282-EC5F388167DB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11352584" y="0"/>
            <a:ext cx="786118" cy="67418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1000">
              <a:schemeClr val="accent1">
                <a:lumMod val="5000"/>
                <a:lumOff val="95000"/>
                <a:alpha val="98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25000">
              <a:srgbClr val="DAE9F6"/>
            </a:gs>
            <a:gs pos="70000">
              <a:schemeClr val="bg1"/>
            </a:gs>
            <a:gs pos="95000">
              <a:srgbClr val="FF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TextBox 13"/>
          <p:cNvSpPr txBox="1"/>
          <p:nvPr/>
        </p:nvSpPr>
        <p:spPr bwMode="auto">
          <a:xfrm>
            <a:off x="1693668" y="261657"/>
            <a:ext cx="8961552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>
                <a:latin typeface="Arial"/>
                <a:cs typeface="Times New Roman"/>
              </a:rPr>
              <a:t>Результаты внедрения практики</a:t>
            </a:r>
            <a:endParaRPr lang="ru-RU" sz="2400" b="1">
              <a:solidFill>
                <a:srgbClr val="1D3641"/>
              </a:solidFill>
              <a:latin typeface="Arial"/>
              <a:cs typeface="Times New Roman"/>
            </a:endParaRPr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31424"/>
              </p:ext>
            </p:extLst>
          </p:nvPr>
        </p:nvGraphicFramePr>
        <p:xfrm>
          <a:off x="119336" y="1162324"/>
          <a:ext cx="9361040" cy="601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7">
                  <a:extLst>
                    <a:ext uri="{9D8B030D-6E8A-4147-A177-3AD203B41FA5}">
                      <a16:colId xmlns:a16="http://schemas.microsoft.com/office/drawing/2014/main" val="1697324901"/>
                    </a:ext>
                  </a:extLst>
                </a:gridCol>
                <a:gridCol w="447849">
                  <a:extLst>
                    <a:ext uri="{9D8B030D-6E8A-4147-A177-3AD203B41FA5}">
                      <a16:colId xmlns:a16="http://schemas.microsoft.com/office/drawing/2014/main" val="3158842955"/>
                    </a:ext>
                  </a:extLst>
                </a:gridCol>
                <a:gridCol w="309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095">
                <a:tc gridSpan="3"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Увеличение общего количества обработанных сообщений по вопросам ЖКХ , принятых в 2022 году по отношению к аналогичному периоду прошлого года при равных трудозатратах оператора</a:t>
                      </a: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ru-RU" sz="1400" b="1" u="none" strike="noStrike" cap="none" spc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>
                        <a:defRPr/>
                      </a:pPr>
                      <a:r>
                        <a:rPr lang="ru-RU" sz="1400" b="1" u="none" strike="noStrike" cap="none" spc="0" dirty="0">
                          <a:solidFill>
                            <a:srgbClr val="000000"/>
                          </a:solidFill>
                          <a:latin typeface="+mj-lt"/>
                        </a:rPr>
                        <a:t>-     24%</a:t>
                      </a:r>
                      <a:endParaRPr lang="ru-RU" sz="1400" b="1" i="0" u="none" strike="noStrike" cap="none" spc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549">
                <a:tc gridSpan="3"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ru-RU" sz="1400" b="1" dirty="0">
                        <a:latin typeface="+mj-lt"/>
                      </a:endParaRPr>
                    </a:p>
                    <a:p>
                      <a:pPr algn="just">
                        <a:defRPr/>
                      </a:pPr>
                      <a:r>
                        <a:rPr lang="ru-RU" sz="1400" b="1" u="none" strike="noStrike" cap="none" spc="0" dirty="0">
                          <a:solidFill>
                            <a:srgbClr val="000000"/>
                          </a:solidFill>
                          <a:latin typeface="+mj-lt"/>
                        </a:rPr>
                        <a:t>Вовлечение граждан в жизнь города.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="1" u="none" strike="noStrike" cap="none" spc="0" dirty="0">
                          <a:solidFill>
                            <a:srgbClr val="000000"/>
                          </a:solidFill>
                          <a:latin typeface="+mj-lt"/>
                        </a:rPr>
                        <a:t>Увеличение общего количества участников интерес граждан к программе</a:t>
                      </a: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defRPr/>
                      </a:pP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u="none" strike="no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-    23 650 граждан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>
                        <a:defRPr/>
                      </a:pPr>
                      <a:r>
                        <a:rPr lang="ru-RU" sz="1400" b="1" u="none" strike="no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зарегистрировано в системе,             </a:t>
                      </a:r>
                      <a:r>
                        <a:rPr lang="ru-RU" sz="1400" b="1" i="1" u="none" dirty="0">
                          <a:solidFill>
                            <a:schemeClr val="tx1"/>
                          </a:solidFill>
                          <a:latin typeface="+mj-lt"/>
                          <a:ea typeface="Liberation Sans"/>
                          <a:cs typeface="Liberation Sans"/>
                        </a:rPr>
                        <a:t>34 132 обращений жителей решено</a:t>
                      </a:r>
                      <a:endParaRPr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675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применяется именно к тому короткому номеру, который давно известен гражданам нашего муниципального образования, бесплатный короткий номер *076.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defRPr/>
                      </a:pP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92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Операторами "076" осуществляется автоматический (не автоматизированный) учет обращений, доведение до исполнителей, руководства, а так же контроль исполнения обращений, доведение результата до заявителя. При этом, как и прежде, обращение снимается с контроля только при подтверждении заявителя.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оказании услуг населению в сфере жилищно-коммунального хозяйства задействованы в информационном обмене не только исполнители, но и поставщики услуг, в рабочий процесс вовлечены граждане, что снижает социальное напряжение за счет доступности информации о проводимых мероприятиях для всех категорий граждан.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16">
                <a:tc gridSpan="4">
                  <a:txBody>
                    <a:bodyPr/>
                    <a:lstStyle/>
                    <a:p>
                      <a:pPr algn="just">
                        <a:defRPr/>
                      </a:pPr>
                      <a:endParaRPr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C8F53C-923C-CECB-F7F4-CFB41D5B68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94F64E5-0E86-FB3F-69C6-D601448B0AC7}"/>
              </a:ext>
            </a:extLst>
          </p:cNvPr>
          <p:cNvSpPr txBox="1">
            <a:spLocks/>
          </p:cNvSpPr>
          <p:nvPr/>
        </p:nvSpPr>
        <p:spPr bwMode="auto">
          <a:xfrm>
            <a:off x="11352584" y="0"/>
            <a:ext cx="786118" cy="67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defRPr/>
            </a:pPr>
            <a:fld id="{00000000-1234-1234-1234-123412341234}" type="slidenum"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897CFF-EAFD-E522-8B60-5CC1C7A2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43" y="3429000"/>
            <a:ext cx="6044258" cy="3399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83461" cy="1410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768</Words>
  <Application>Microsoft Office PowerPoint</Application>
  <DocSecurity>0</DocSecurity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Liberation Sans</vt:lpstr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В чем уникальность практики ? </vt:lpstr>
      <vt:lpstr>Отдел обработки вызовов по вопросам ЖКХ и жизнеобеспечения в структуре МБУ «АПК Безопасный город - ЕДДС» г. Новороссийск</vt:lpstr>
      <vt:lpstr>Пути решения вопроса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Glav_Engineer</dc:creator>
  <cp:keywords/>
  <dc:description/>
  <cp:lastModifiedBy>АРМ009@bgnline.org</cp:lastModifiedBy>
  <cp:revision>28</cp:revision>
  <dcterms:modified xsi:type="dcterms:W3CDTF">2022-11-08T12:58:50Z</dcterms:modified>
  <cp:category/>
  <dc:identifier/>
  <cp:contentStatus/>
  <dc:language/>
  <cp:version/>
</cp:coreProperties>
</file>