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315" r:id="rId3"/>
    <p:sldId id="257" r:id="rId4"/>
    <p:sldId id="291" r:id="rId5"/>
    <p:sldId id="259" r:id="rId6"/>
    <p:sldId id="286" r:id="rId7"/>
    <p:sldId id="321" r:id="rId8"/>
    <p:sldId id="324" r:id="rId9"/>
    <p:sldId id="309" r:id="rId10"/>
    <p:sldId id="266" r:id="rId11"/>
    <p:sldId id="312" r:id="rId12"/>
    <p:sldId id="277" r:id="rId13"/>
    <p:sldId id="285" r:id="rId14"/>
    <p:sldId id="300" r:id="rId15"/>
    <p:sldId id="271" r:id="rId16"/>
    <p:sldId id="308" r:id="rId17"/>
    <p:sldId id="302" r:id="rId18"/>
    <p:sldId id="296" r:id="rId19"/>
    <p:sldId id="272" r:id="rId20"/>
    <p:sldId id="307" r:id="rId21"/>
    <p:sldId id="304" r:id="rId22"/>
    <p:sldId id="314" r:id="rId23"/>
    <p:sldId id="288" r:id="rId24"/>
    <p:sldId id="313" r:id="rId25"/>
    <p:sldId id="298" r:id="rId26"/>
    <p:sldId id="279" r:id="rId27"/>
    <p:sldId id="317" r:id="rId28"/>
    <p:sldId id="318" r:id="rId29"/>
    <p:sldId id="316" r:id="rId30"/>
    <p:sldId id="319" r:id="rId31"/>
    <p:sldId id="273" r:id="rId32"/>
    <p:sldId id="299" r:id="rId33"/>
    <p:sldId id="284" r:id="rId34"/>
    <p:sldId id="322" r:id="rId35"/>
    <p:sldId id="325" r:id="rId36"/>
    <p:sldId id="32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360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368" autoAdjust="0"/>
  </p:normalViewPr>
  <p:slideViewPr>
    <p:cSldViewPr>
      <p:cViewPr>
        <p:scale>
          <a:sx n="100" d="100"/>
          <a:sy n="100" d="100"/>
        </p:scale>
        <p:origin x="-126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c:rich>
      </c:tx>
      <c:layout>
        <c:manualLayout>
          <c:xMode val="edge"/>
          <c:yMode val="edge"/>
          <c:x val="0.14837263072773335"/>
          <c:y val="4.6412971658119856E-3"/>
        </c:manualLayout>
      </c:layout>
    </c:title>
    <c:plotArea>
      <c:layout>
        <c:manualLayout>
          <c:layoutTarget val="inner"/>
          <c:xMode val="edge"/>
          <c:yMode val="edge"/>
          <c:x val="6.7321579653542934E-2"/>
          <c:y val="0.27550155245908325"/>
          <c:w val="0.55509810400933612"/>
          <c:h val="0.4769870233716738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Первичная диагностика когнитивной сферы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002060"/>
              </a:solidFill>
            </c:spPr>
          </c:dPt>
          <c:dLbls>
            <c:dLbl>
              <c:idx val="2"/>
              <c:layout>
                <c:manualLayout>
                  <c:x val="4.5222895461757787E-3"/>
                  <c:y val="-3.4809728743589896E-2"/>
                </c:manualLayout>
              </c:layout>
              <c:dLblPos val="outEnd"/>
              <c:showVal val="1"/>
            </c:dLbl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Когнитивные нарушения отсутствуют</c:v>
                </c:pt>
                <c:pt idx="1">
                  <c:v>Легкие когнитивные нарушения</c:v>
                </c:pt>
                <c:pt idx="2">
                  <c:v>Когнитивные нарушения средней степени выраженности</c:v>
                </c:pt>
                <c:pt idx="3">
                  <c:v>Выраженные когнитивные нарушения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15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</c:ser>
        <c:dLbls>
          <c:showVal val="1"/>
        </c:dLbls>
        <c:axId val="74797056"/>
        <c:axId val="74798592"/>
      </c:barChart>
      <c:catAx>
        <c:axId val="74797056"/>
        <c:scaling>
          <c:orientation val="minMax"/>
        </c:scaling>
        <c:delete val="1"/>
        <c:axPos val="b"/>
        <c:tickLblPos val="none"/>
        <c:crossAx val="74798592"/>
        <c:crosses val="autoZero"/>
        <c:auto val="1"/>
        <c:lblAlgn val="ctr"/>
        <c:lblOffset val="100"/>
      </c:catAx>
      <c:valAx>
        <c:axId val="747985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479705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5661999094117791E-2"/>
          <c:y val="0.19018282595693317"/>
          <c:w val="0.66215399143684894"/>
          <c:h val="0.5565542184810516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постоянно пониженное настроение</c:v>
                </c:pt>
                <c:pt idx="1">
                  <c:v>тенденция к пониженному настроению</c:v>
                </c:pt>
                <c:pt idx="2">
                  <c:v>тенденция к пониженному настроению отсутствует.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</c:v>
                </c:pt>
                <c:pt idx="1">
                  <c:v>19</c:v>
                </c:pt>
                <c:pt idx="2">
                  <c:v>4</c:v>
                </c:pt>
              </c:numCache>
            </c:numRef>
          </c:val>
        </c:ser>
        <c:axId val="74791552"/>
        <c:axId val="74813824"/>
      </c:barChart>
      <c:catAx>
        <c:axId val="74791552"/>
        <c:scaling>
          <c:orientation val="minMax"/>
        </c:scaling>
        <c:axPos val="b"/>
        <c:tickLblPos val="nextTo"/>
        <c:crossAx val="74813824"/>
        <c:crosses val="autoZero"/>
        <c:auto val="1"/>
        <c:lblAlgn val="ctr"/>
        <c:lblOffset val="100"/>
      </c:catAx>
      <c:valAx>
        <c:axId val="74813824"/>
        <c:scaling>
          <c:orientation val="minMax"/>
        </c:scaling>
        <c:axPos val="l"/>
        <c:majorGridlines/>
        <c:numFmt formatCode="General" sourceLinked="1"/>
        <c:tickLblPos val="nextTo"/>
        <c:crossAx val="7479155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autoTitleDeleted val="1"/>
    <c:plotArea>
      <c:layout>
        <c:manualLayout>
          <c:layoutTarget val="inner"/>
          <c:xMode val="edge"/>
          <c:yMode val="edge"/>
          <c:x val="6.8829009502268029E-2"/>
          <c:y val="0.27550155245908325"/>
          <c:w val="0.55359067416061081"/>
          <c:h val="0.476987023371674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Первичная диагностика когнитивной сферы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002060"/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28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4.5222895461757675E-3"/>
                  <c:y val="-3.480972874358989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Когнитивные нарушения отсутствуют</c:v>
                </c:pt>
                <c:pt idx="1">
                  <c:v>Легкие когнитивные нарушения</c:v>
                </c:pt>
                <c:pt idx="2">
                  <c:v>Когнитивные нарушения средней степени выраженности</c:v>
                </c:pt>
                <c:pt idx="3">
                  <c:v>Выраженные когнитивные нарушения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28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</c:ser>
        <c:dLbls>
          <c:showVal val="1"/>
        </c:dLbls>
        <c:axId val="184440320"/>
        <c:axId val="184441856"/>
      </c:barChart>
      <c:catAx>
        <c:axId val="184440320"/>
        <c:scaling>
          <c:orientation val="minMax"/>
        </c:scaling>
        <c:delete val="1"/>
        <c:axPos val="b"/>
        <c:tickLblPos val="none"/>
        <c:crossAx val="184441856"/>
        <c:crosses val="autoZero"/>
        <c:auto val="1"/>
        <c:lblAlgn val="ctr"/>
        <c:lblOffset val="100"/>
      </c:catAx>
      <c:valAx>
        <c:axId val="184441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444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04365564320017"/>
          <c:y val="0.2543913249405037"/>
          <c:w val="0.34147428538329638"/>
          <c:h val="0.6406437296440765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повторной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диагностики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когнитивной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сферы методиками «Часы», «ММ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«10 слов»</a:t>
            </a:r>
            <a:r>
              <a:rPr lang="ru-RU" sz="2800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ru-RU" sz="2800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37263072773341"/>
          <c:y val="4.64129716581199E-3"/>
        </c:manualLayout>
      </c:layout>
    </c:title>
    <c:plotArea>
      <c:layout>
        <c:manualLayout>
          <c:layoutTarget val="inner"/>
          <c:xMode val="edge"/>
          <c:yMode val="edge"/>
          <c:x val="6.7321579653542934E-2"/>
          <c:y val="0.27550155245908325"/>
          <c:w val="0.55509810400933612"/>
          <c:h val="0.47698702337167398"/>
        </c:manualLayout>
      </c:layout>
      <c:barChart>
        <c:barDir val="col"/>
        <c:grouping val="clustered"/>
        <c:dLbls>
          <c:showVal val="1"/>
        </c:dLbls>
        <c:axId val="55035776"/>
        <c:axId val="54816768"/>
      </c:barChart>
      <c:catAx>
        <c:axId val="55035776"/>
        <c:scaling>
          <c:orientation val="minMax"/>
        </c:scaling>
        <c:delete val="1"/>
        <c:axPos val="b"/>
        <c:tickLblPos val="none"/>
        <c:crossAx val="54816768"/>
        <c:crosses val="autoZero"/>
        <c:auto val="1"/>
        <c:lblAlgn val="ctr"/>
        <c:lblOffset val="100"/>
      </c:catAx>
      <c:valAx>
        <c:axId val="54816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50357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0229124868478682E-2"/>
          <c:y val="0.16668589529938266"/>
          <c:w val="0.65552955989639494"/>
          <c:h val="0.584980230116881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постоянно пониженное настроение</c:v>
                </c:pt>
                <c:pt idx="1">
                  <c:v>тенденция к пониженному настроению</c:v>
                </c:pt>
                <c:pt idx="2">
                  <c:v>тенденция к пониженному настроению отсутствует.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20</c:v>
                </c:pt>
              </c:numCache>
            </c:numRef>
          </c:val>
        </c:ser>
        <c:axId val="185307136"/>
        <c:axId val="185308672"/>
      </c:barChart>
      <c:catAx>
        <c:axId val="185307136"/>
        <c:scaling>
          <c:orientation val="minMax"/>
        </c:scaling>
        <c:axPos val="b"/>
        <c:tickLblPos val="nextTo"/>
        <c:crossAx val="185308672"/>
        <c:crosses val="autoZero"/>
        <c:auto val="1"/>
        <c:lblAlgn val="ctr"/>
        <c:lblOffset val="100"/>
      </c:catAx>
      <c:valAx>
        <c:axId val="185308672"/>
        <c:scaling>
          <c:orientation val="minMax"/>
        </c:scaling>
        <c:axPos val="l"/>
        <c:majorGridlines/>
        <c:numFmt formatCode="General" sourceLinked="1"/>
        <c:tickLblPos val="nextTo"/>
        <c:crossAx val="1853071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EB185-0B06-43DD-B2BA-441DBB30F20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8966556-A3DF-4E21-9008-72FEB2D0D227}">
      <dgm:prSet phldrT="[Текст]" custT="1"/>
      <dgm:spPr/>
      <dgm:t>
        <a:bodyPr/>
        <a:lstStyle/>
        <a:p>
          <a:r>
            <a:rPr lang="ru-RU" sz="2000" smtClean="0"/>
            <a:t>«Делай по-новому»</a:t>
          </a:r>
          <a:endParaRPr lang="ru-RU" sz="2000" dirty="0"/>
        </a:p>
      </dgm:t>
    </dgm:pt>
    <dgm:pt modelId="{316BE652-083C-4E70-ABB5-9B4C07A8FDC2}" type="parTrans" cxnId="{D882605F-652B-49F9-8300-5EA0AA45F1F3}">
      <dgm:prSet/>
      <dgm:spPr/>
      <dgm:t>
        <a:bodyPr/>
        <a:lstStyle/>
        <a:p>
          <a:endParaRPr lang="ru-RU" sz="2000"/>
        </a:p>
      </dgm:t>
    </dgm:pt>
    <dgm:pt modelId="{6916F7AE-D7E6-412E-94FA-557D64B4CAA7}" type="sibTrans" cxnId="{D882605F-652B-49F9-8300-5EA0AA45F1F3}">
      <dgm:prSet/>
      <dgm:spPr/>
      <dgm:t>
        <a:bodyPr/>
        <a:lstStyle/>
        <a:p>
          <a:endParaRPr lang="ru-RU" sz="2000"/>
        </a:p>
      </dgm:t>
    </dgm:pt>
    <dgm:pt modelId="{D40EBC37-FDA1-4C2B-8DF3-A28DBE89E350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Смена деятельности, обстановки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386B7EB-CB12-4FE7-AC20-A55BE8EC6D63}" type="parTrans" cxnId="{09C187FD-1A2A-4A8B-851C-A45DA9D61799}">
      <dgm:prSet/>
      <dgm:spPr/>
      <dgm:t>
        <a:bodyPr/>
        <a:lstStyle/>
        <a:p>
          <a:endParaRPr lang="ru-RU" sz="2000"/>
        </a:p>
      </dgm:t>
    </dgm:pt>
    <dgm:pt modelId="{74A6569D-5600-41D7-9F78-9838856C24F9}" type="sibTrans" cxnId="{09C187FD-1A2A-4A8B-851C-A45DA9D61799}">
      <dgm:prSet/>
      <dgm:spPr/>
      <dgm:t>
        <a:bodyPr/>
        <a:lstStyle/>
        <a:p>
          <a:endParaRPr lang="ru-RU" sz="2000"/>
        </a:p>
      </dgm:t>
    </dgm:pt>
    <dgm:pt modelId="{32B75C45-C867-4037-AB64-BFE8FBAC41AB}">
      <dgm:prSet phldrT="[Текст]" custT="1"/>
      <dgm:spPr/>
      <dgm:t>
        <a:bodyPr/>
        <a:lstStyle/>
        <a:p>
          <a:r>
            <a:rPr lang="ru-RU" sz="2000" dirty="0" smtClean="0"/>
            <a:t>«Правая и левая»</a:t>
          </a:r>
          <a:endParaRPr lang="ru-RU" sz="2000" dirty="0"/>
        </a:p>
      </dgm:t>
    </dgm:pt>
    <dgm:pt modelId="{AAC4DAF7-D69C-4D38-B8B7-789FF1D490CC}" type="parTrans" cxnId="{D9C91A44-6C98-4DB0-889C-CD2C095BD2CE}">
      <dgm:prSet/>
      <dgm:spPr/>
      <dgm:t>
        <a:bodyPr/>
        <a:lstStyle/>
        <a:p>
          <a:endParaRPr lang="ru-RU" sz="2000"/>
        </a:p>
      </dgm:t>
    </dgm:pt>
    <dgm:pt modelId="{4628CC88-A1AD-4E1A-95FF-696844593B6D}" type="sibTrans" cxnId="{D9C91A44-6C98-4DB0-889C-CD2C095BD2CE}">
      <dgm:prSet/>
      <dgm:spPr/>
      <dgm:t>
        <a:bodyPr/>
        <a:lstStyle/>
        <a:p>
          <a:endParaRPr lang="ru-RU" sz="2000"/>
        </a:p>
      </dgm:t>
    </dgm:pt>
    <dgm:pt modelId="{6239C252-49FC-415E-B158-F4CA05AFB16A}">
      <dgm:prSet phldrT="[Текст]" custT="1"/>
      <dgm:spPr/>
      <dgm:t>
        <a:bodyPr/>
        <a:lstStyle/>
        <a:p>
          <a:r>
            <a:rPr lang="ru-RU" sz="2000" dirty="0" smtClean="0"/>
            <a:t>«Двигаемся»</a:t>
          </a:r>
          <a:endParaRPr lang="ru-RU" sz="2000" dirty="0"/>
        </a:p>
      </dgm:t>
    </dgm:pt>
    <dgm:pt modelId="{09FAAADD-217B-4B98-AC4A-73C650701787}" type="parTrans" cxnId="{17F69D58-ED2C-4811-AF26-ABBA501A5E56}">
      <dgm:prSet/>
      <dgm:spPr/>
      <dgm:t>
        <a:bodyPr/>
        <a:lstStyle/>
        <a:p>
          <a:endParaRPr lang="ru-RU" sz="2000"/>
        </a:p>
      </dgm:t>
    </dgm:pt>
    <dgm:pt modelId="{8B27B4B3-B911-4C3D-B08B-B678865E195B}" type="sibTrans" cxnId="{17F69D58-ED2C-4811-AF26-ABBA501A5E56}">
      <dgm:prSet/>
      <dgm:spPr/>
      <dgm:t>
        <a:bodyPr/>
        <a:lstStyle/>
        <a:p>
          <a:endParaRPr lang="ru-RU" sz="2000"/>
        </a:p>
      </dgm:t>
    </dgm:pt>
    <dgm:pt modelId="{5EF2B8BE-0F05-41CE-A837-105AE9887DBC}">
      <dgm:prSet phldrT="[Текст]" custT="1"/>
      <dgm:spPr/>
      <dgm:t>
        <a:bodyPr/>
        <a:lstStyle/>
        <a:p>
          <a:r>
            <a:rPr lang="ru-RU" sz="1800" dirty="0" smtClean="0"/>
            <a:t>Пространственные представления</a:t>
          </a:r>
          <a:endParaRPr lang="ru-RU" sz="1800" dirty="0"/>
        </a:p>
      </dgm:t>
    </dgm:pt>
    <dgm:pt modelId="{B140F871-8696-46B1-A043-050D7B53E647}" type="parTrans" cxnId="{CE7CB284-E485-43B2-8536-110E7B900BA5}">
      <dgm:prSet/>
      <dgm:spPr/>
      <dgm:t>
        <a:bodyPr/>
        <a:lstStyle/>
        <a:p>
          <a:endParaRPr lang="ru-RU" sz="2000"/>
        </a:p>
      </dgm:t>
    </dgm:pt>
    <dgm:pt modelId="{B8451DCB-4604-4681-B683-E2A37A0394BB}" type="sibTrans" cxnId="{CE7CB284-E485-43B2-8536-110E7B900BA5}">
      <dgm:prSet/>
      <dgm:spPr/>
      <dgm:t>
        <a:bodyPr/>
        <a:lstStyle/>
        <a:p>
          <a:endParaRPr lang="ru-RU" sz="2000"/>
        </a:p>
      </dgm:t>
    </dgm:pt>
    <dgm:pt modelId="{BA5B37CE-3021-4904-8A3D-AB80AC4C3848}">
      <dgm:prSet phldrT="[Текст]" custT="1"/>
      <dgm:spPr/>
      <dgm:t>
        <a:bodyPr/>
        <a:lstStyle/>
        <a:p>
          <a:r>
            <a:rPr lang="ru-RU" sz="2000" dirty="0" smtClean="0"/>
            <a:t>«Шевели мозгами»</a:t>
          </a:r>
          <a:endParaRPr lang="ru-RU" sz="2000" dirty="0"/>
        </a:p>
      </dgm:t>
    </dgm:pt>
    <dgm:pt modelId="{C5A9FB07-D494-471A-A2DC-0FA4FFEB43AF}" type="parTrans" cxnId="{9320E852-4D14-438D-A2F2-3509791FC078}">
      <dgm:prSet/>
      <dgm:spPr/>
      <dgm:t>
        <a:bodyPr/>
        <a:lstStyle/>
        <a:p>
          <a:endParaRPr lang="ru-RU" sz="2000"/>
        </a:p>
      </dgm:t>
    </dgm:pt>
    <dgm:pt modelId="{74CB4BFC-10D3-4316-924E-4AF3DC04CFE6}" type="sibTrans" cxnId="{9320E852-4D14-438D-A2F2-3509791FC078}">
      <dgm:prSet/>
      <dgm:spPr/>
      <dgm:t>
        <a:bodyPr/>
        <a:lstStyle/>
        <a:p>
          <a:endParaRPr lang="ru-RU" sz="2000"/>
        </a:p>
      </dgm:t>
    </dgm:pt>
    <dgm:pt modelId="{A28A087F-B05A-47E6-811B-BDB3F8D2167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>
            <a:solidFill>
              <a:schemeClr val="tx1"/>
            </a:solidFill>
          </a:endParaRPr>
        </a:p>
      </dgm:t>
    </dgm:pt>
    <dgm:pt modelId="{4FCD524E-B8FF-4B33-AB34-95ABA3F6D665}" type="parTrans" cxnId="{7361B62A-6F90-440D-936A-AEED48F26B8E}">
      <dgm:prSet/>
      <dgm:spPr/>
      <dgm:t>
        <a:bodyPr/>
        <a:lstStyle/>
        <a:p>
          <a:endParaRPr lang="ru-RU" sz="2000"/>
        </a:p>
      </dgm:t>
    </dgm:pt>
    <dgm:pt modelId="{D9F70BD1-7BF8-4A7E-8233-834A3AC8C367}" type="sibTrans" cxnId="{7361B62A-6F90-440D-936A-AEED48F26B8E}">
      <dgm:prSet/>
      <dgm:spPr/>
      <dgm:t>
        <a:bodyPr/>
        <a:lstStyle/>
        <a:p>
          <a:endParaRPr lang="ru-RU" sz="2000"/>
        </a:p>
      </dgm:t>
    </dgm:pt>
    <dgm:pt modelId="{742C7448-F140-4C4E-8727-5375AF9B91A9}">
      <dgm:prSet phldrT="[Текст]" custT="1"/>
      <dgm:spPr/>
      <dgm:t>
        <a:bodyPr/>
        <a:lstStyle/>
        <a:p>
          <a:r>
            <a:rPr lang="ru-RU" sz="2000" dirty="0" smtClean="0"/>
            <a:t>«Включаем восприятие» </a:t>
          </a:r>
          <a:endParaRPr lang="ru-RU" sz="2000" dirty="0"/>
        </a:p>
      </dgm:t>
    </dgm:pt>
    <dgm:pt modelId="{1B5AA9B7-D5B5-42A7-9812-D97953A228E6}" type="parTrans" cxnId="{4E57C616-8DB9-4257-86C9-3B086088F828}">
      <dgm:prSet/>
      <dgm:spPr/>
      <dgm:t>
        <a:bodyPr/>
        <a:lstStyle/>
        <a:p>
          <a:endParaRPr lang="ru-RU" sz="2000"/>
        </a:p>
      </dgm:t>
    </dgm:pt>
    <dgm:pt modelId="{D736A6F4-D92F-4799-82D3-1C409A7C9080}" type="sibTrans" cxnId="{4E57C616-8DB9-4257-86C9-3B086088F828}">
      <dgm:prSet/>
      <dgm:spPr/>
      <dgm:t>
        <a:bodyPr/>
        <a:lstStyle/>
        <a:p>
          <a:endParaRPr lang="ru-RU" sz="2000"/>
        </a:p>
      </dgm:t>
    </dgm:pt>
    <dgm:pt modelId="{E2C8A03C-E85F-4974-AC2D-2B4C2D8B6A6A}">
      <dgm:prSet phldrT="[Текст]" custT="1"/>
      <dgm:spPr/>
      <dgm:t>
        <a:bodyPr/>
        <a:lstStyle/>
        <a:p>
          <a:r>
            <a:rPr lang="ru-RU" sz="1800" dirty="0" smtClean="0"/>
            <a:t>Интеллектуальные задания</a:t>
          </a:r>
          <a:endParaRPr lang="ru-RU" sz="1800" dirty="0"/>
        </a:p>
      </dgm:t>
    </dgm:pt>
    <dgm:pt modelId="{19127B83-C76D-462A-90FF-8CA4F41BE34F}" type="parTrans" cxnId="{D8954A78-5876-4AF4-9BAF-DC31B1CD5A8B}">
      <dgm:prSet/>
      <dgm:spPr/>
      <dgm:t>
        <a:bodyPr/>
        <a:lstStyle/>
        <a:p>
          <a:endParaRPr lang="ru-RU" sz="2000"/>
        </a:p>
      </dgm:t>
    </dgm:pt>
    <dgm:pt modelId="{16113AD6-E349-4E4F-B19E-1E772E2CB884}" type="sibTrans" cxnId="{D8954A78-5876-4AF4-9BAF-DC31B1CD5A8B}">
      <dgm:prSet/>
      <dgm:spPr/>
      <dgm:t>
        <a:bodyPr/>
        <a:lstStyle/>
        <a:p>
          <a:endParaRPr lang="ru-RU" sz="2000"/>
        </a:p>
      </dgm:t>
    </dgm:pt>
    <dgm:pt modelId="{4DB37C5E-59C2-4F8B-95F6-4CD69532C37D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Сенсорные упражнения</a:t>
          </a:r>
          <a:endParaRPr lang="ru-RU" sz="1800" dirty="0"/>
        </a:p>
      </dgm:t>
    </dgm:pt>
    <dgm:pt modelId="{384B566A-01F9-4408-B4D0-D5F0B1389AE1}" type="parTrans" cxnId="{ED1DCEDF-759F-4E15-84B3-C54F2E1B65DE}">
      <dgm:prSet/>
      <dgm:spPr/>
      <dgm:t>
        <a:bodyPr/>
        <a:lstStyle/>
        <a:p>
          <a:endParaRPr lang="ru-RU" sz="2000"/>
        </a:p>
      </dgm:t>
    </dgm:pt>
    <dgm:pt modelId="{EDE9B985-FD8A-4EE7-8843-4FBB1C7C4535}" type="sibTrans" cxnId="{ED1DCEDF-759F-4E15-84B3-C54F2E1B65DE}">
      <dgm:prSet/>
      <dgm:spPr/>
      <dgm:t>
        <a:bodyPr/>
        <a:lstStyle/>
        <a:p>
          <a:endParaRPr lang="ru-RU" sz="2000"/>
        </a:p>
      </dgm:t>
    </dgm:pt>
    <dgm:pt modelId="{C3ACA78C-0DC8-45FC-8B41-13BBF0214746}">
      <dgm:prSet phldrT="[Текст]" custT="1"/>
      <dgm:spPr/>
      <dgm:t>
        <a:bodyPr/>
        <a:lstStyle/>
        <a:p>
          <a:r>
            <a:rPr lang="ru-RU" sz="2000" smtClean="0">
              <a:latin typeface="Times New Roman" pitchFamily="18" charset="0"/>
              <a:cs typeface="Times New Roman" pitchFamily="18" charset="0"/>
            </a:rPr>
            <a:t>«Ориентируемся»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60005D9-40C3-49C8-992E-9ECE006AD577}" type="parTrans" cxnId="{21E06867-C22A-41D1-B134-D60664276645}">
      <dgm:prSet/>
      <dgm:spPr/>
      <dgm:t>
        <a:bodyPr/>
        <a:lstStyle/>
        <a:p>
          <a:endParaRPr lang="ru-RU" sz="2000"/>
        </a:p>
      </dgm:t>
    </dgm:pt>
    <dgm:pt modelId="{533CD5A9-F771-4D99-8B40-3B57DB3F28AA}" type="sibTrans" cxnId="{21E06867-C22A-41D1-B134-D60664276645}">
      <dgm:prSet/>
      <dgm:spPr/>
      <dgm:t>
        <a:bodyPr/>
        <a:lstStyle/>
        <a:p>
          <a:endParaRPr lang="ru-RU" sz="2000"/>
        </a:p>
      </dgm:t>
    </dgm:pt>
    <dgm:pt modelId="{FE5EE690-2723-4D87-8B86-EEBACFDE1128}">
      <dgm:prSet phldrT="[Текст]" custT="1"/>
      <dgm:spPr/>
      <dgm:t>
        <a:bodyPr/>
        <a:lstStyle/>
        <a:p>
          <a:r>
            <a:rPr lang="ru-RU" sz="1800" dirty="0" err="1" smtClean="0"/>
            <a:t>Кинезиологические</a:t>
          </a:r>
          <a:r>
            <a:rPr lang="ru-RU" sz="1800" dirty="0" smtClean="0"/>
            <a:t>  упражнения</a:t>
          </a:r>
          <a:endParaRPr lang="ru-RU" sz="1800" dirty="0"/>
        </a:p>
      </dgm:t>
    </dgm:pt>
    <dgm:pt modelId="{63798A35-4D66-4D03-B8F1-7F3822170304}" type="parTrans" cxnId="{3206444E-2A6C-4265-AE1C-114217C6BB92}">
      <dgm:prSet/>
      <dgm:spPr/>
      <dgm:t>
        <a:bodyPr/>
        <a:lstStyle/>
        <a:p>
          <a:endParaRPr lang="ru-RU" sz="2000"/>
        </a:p>
      </dgm:t>
    </dgm:pt>
    <dgm:pt modelId="{90E3AD15-3969-433A-AF15-0F8CD5C96734}" type="sibTrans" cxnId="{3206444E-2A6C-4265-AE1C-114217C6BB92}">
      <dgm:prSet/>
      <dgm:spPr/>
      <dgm:t>
        <a:bodyPr/>
        <a:lstStyle/>
        <a:p>
          <a:endParaRPr lang="ru-RU" sz="2000"/>
        </a:p>
      </dgm:t>
    </dgm:pt>
    <dgm:pt modelId="{568F82CB-B356-4DA6-9E61-8A3731D42B78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>
            <a:solidFill>
              <a:schemeClr val="tx1"/>
            </a:solidFill>
          </a:endParaRPr>
        </a:p>
      </dgm:t>
    </dgm:pt>
    <dgm:pt modelId="{826DF9AE-814C-40FD-B245-4E9CF9F5BFA8}" type="parTrans" cxnId="{3F913026-9FAB-45DE-9D78-57C2BAD4B336}">
      <dgm:prSet/>
      <dgm:spPr/>
      <dgm:t>
        <a:bodyPr/>
        <a:lstStyle/>
        <a:p>
          <a:endParaRPr lang="ru-RU" sz="2000"/>
        </a:p>
      </dgm:t>
    </dgm:pt>
    <dgm:pt modelId="{6F5ABF32-292E-4552-A2D4-5967FFA351F0}" type="sibTrans" cxnId="{3F913026-9FAB-45DE-9D78-57C2BAD4B336}">
      <dgm:prSet/>
      <dgm:spPr/>
      <dgm:t>
        <a:bodyPr/>
        <a:lstStyle/>
        <a:p>
          <a:endParaRPr lang="ru-RU" sz="2000"/>
        </a:p>
      </dgm:t>
    </dgm:pt>
    <dgm:pt modelId="{0E79FF52-2A21-4824-8517-17731B3AEB6D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/>
            <a:t> Смена ведущей руки</a:t>
          </a:r>
          <a:endParaRPr lang="ru-RU" sz="1800" dirty="0"/>
        </a:p>
      </dgm:t>
    </dgm:pt>
    <dgm:pt modelId="{105452E3-FDD6-4C26-8F5E-BB4BDDF723F9}" type="parTrans" cxnId="{ED751915-B831-4EDA-8ED1-567E4E1DE170}">
      <dgm:prSet/>
      <dgm:spPr/>
      <dgm:t>
        <a:bodyPr/>
        <a:lstStyle/>
        <a:p>
          <a:endParaRPr lang="ru-RU" sz="2000"/>
        </a:p>
      </dgm:t>
    </dgm:pt>
    <dgm:pt modelId="{D0A75DAA-C348-4A08-8ABA-882CD998C89E}" type="sibTrans" cxnId="{ED751915-B831-4EDA-8ED1-567E4E1DE170}">
      <dgm:prSet/>
      <dgm:spPr/>
      <dgm:t>
        <a:bodyPr/>
        <a:lstStyle/>
        <a:p>
          <a:endParaRPr lang="ru-RU" sz="2000"/>
        </a:p>
      </dgm:t>
    </dgm:pt>
    <dgm:pt modelId="{C7F30027-3262-4D0F-8019-7EE044C37FE6}" type="pres">
      <dgm:prSet presAssocID="{5DBEB185-0B06-43DD-B2BA-441DBB30F2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D834D7-5298-47B0-BF4F-C6950E4373AD}" type="pres">
      <dgm:prSet presAssocID="{B8966556-A3DF-4E21-9008-72FEB2D0D227}" presName="linNode" presStyleCnt="0"/>
      <dgm:spPr/>
      <dgm:t>
        <a:bodyPr/>
        <a:lstStyle/>
        <a:p>
          <a:endParaRPr lang="ru-RU"/>
        </a:p>
      </dgm:t>
    </dgm:pt>
    <dgm:pt modelId="{144B2690-3811-47A9-A5A6-FE3FD579A868}" type="pres">
      <dgm:prSet presAssocID="{B8966556-A3DF-4E21-9008-72FEB2D0D227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3F1BB-3668-4D06-998C-FCC9B899510B}" type="pres">
      <dgm:prSet presAssocID="{B8966556-A3DF-4E21-9008-72FEB2D0D227}" presName="descendantText" presStyleLbl="alignAccFollowNode1" presStyleIdx="0" presStyleCnt="6" custLinFactNeighborX="-349" custLinFactNeighborY="-1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6BCDF-A0BF-4313-9D2F-2AD84DF1C893}" type="pres">
      <dgm:prSet presAssocID="{6916F7AE-D7E6-412E-94FA-557D64B4CAA7}" presName="sp" presStyleCnt="0"/>
      <dgm:spPr/>
      <dgm:t>
        <a:bodyPr/>
        <a:lstStyle/>
        <a:p>
          <a:endParaRPr lang="ru-RU"/>
        </a:p>
      </dgm:t>
    </dgm:pt>
    <dgm:pt modelId="{FD08EF3F-55B4-4537-B57D-907414A49894}" type="pres">
      <dgm:prSet presAssocID="{32B75C45-C867-4037-AB64-BFE8FBAC41AB}" presName="linNode" presStyleCnt="0"/>
      <dgm:spPr/>
      <dgm:t>
        <a:bodyPr/>
        <a:lstStyle/>
        <a:p>
          <a:endParaRPr lang="ru-RU"/>
        </a:p>
      </dgm:t>
    </dgm:pt>
    <dgm:pt modelId="{01CD7405-1D6F-4C14-8265-0945B8ADC83C}" type="pres">
      <dgm:prSet presAssocID="{32B75C45-C867-4037-AB64-BFE8FBAC41AB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15857-FC9B-4DC2-8F18-19ECFC3C40D2}" type="pres">
      <dgm:prSet presAssocID="{32B75C45-C867-4037-AB64-BFE8FBAC41AB}" presName="descendantText" presStyleLbl="alignAccFollowNode1" presStyleIdx="1" presStyleCnt="6" custLinFactNeighborX="-349" custLinFactNeighborY="-2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22F64-B58B-4903-901D-527D80EF90E3}" type="pres">
      <dgm:prSet presAssocID="{4628CC88-A1AD-4E1A-95FF-696844593B6D}" presName="sp" presStyleCnt="0"/>
      <dgm:spPr/>
      <dgm:t>
        <a:bodyPr/>
        <a:lstStyle/>
        <a:p>
          <a:endParaRPr lang="ru-RU"/>
        </a:p>
      </dgm:t>
    </dgm:pt>
    <dgm:pt modelId="{BA74C1E0-A767-48F9-8454-6D3B60C3FAF5}" type="pres">
      <dgm:prSet presAssocID="{BA5B37CE-3021-4904-8A3D-AB80AC4C3848}" presName="linNode" presStyleCnt="0"/>
      <dgm:spPr/>
      <dgm:t>
        <a:bodyPr/>
        <a:lstStyle/>
        <a:p>
          <a:endParaRPr lang="ru-RU"/>
        </a:p>
      </dgm:t>
    </dgm:pt>
    <dgm:pt modelId="{5713FE27-2EB1-416A-85AB-D43829287C51}" type="pres">
      <dgm:prSet presAssocID="{BA5B37CE-3021-4904-8A3D-AB80AC4C3848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A7139-B8D1-4102-B577-E565EEAEE07D}" type="pres">
      <dgm:prSet presAssocID="{BA5B37CE-3021-4904-8A3D-AB80AC4C3848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4DFA0-7F29-4F87-BC21-CA9F879D9D46}" type="pres">
      <dgm:prSet presAssocID="{74CB4BFC-10D3-4316-924E-4AF3DC04CFE6}" presName="sp" presStyleCnt="0"/>
      <dgm:spPr/>
      <dgm:t>
        <a:bodyPr/>
        <a:lstStyle/>
        <a:p>
          <a:endParaRPr lang="ru-RU"/>
        </a:p>
      </dgm:t>
    </dgm:pt>
    <dgm:pt modelId="{9816C1C5-70F4-4B46-A98B-C943F5EEDC55}" type="pres">
      <dgm:prSet presAssocID="{742C7448-F140-4C4E-8727-5375AF9B91A9}" presName="linNode" presStyleCnt="0"/>
      <dgm:spPr/>
      <dgm:t>
        <a:bodyPr/>
        <a:lstStyle/>
        <a:p>
          <a:endParaRPr lang="ru-RU"/>
        </a:p>
      </dgm:t>
    </dgm:pt>
    <dgm:pt modelId="{42630AB1-16DC-4972-86E2-CCD01ABB4B6B}" type="pres">
      <dgm:prSet presAssocID="{742C7448-F140-4C4E-8727-5375AF9B91A9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C22D1-1DC4-40D8-9E05-3259571EC69C}" type="pres">
      <dgm:prSet presAssocID="{742C7448-F140-4C4E-8727-5375AF9B91A9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77C20-2963-443F-9E4A-B1C247E7401B}" type="pres">
      <dgm:prSet presAssocID="{D736A6F4-D92F-4799-82D3-1C409A7C9080}" presName="sp" presStyleCnt="0"/>
      <dgm:spPr/>
      <dgm:t>
        <a:bodyPr/>
        <a:lstStyle/>
        <a:p>
          <a:endParaRPr lang="ru-RU"/>
        </a:p>
      </dgm:t>
    </dgm:pt>
    <dgm:pt modelId="{29DB6113-2064-4485-8074-7C98A872E448}" type="pres">
      <dgm:prSet presAssocID="{6239C252-49FC-415E-B158-F4CA05AFB16A}" presName="linNode" presStyleCnt="0"/>
      <dgm:spPr/>
      <dgm:t>
        <a:bodyPr/>
        <a:lstStyle/>
        <a:p>
          <a:endParaRPr lang="ru-RU"/>
        </a:p>
      </dgm:t>
    </dgm:pt>
    <dgm:pt modelId="{B5AC2AC6-29FD-4E12-AC54-92D970E87FF0}" type="pres">
      <dgm:prSet presAssocID="{6239C252-49FC-415E-B158-F4CA05AFB16A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C8DE8-DC3A-4029-8CB0-7AFE2A3FA364}" type="pres">
      <dgm:prSet presAssocID="{6239C252-49FC-415E-B158-F4CA05AFB16A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2175A-BB02-44A2-AD6C-C8D7F62E6519}" type="pres">
      <dgm:prSet presAssocID="{8B27B4B3-B911-4C3D-B08B-B678865E195B}" presName="sp" presStyleCnt="0"/>
      <dgm:spPr/>
      <dgm:t>
        <a:bodyPr/>
        <a:lstStyle/>
        <a:p>
          <a:endParaRPr lang="ru-RU"/>
        </a:p>
      </dgm:t>
    </dgm:pt>
    <dgm:pt modelId="{C39AC062-5813-4462-9C8D-4A8B85B48779}" type="pres">
      <dgm:prSet presAssocID="{C3ACA78C-0DC8-45FC-8B41-13BBF0214746}" presName="linNode" presStyleCnt="0"/>
      <dgm:spPr/>
      <dgm:t>
        <a:bodyPr/>
        <a:lstStyle/>
        <a:p>
          <a:endParaRPr lang="ru-RU"/>
        </a:p>
      </dgm:t>
    </dgm:pt>
    <dgm:pt modelId="{432B217A-5E1D-465E-9CA3-46E41D0319A5}" type="pres">
      <dgm:prSet presAssocID="{C3ACA78C-0DC8-45FC-8B41-13BBF021474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BC669-C1E3-41E0-9454-E2CC56C12F21}" type="pres">
      <dgm:prSet presAssocID="{C3ACA78C-0DC8-45FC-8B41-13BBF0214746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F0EFF8-DA99-4EDD-BA92-BF5D9366C4F0}" type="presOf" srcId="{D40EBC37-FDA1-4C2B-8DF3-A28DBE89E350}" destId="{C2A3F1BB-3668-4D06-998C-FCC9B899510B}" srcOrd="0" destOrd="0" presId="urn:microsoft.com/office/officeart/2005/8/layout/vList5"/>
    <dgm:cxn modelId="{1B8EA908-95C6-44A4-966A-74C26940B5CD}" type="presOf" srcId="{5DBEB185-0B06-43DD-B2BA-441DBB30F201}" destId="{C7F30027-3262-4D0F-8019-7EE044C37FE6}" srcOrd="0" destOrd="0" presId="urn:microsoft.com/office/officeart/2005/8/layout/vList5"/>
    <dgm:cxn modelId="{17F69D58-ED2C-4811-AF26-ABBA501A5E56}" srcId="{5DBEB185-0B06-43DD-B2BA-441DBB30F201}" destId="{6239C252-49FC-415E-B158-F4CA05AFB16A}" srcOrd="4" destOrd="0" parTransId="{09FAAADD-217B-4B98-AC4A-73C650701787}" sibTransId="{8B27B4B3-B911-4C3D-B08B-B678865E195B}"/>
    <dgm:cxn modelId="{7C666780-44DD-4502-823D-013EEDD8E4FD}" type="presOf" srcId="{5EF2B8BE-0F05-41CE-A837-105AE9887DBC}" destId="{A6BBC669-C1E3-41E0-9454-E2CC56C12F21}" srcOrd="0" destOrd="0" presId="urn:microsoft.com/office/officeart/2005/8/layout/vList5"/>
    <dgm:cxn modelId="{9320E852-4D14-438D-A2F2-3509791FC078}" srcId="{5DBEB185-0B06-43DD-B2BA-441DBB30F201}" destId="{BA5B37CE-3021-4904-8A3D-AB80AC4C3848}" srcOrd="2" destOrd="0" parTransId="{C5A9FB07-D494-471A-A2DC-0FA4FFEB43AF}" sibTransId="{74CB4BFC-10D3-4316-924E-4AF3DC04CFE6}"/>
    <dgm:cxn modelId="{21E06867-C22A-41D1-B134-D60664276645}" srcId="{5DBEB185-0B06-43DD-B2BA-441DBB30F201}" destId="{C3ACA78C-0DC8-45FC-8B41-13BBF0214746}" srcOrd="5" destOrd="0" parTransId="{F60005D9-40C3-49C8-992E-9ECE006AD577}" sibTransId="{533CD5A9-F771-4D99-8B40-3B57DB3F28AA}"/>
    <dgm:cxn modelId="{D687F028-5573-4899-8254-13401A5B193E}" type="presOf" srcId="{A28A087F-B05A-47E6-811B-BDB3F8D2167F}" destId="{06015857-FC9B-4DC2-8F18-19ECFC3C40D2}" srcOrd="0" destOrd="0" presId="urn:microsoft.com/office/officeart/2005/8/layout/vList5"/>
    <dgm:cxn modelId="{7361B62A-6F90-440D-936A-AEED48F26B8E}" srcId="{32B75C45-C867-4037-AB64-BFE8FBAC41AB}" destId="{A28A087F-B05A-47E6-811B-BDB3F8D2167F}" srcOrd="0" destOrd="0" parTransId="{4FCD524E-B8FF-4B33-AB34-95ABA3F6D665}" sibTransId="{D9F70BD1-7BF8-4A7E-8233-834A3AC8C367}"/>
    <dgm:cxn modelId="{ADBE3C0C-F473-4DE4-A345-78E691487DFA}" type="presOf" srcId="{32B75C45-C867-4037-AB64-BFE8FBAC41AB}" destId="{01CD7405-1D6F-4C14-8265-0945B8ADC83C}" srcOrd="0" destOrd="0" presId="urn:microsoft.com/office/officeart/2005/8/layout/vList5"/>
    <dgm:cxn modelId="{BE252584-A551-4B16-8FFA-D57A5EF11051}" type="presOf" srcId="{568F82CB-B356-4DA6-9E61-8A3731D42B78}" destId="{06015857-FC9B-4DC2-8F18-19ECFC3C40D2}" srcOrd="0" destOrd="2" presId="urn:microsoft.com/office/officeart/2005/8/layout/vList5"/>
    <dgm:cxn modelId="{3F913026-9FAB-45DE-9D78-57C2BAD4B336}" srcId="{32B75C45-C867-4037-AB64-BFE8FBAC41AB}" destId="{568F82CB-B356-4DA6-9E61-8A3731D42B78}" srcOrd="2" destOrd="0" parTransId="{826DF9AE-814C-40FD-B245-4E9CF9F5BFA8}" sibTransId="{6F5ABF32-292E-4552-A2D4-5967FFA351F0}"/>
    <dgm:cxn modelId="{7C539B99-35D7-4C31-B7CF-31EA31DEE534}" type="presOf" srcId="{BA5B37CE-3021-4904-8A3D-AB80AC4C3848}" destId="{5713FE27-2EB1-416A-85AB-D43829287C51}" srcOrd="0" destOrd="0" presId="urn:microsoft.com/office/officeart/2005/8/layout/vList5"/>
    <dgm:cxn modelId="{D9C91A44-6C98-4DB0-889C-CD2C095BD2CE}" srcId="{5DBEB185-0B06-43DD-B2BA-441DBB30F201}" destId="{32B75C45-C867-4037-AB64-BFE8FBAC41AB}" srcOrd="1" destOrd="0" parTransId="{AAC4DAF7-D69C-4D38-B8B7-789FF1D490CC}" sibTransId="{4628CC88-A1AD-4E1A-95FF-696844593B6D}"/>
    <dgm:cxn modelId="{D8954A78-5876-4AF4-9BAF-DC31B1CD5A8B}" srcId="{BA5B37CE-3021-4904-8A3D-AB80AC4C3848}" destId="{E2C8A03C-E85F-4974-AC2D-2B4C2D8B6A6A}" srcOrd="0" destOrd="0" parTransId="{19127B83-C76D-462A-90FF-8CA4F41BE34F}" sibTransId="{16113AD6-E349-4E4F-B19E-1E772E2CB884}"/>
    <dgm:cxn modelId="{CE7CB284-E485-43B2-8536-110E7B900BA5}" srcId="{C3ACA78C-0DC8-45FC-8B41-13BBF0214746}" destId="{5EF2B8BE-0F05-41CE-A837-105AE9887DBC}" srcOrd="0" destOrd="0" parTransId="{B140F871-8696-46B1-A043-050D7B53E647}" sibTransId="{B8451DCB-4604-4681-B683-E2A37A0394BB}"/>
    <dgm:cxn modelId="{959E43BE-62EC-4B5E-8D72-4AB5AC02D25C}" type="presOf" srcId="{4DB37C5E-59C2-4F8B-95F6-4CD69532C37D}" destId="{43EC22D1-1DC4-40D8-9E05-3259571EC69C}" srcOrd="0" destOrd="0" presId="urn:microsoft.com/office/officeart/2005/8/layout/vList5"/>
    <dgm:cxn modelId="{CC2DD670-47AA-4B3D-A100-6DDED29B07FE}" type="presOf" srcId="{B8966556-A3DF-4E21-9008-72FEB2D0D227}" destId="{144B2690-3811-47A9-A5A6-FE3FD579A868}" srcOrd="0" destOrd="0" presId="urn:microsoft.com/office/officeart/2005/8/layout/vList5"/>
    <dgm:cxn modelId="{4E57C616-8DB9-4257-86C9-3B086088F828}" srcId="{5DBEB185-0B06-43DD-B2BA-441DBB30F201}" destId="{742C7448-F140-4C4E-8727-5375AF9B91A9}" srcOrd="3" destOrd="0" parTransId="{1B5AA9B7-D5B5-42A7-9812-D97953A228E6}" sibTransId="{D736A6F4-D92F-4799-82D3-1C409A7C9080}"/>
    <dgm:cxn modelId="{7CA5D80A-C55C-450A-BA66-D089608B7C03}" type="presOf" srcId="{742C7448-F140-4C4E-8727-5375AF9B91A9}" destId="{42630AB1-16DC-4972-86E2-CCD01ABB4B6B}" srcOrd="0" destOrd="0" presId="urn:microsoft.com/office/officeart/2005/8/layout/vList5"/>
    <dgm:cxn modelId="{D882605F-652B-49F9-8300-5EA0AA45F1F3}" srcId="{5DBEB185-0B06-43DD-B2BA-441DBB30F201}" destId="{B8966556-A3DF-4E21-9008-72FEB2D0D227}" srcOrd="0" destOrd="0" parTransId="{316BE652-083C-4E70-ABB5-9B4C07A8FDC2}" sibTransId="{6916F7AE-D7E6-412E-94FA-557D64B4CAA7}"/>
    <dgm:cxn modelId="{ED751915-B831-4EDA-8ED1-567E4E1DE170}" srcId="{32B75C45-C867-4037-AB64-BFE8FBAC41AB}" destId="{0E79FF52-2A21-4824-8517-17731B3AEB6D}" srcOrd="1" destOrd="0" parTransId="{105452E3-FDD6-4C26-8F5E-BB4BDDF723F9}" sibTransId="{D0A75DAA-C348-4A08-8ABA-882CD998C89E}"/>
    <dgm:cxn modelId="{0443F579-3B70-4EDF-A1E9-EB9DC1FA5575}" type="presOf" srcId="{FE5EE690-2723-4D87-8B86-EEBACFDE1128}" destId="{FB3C8DE8-DC3A-4029-8CB0-7AFE2A3FA364}" srcOrd="0" destOrd="0" presId="urn:microsoft.com/office/officeart/2005/8/layout/vList5"/>
    <dgm:cxn modelId="{3206444E-2A6C-4265-AE1C-114217C6BB92}" srcId="{6239C252-49FC-415E-B158-F4CA05AFB16A}" destId="{FE5EE690-2723-4D87-8B86-EEBACFDE1128}" srcOrd="0" destOrd="0" parTransId="{63798A35-4D66-4D03-B8F1-7F3822170304}" sibTransId="{90E3AD15-3969-433A-AF15-0F8CD5C96734}"/>
    <dgm:cxn modelId="{9DC78E14-A60A-460E-AF66-F202779C687F}" type="presOf" srcId="{6239C252-49FC-415E-B158-F4CA05AFB16A}" destId="{B5AC2AC6-29FD-4E12-AC54-92D970E87FF0}" srcOrd="0" destOrd="0" presId="urn:microsoft.com/office/officeart/2005/8/layout/vList5"/>
    <dgm:cxn modelId="{40E4FBE9-45EB-48C5-A208-B4D2511A5500}" type="presOf" srcId="{E2C8A03C-E85F-4974-AC2D-2B4C2D8B6A6A}" destId="{136A7139-B8D1-4102-B577-E565EEAEE07D}" srcOrd="0" destOrd="0" presId="urn:microsoft.com/office/officeart/2005/8/layout/vList5"/>
    <dgm:cxn modelId="{1D773CCD-29F6-4DD4-85AE-59E08DC77C6F}" type="presOf" srcId="{C3ACA78C-0DC8-45FC-8B41-13BBF0214746}" destId="{432B217A-5E1D-465E-9CA3-46E41D0319A5}" srcOrd="0" destOrd="0" presId="urn:microsoft.com/office/officeart/2005/8/layout/vList5"/>
    <dgm:cxn modelId="{ED1DCEDF-759F-4E15-84B3-C54F2E1B65DE}" srcId="{742C7448-F140-4C4E-8727-5375AF9B91A9}" destId="{4DB37C5E-59C2-4F8B-95F6-4CD69532C37D}" srcOrd="0" destOrd="0" parTransId="{384B566A-01F9-4408-B4D0-D5F0B1389AE1}" sibTransId="{EDE9B985-FD8A-4EE7-8843-4FBB1C7C4535}"/>
    <dgm:cxn modelId="{8F81CA74-BC1C-452E-B83A-CE5459F94655}" type="presOf" srcId="{0E79FF52-2A21-4824-8517-17731B3AEB6D}" destId="{06015857-FC9B-4DC2-8F18-19ECFC3C40D2}" srcOrd="0" destOrd="1" presId="urn:microsoft.com/office/officeart/2005/8/layout/vList5"/>
    <dgm:cxn modelId="{09C187FD-1A2A-4A8B-851C-A45DA9D61799}" srcId="{B8966556-A3DF-4E21-9008-72FEB2D0D227}" destId="{D40EBC37-FDA1-4C2B-8DF3-A28DBE89E350}" srcOrd="0" destOrd="0" parTransId="{8386B7EB-CB12-4FE7-AC20-A55BE8EC6D63}" sibTransId="{74A6569D-5600-41D7-9F78-9838856C24F9}"/>
    <dgm:cxn modelId="{6A30B33A-BC15-4D5D-8D60-8F59B828A5D6}" type="presParOf" srcId="{C7F30027-3262-4D0F-8019-7EE044C37FE6}" destId="{C9D834D7-5298-47B0-BF4F-C6950E4373AD}" srcOrd="0" destOrd="0" presId="urn:microsoft.com/office/officeart/2005/8/layout/vList5"/>
    <dgm:cxn modelId="{942B99CC-0094-4BE9-80DD-DA58546269FE}" type="presParOf" srcId="{C9D834D7-5298-47B0-BF4F-C6950E4373AD}" destId="{144B2690-3811-47A9-A5A6-FE3FD579A868}" srcOrd="0" destOrd="0" presId="urn:microsoft.com/office/officeart/2005/8/layout/vList5"/>
    <dgm:cxn modelId="{DB014363-E8B6-458A-8DBD-CC5A7ADE3F7C}" type="presParOf" srcId="{C9D834D7-5298-47B0-BF4F-C6950E4373AD}" destId="{C2A3F1BB-3668-4D06-998C-FCC9B899510B}" srcOrd="1" destOrd="0" presId="urn:microsoft.com/office/officeart/2005/8/layout/vList5"/>
    <dgm:cxn modelId="{624EA420-AB69-46B7-A869-AD5BBFE0BDD0}" type="presParOf" srcId="{C7F30027-3262-4D0F-8019-7EE044C37FE6}" destId="{39C6BCDF-A0BF-4313-9D2F-2AD84DF1C893}" srcOrd="1" destOrd="0" presId="urn:microsoft.com/office/officeart/2005/8/layout/vList5"/>
    <dgm:cxn modelId="{1A281080-AA17-48DB-9A5A-A1FC29780775}" type="presParOf" srcId="{C7F30027-3262-4D0F-8019-7EE044C37FE6}" destId="{FD08EF3F-55B4-4537-B57D-907414A49894}" srcOrd="2" destOrd="0" presId="urn:microsoft.com/office/officeart/2005/8/layout/vList5"/>
    <dgm:cxn modelId="{2D0098C4-7523-475C-81BE-B73A64803B7F}" type="presParOf" srcId="{FD08EF3F-55B4-4537-B57D-907414A49894}" destId="{01CD7405-1D6F-4C14-8265-0945B8ADC83C}" srcOrd="0" destOrd="0" presId="urn:microsoft.com/office/officeart/2005/8/layout/vList5"/>
    <dgm:cxn modelId="{93C129FA-05FC-4DEA-8D6B-1C64BF200B70}" type="presParOf" srcId="{FD08EF3F-55B4-4537-B57D-907414A49894}" destId="{06015857-FC9B-4DC2-8F18-19ECFC3C40D2}" srcOrd="1" destOrd="0" presId="urn:microsoft.com/office/officeart/2005/8/layout/vList5"/>
    <dgm:cxn modelId="{CAD5537A-ED7D-4C98-A739-43B1243B5FB5}" type="presParOf" srcId="{C7F30027-3262-4D0F-8019-7EE044C37FE6}" destId="{A7222F64-B58B-4903-901D-527D80EF90E3}" srcOrd="3" destOrd="0" presId="urn:microsoft.com/office/officeart/2005/8/layout/vList5"/>
    <dgm:cxn modelId="{BFF27D31-C184-43F6-A540-F046533A1675}" type="presParOf" srcId="{C7F30027-3262-4D0F-8019-7EE044C37FE6}" destId="{BA74C1E0-A767-48F9-8454-6D3B60C3FAF5}" srcOrd="4" destOrd="0" presId="urn:microsoft.com/office/officeart/2005/8/layout/vList5"/>
    <dgm:cxn modelId="{FAF4281E-E384-4974-B01C-2CB54794A254}" type="presParOf" srcId="{BA74C1E0-A767-48F9-8454-6D3B60C3FAF5}" destId="{5713FE27-2EB1-416A-85AB-D43829287C51}" srcOrd="0" destOrd="0" presId="urn:microsoft.com/office/officeart/2005/8/layout/vList5"/>
    <dgm:cxn modelId="{93C6BED0-D87A-414A-A3A6-BEBE5BCA7E6E}" type="presParOf" srcId="{BA74C1E0-A767-48F9-8454-6D3B60C3FAF5}" destId="{136A7139-B8D1-4102-B577-E565EEAEE07D}" srcOrd="1" destOrd="0" presId="urn:microsoft.com/office/officeart/2005/8/layout/vList5"/>
    <dgm:cxn modelId="{854C7032-0E9B-4677-A925-F9C27B9A1EC3}" type="presParOf" srcId="{C7F30027-3262-4D0F-8019-7EE044C37FE6}" destId="{A3B4DFA0-7F29-4F87-BC21-CA9F879D9D46}" srcOrd="5" destOrd="0" presId="urn:microsoft.com/office/officeart/2005/8/layout/vList5"/>
    <dgm:cxn modelId="{81F6E851-E178-4CE0-99CC-32F0296964BD}" type="presParOf" srcId="{C7F30027-3262-4D0F-8019-7EE044C37FE6}" destId="{9816C1C5-70F4-4B46-A98B-C943F5EEDC55}" srcOrd="6" destOrd="0" presId="urn:microsoft.com/office/officeart/2005/8/layout/vList5"/>
    <dgm:cxn modelId="{74552455-CAD6-4980-B89A-C38D2CEEC964}" type="presParOf" srcId="{9816C1C5-70F4-4B46-A98B-C943F5EEDC55}" destId="{42630AB1-16DC-4972-86E2-CCD01ABB4B6B}" srcOrd="0" destOrd="0" presId="urn:microsoft.com/office/officeart/2005/8/layout/vList5"/>
    <dgm:cxn modelId="{4A8F5909-B49D-4C8C-8CD5-35FE95AC9760}" type="presParOf" srcId="{9816C1C5-70F4-4B46-A98B-C943F5EEDC55}" destId="{43EC22D1-1DC4-40D8-9E05-3259571EC69C}" srcOrd="1" destOrd="0" presId="urn:microsoft.com/office/officeart/2005/8/layout/vList5"/>
    <dgm:cxn modelId="{194FFF0B-E4D8-40C8-94EA-5323CCB04A37}" type="presParOf" srcId="{C7F30027-3262-4D0F-8019-7EE044C37FE6}" destId="{5EE77C20-2963-443F-9E4A-B1C247E7401B}" srcOrd="7" destOrd="0" presId="urn:microsoft.com/office/officeart/2005/8/layout/vList5"/>
    <dgm:cxn modelId="{C1DC88AA-E2C3-4553-A27D-C9069DEB9BFE}" type="presParOf" srcId="{C7F30027-3262-4D0F-8019-7EE044C37FE6}" destId="{29DB6113-2064-4485-8074-7C98A872E448}" srcOrd="8" destOrd="0" presId="urn:microsoft.com/office/officeart/2005/8/layout/vList5"/>
    <dgm:cxn modelId="{579F4B6A-728E-43BF-8542-585C5CAFA018}" type="presParOf" srcId="{29DB6113-2064-4485-8074-7C98A872E448}" destId="{B5AC2AC6-29FD-4E12-AC54-92D970E87FF0}" srcOrd="0" destOrd="0" presId="urn:microsoft.com/office/officeart/2005/8/layout/vList5"/>
    <dgm:cxn modelId="{A839EB4A-F912-4A70-BAE2-323613C7E182}" type="presParOf" srcId="{29DB6113-2064-4485-8074-7C98A872E448}" destId="{FB3C8DE8-DC3A-4029-8CB0-7AFE2A3FA364}" srcOrd="1" destOrd="0" presId="urn:microsoft.com/office/officeart/2005/8/layout/vList5"/>
    <dgm:cxn modelId="{701FF38E-A328-47BE-9FDC-C557FC80BAD6}" type="presParOf" srcId="{C7F30027-3262-4D0F-8019-7EE044C37FE6}" destId="{C912175A-BB02-44A2-AD6C-C8D7F62E6519}" srcOrd="9" destOrd="0" presId="urn:microsoft.com/office/officeart/2005/8/layout/vList5"/>
    <dgm:cxn modelId="{391DCC45-62DD-4C29-88FC-E79999655539}" type="presParOf" srcId="{C7F30027-3262-4D0F-8019-7EE044C37FE6}" destId="{C39AC062-5813-4462-9C8D-4A8B85B48779}" srcOrd="10" destOrd="0" presId="urn:microsoft.com/office/officeart/2005/8/layout/vList5"/>
    <dgm:cxn modelId="{67A4796A-8EB8-4748-B02B-AC4C482CB3BF}" type="presParOf" srcId="{C39AC062-5813-4462-9C8D-4A8B85B48779}" destId="{432B217A-5E1D-465E-9CA3-46E41D0319A5}" srcOrd="0" destOrd="0" presId="urn:microsoft.com/office/officeart/2005/8/layout/vList5"/>
    <dgm:cxn modelId="{036F25A3-30AA-441F-B303-0D25619810EC}" type="presParOf" srcId="{C39AC062-5813-4462-9C8D-4A8B85B48779}" destId="{A6BBC669-C1E3-41E0-9454-E2CC56C12F2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A3F1BB-3668-4D06-998C-FCC9B899510B}">
      <dsp:nvSpPr>
        <dsp:cNvPr id="0" name=""/>
        <dsp:cNvSpPr/>
      </dsp:nvSpPr>
      <dsp:spPr>
        <a:xfrm rot="5400000">
          <a:off x="5254157" y="-2229833"/>
          <a:ext cx="663261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Смена деятельности, обстановки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254157" y="-2229833"/>
        <a:ext cx="663261" cy="5266944"/>
      </dsp:txXfrm>
    </dsp:sp>
    <dsp:sp modelId="{144B2690-3811-47A9-A5A6-FE3FD579A868}">
      <dsp:nvSpPr>
        <dsp:cNvPr id="0" name=""/>
        <dsp:cNvSpPr/>
      </dsp:nvSpPr>
      <dsp:spPr>
        <a:xfrm>
          <a:off x="0" y="1423"/>
          <a:ext cx="2962656" cy="8290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«Делай по-новому»</a:t>
          </a:r>
          <a:endParaRPr lang="ru-RU" sz="2000" kern="1200" dirty="0"/>
        </a:p>
      </dsp:txBody>
      <dsp:txXfrm>
        <a:off x="0" y="1423"/>
        <a:ext cx="2962656" cy="829076"/>
      </dsp:txXfrm>
    </dsp:sp>
    <dsp:sp modelId="{06015857-FC9B-4DC2-8F18-19ECFC3C40D2}">
      <dsp:nvSpPr>
        <dsp:cNvPr id="0" name=""/>
        <dsp:cNvSpPr/>
      </dsp:nvSpPr>
      <dsp:spPr>
        <a:xfrm rot="5400000">
          <a:off x="5254157" y="-1365736"/>
          <a:ext cx="663261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kern="1200" dirty="0">
            <a:solidFill>
              <a:schemeClr val="tx1"/>
            </a:solidFill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Смена ведущей руки</a:t>
          </a:r>
          <a:endParaRPr lang="ru-RU" sz="18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</a:endParaRPr>
        </a:p>
      </dsp:txBody>
      <dsp:txXfrm rot="5400000">
        <a:off x="5254157" y="-1365736"/>
        <a:ext cx="663261" cy="5266944"/>
      </dsp:txXfrm>
    </dsp:sp>
    <dsp:sp modelId="{01CD7405-1D6F-4C14-8265-0945B8ADC83C}">
      <dsp:nvSpPr>
        <dsp:cNvPr id="0" name=""/>
        <dsp:cNvSpPr/>
      </dsp:nvSpPr>
      <dsp:spPr>
        <a:xfrm>
          <a:off x="0" y="871954"/>
          <a:ext cx="2962656" cy="8290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«Правая и левая»</a:t>
          </a:r>
          <a:endParaRPr lang="ru-RU" sz="2000" kern="1200" dirty="0"/>
        </a:p>
      </dsp:txBody>
      <dsp:txXfrm>
        <a:off x="0" y="871954"/>
        <a:ext cx="2962656" cy="829076"/>
      </dsp:txXfrm>
    </dsp:sp>
    <dsp:sp modelId="{136A7139-B8D1-4102-B577-E565EEAEE07D}">
      <dsp:nvSpPr>
        <dsp:cNvPr id="0" name=""/>
        <dsp:cNvSpPr/>
      </dsp:nvSpPr>
      <dsp:spPr>
        <a:xfrm rot="5400000">
          <a:off x="5264497" y="-476449"/>
          <a:ext cx="663261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Интеллектуальные задания</a:t>
          </a:r>
          <a:endParaRPr lang="ru-RU" sz="1800" kern="1200" dirty="0"/>
        </a:p>
      </dsp:txBody>
      <dsp:txXfrm rot="5400000">
        <a:off x="5264497" y="-476449"/>
        <a:ext cx="663261" cy="5266944"/>
      </dsp:txXfrm>
    </dsp:sp>
    <dsp:sp modelId="{5713FE27-2EB1-416A-85AB-D43829287C51}">
      <dsp:nvSpPr>
        <dsp:cNvPr id="0" name=""/>
        <dsp:cNvSpPr/>
      </dsp:nvSpPr>
      <dsp:spPr>
        <a:xfrm>
          <a:off x="0" y="1742484"/>
          <a:ext cx="2962656" cy="8290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«Шевели мозгами»</a:t>
          </a:r>
          <a:endParaRPr lang="ru-RU" sz="2000" kern="1200" dirty="0"/>
        </a:p>
      </dsp:txBody>
      <dsp:txXfrm>
        <a:off x="0" y="1742484"/>
        <a:ext cx="2962656" cy="829076"/>
      </dsp:txXfrm>
    </dsp:sp>
    <dsp:sp modelId="{43EC22D1-1DC4-40D8-9E05-3259571EC69C}">
      <dsp:nvSpPr>
        <dsp:cNvPr id="0" name=""/>
        <dsp:cNvSpPr/>
      </dsp:nvSpPr>
      <dsp:spPr>
        <a:xfrm rot="5400000">
          <a:off x="5264497" y="394081"/>
          <a:ext cx="663261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Сенсорные упражнения</a:t>
          </a:r>
          <a:endParaRPr lang="ru-RU" sz="1800" kern="1200" dirty="0"/>
        </a:p>
      </dsp:txBody>
      <dsp:txXfrm rot="5400000">
        <a:off x="5264497" y="394081"/>
        <a:ext cx="663261" cy="5266944"/>
      </dsp:txXfrm>
    </dsp:sp>
    <dsp:sp modelId="{42630AB1-16DC-4972-86E2-CCD01ABB4B6B}">
      <dsp:nvSpPr>
        <dsp:cNvPr id="0" name=""/>
        <dsp:cNvSpPr/>
      </dsp:nvSpPr>
      <dsp:spPr>
        <a:xfrm>
          <a:off x="0" y="2613014"/>
          <a:ext cx="2962656" cy="8290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«Включаем восприятие» </a:t>
          </a:r>
          <a:endParaRPr lang="ru-RU" sz="2000" kern="1200" dirty="0"/>
        </a:p>
      </dsp:txBody>
      <dsp:txXfrm>
        <a:off x="0" y="2613014"/>
        <a:ext cx="2962656" cy="829076"/>
      </dsp:txXfrm>
    </dsp:sp>
    <dsp:sp modelId="{FB3C8DE8-DC3A-4029-8CB0-7AFE2A3FA364}">
      <dsp:nvSpPr>
        <dsp:cNvPr id="0" name=""/>
        <dsp:cNvSpPr/>
      </dsp:nvSpPr>
      <dsp:spPr>
        <a:xfrm rot="5400000">
          <a:off x="5264497" y="1264611"/>
          <a:ext cx="663261" cy="5266944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Кинезиологические</a:t>
          </a:r>
          <a:r>
            <a:rPr lang="ru-RU" sz="1800" kern="1200" dirty="0" smtClean="0"/>
            <a:t>  упражнения</a:t>
          </a:r>
          <a:endParaRPr lang="ru-RU" sz="1800" kern="1200" dirty="0"/>
        </a:p>
      </dsp:txBody>
      <dsp:txXfrm rot="5400000">
        <a:off x="5264497" y="1264611"/>
        <a:ext cx="663261" cy="5266944"/>
      </dsp:txXfrm>
    </dsp:sp>
    <dsp:sp modelId="{B5AC2AC6-29FD-4E12-AC54-92D970E87FF0}">
      <dsp:nvSpPr>
        <dsp:cNvPr id="0" name=""/>
        <dsp:cNvSpPr/>
      </dsp:nvSpPr>
      <dsp:spPr>
        <a:xfrm>
          <a:off x="0" y="3483545"/>
          <a:ext cx="2962656" cy="8290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«Двигаемся»</a:t>
          </a:r>
          <a:endParaRPr lang="ru-RU" sz="2000" kern="1200" dirty="0"/>
        </a:p>
      </dsp:txBody>
      <dsp:txXfrm>
        <a:off x="0" y="3483545"/>
        <a:ext cx="2962656" cy="829076"/>
      </dsp:txXfrm>
    </dsp:sp>
    <dsp:sp modelId="{A6BBC669-C1E3-41E0-9454-E2CC56C12F21}">
      <dsp:nvSpPr>
        <dsp:cNvPr id="0" name=""/>
        <dsp:cNvSpPr/>
      </dsp:nvSpPr>
      <dsp:spPr>
        <a:xfrm rot="5400000">
          <a:off x="5264497" y="2135141"/>
          <a:ext cx="663261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Пространственные представления</a:t>
          </a:r>
          <a:endParaRPr lang="ru-RU" sz="1800" kern="1200" dirty="0"/>
        </a:p>
      </dsp:txBody>
      <dsp:txXfrm rot="5400000">
        <a:off x="5264497" y="2135141"/>
        <a:ext cx="663261" cy="5266944"/>
      </dsp:txXfrm>
    </dsp:sp>
    <dsp:sp modelId="{432B217A-5E1D-465E-9CA3-46E41D0319A5}">
      <dsp:nvSpPr>
        <dsp:cNvPr id="0" name=""/>
        <dsp:cNvSpPr/>
      </dsp:nvSpPr>
      <dsp:spPr>
        <a:xfrm>
          <a:off x="0" y="4354075"/>
          <a:ext cx="2962656" cy="8290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itchFamily="18" charset="0"/>
              <a:cs typeface="Times New Roman" pitchFamily="18" charset="0"/>
            </a:rPr>
            <a:t>«Ориентируемся»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354075"/>
        <a:ext cx="2962656" cy="829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0.36538</cdr:x>
      <cdr:y>0.13333</cdr:y>
    </cdr:from>
    <cdr:to>
      <cdr:x>0.45192</cdr:x>
      <cdr:y>0.20172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736304" y="720080"/>
          <a:ext cx="6480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19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0.58654</cdr:x>
      <cdr:y>0.54667</cdr:y>
    </cdr:from>
    <cdr:to>
      <cdr:x>0.67308</cdr:x>
      <cdr:y>0.61505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92488" y="2952328"/>
          <a:ext cx="6480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0.14706</cdr:x>
      <cdr:y>0.62821</cdr:y>
    </cdr:from>
    <cdr:to>
      <cdr:x>0.20588</cdr:x>
      <cdr:y>0.70513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3528392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0.36275</cdr:x>
      <cdr:y>0.46154</cdr:y>
    </cdr:from>
    <cdr:to>
      <cdr:x>0.42157</cdr:x>
      <cdr:y>0.52564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2592288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9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0.57843</cdr:x>
      <cdr:y>0.19231</cdr:y>
    </cdr:from>
    <cdr:to>
      <cdr:x>0.64706</cdr:x>
      <cdr:y>0.26923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48472" y="1080120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20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61EE-6BF4-4C59-A6D6-D8CAB9343B5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EBEDC-C695-4BF4-B2FE-38BA49590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462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BEDC-C695-4BF4-B2FE-38BA495907F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90FA1F-BBEC-4A24-B6FA-E9AB4868ED7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2C443C-102D-4F23-9CA5-BA4EF5AD34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785164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Опыт применения технологии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Нейробика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764704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 smtClean="0"/>
              <a:t>БУ «Нижневартовский дом-интернат для престарелых и инвалидов»</a:t>
            </a:r>
            <a:endParaRPr lang="ru-RU" sz="2000" dirty="0"/>
          </a:p>
        </p:txBody>
      </p:sp>
      <p:pic>
        <p:nvPicPr>
          <p:cNvPr id="6" name="Рисунок 5" descr="фасад дома интерната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1872208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2060848"/>
            <a:ext cx="453650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1. Делай по новому!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2856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Придумывай что-то новое, отвечая на обыденные вопросы.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 </a:t>
            </a:r>
            <a:endParaRPr lang="ru-RU" altLang="ru-RU" sz="2000" dirty="0" smtClean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 Измени свой привычный отдых. 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Любишь читать книгу дома – почитай на улице на лавочке.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Почаще берись за работу, которую еще не приходилось выполнять.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Разнообразь свой гардероб. 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</a:rPr>
              <a:t>Поменяй привычный маршрут.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Меняй темп привычных действий.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12968" cy="5040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Прием «Измени маршрут, сделай перестановку»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3528" y="1628800"/>
            <a:ext cx="410445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10445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2. Правая и левая!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199757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Привычные бытовые действия периодически выполняйте нерабочей рукой: левой, если вы правша, и правой, если вы левша.</a:t>
            </a:r>
          </a:p>
          <a:p>
            <a:pPr algn="just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«Зеркальное рисование». Это упражнение синхронизирует работу полушарий мозга, увеличивая эффективность его работы в целом.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Рисуем, вырезаем левой рукой.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2532" y="3140968"/>
            <a:ext cx="510979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нейробика\IMG_20210801_152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816424" cy="4761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нейробика\IMG_20210801_151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816424" cy="4906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12968" cy="5040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«Рисование двумя руками»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Отзеркаливание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091" r="18182"/>
          <a:stretch>
            <a:fillRect/>
          </a:stretch>
        </p:blipFill>
        <p:spPr bwMode="auto">
          <a:xfrm>
            <a:off x="395536" y="1628800"/>
            <a:ext cx="3456384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8725"/>
          <a:stretch>
            <a:fillRect/>
          </a:stretch>
        </p:blipFill>
        <p:spPr bwMode="auto">
          <a:xfrm>
            <a:off x="4499992" y="2996952"/>
            <a:ext cx="360040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3.  Шевели мозгами!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2952328"/>
          </a:xfrm>
        </p:spPr>
        <p:txBody>
          <a:bodyPr>
            <a:normAutofit/>
          </a:bodyPr>
          <a:lstStyle/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 качестве игры-разминки для мозга поищите взаимосвязь между совершенно не связанными между собой предметами. </a:t>
            </a:r>
          </a:p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Соберите слово из заданных букв.</a:t>
            </a:r>
          </a:p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Разгадываем ребусы.</a:t>
            </a:r>
          </a:p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Развиваем внимание играми «Дубль!», «Найди пару».</a:t>
            </a:r>
          </a:p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Развиваем логику «Реки и дороги».</a:t>
            </a:r>
          </a:p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Найдите цифры по порядку.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Викторина.</a:t>
            </a:r>
          </a:p>
          <a:p>
            <a:endParaRPr lang="ru-RU" altLang="ru-RU" sz="2400" dirty="0" smtClean="0"/>
          </a:p>
          <a:p>
            <a:endParaRPr lang="ru-RU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888" y="3861048"/>
            <a:ext cx="317897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556792"/>
            <a:ext cx="4283968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«Запомни 10 картинок»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320480" cy="3607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4"/>
          <a:stretch>
            <a:fillRect/>
          </a:stretch>
        </p:blipFill>
        <p:spPr bwMode="auto">
          <a:xfrm>
            <a:off x="4427984" y="2492896"/>
            <a:ext cx="4573229" cy="3655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5013176"/>
            <a:ext cx="4032448" cy="8640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Упражнение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«Найди отличия»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052736"/>
            <a:ext cx="3168352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Логические загадки, головоломки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1"/>
            <a:ext cx="4114301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Админ\Desktop\нейробика\0-02-0a-301b8b6bf8c9c337a12203836b5ff34b0eebdc86afbbd74f6c0c7c5dc155eba7_3462d936875aa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980667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764704"/>
            <a:ext cx="3168352" cy="14401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«Кто я?»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08921"/>
            <a:ext cx="4484431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21256"/>
          <a:stretch>
            <a:fillRect/>
          </a:stretch>
        </p:blipFill>
        <p:spPr bwMode="auto">
          <a:xfrm>
            <a:off x="395536" y="1052736"/>
            <a:ext cx="3744416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4869160"/>
            <a:ext cx="3888432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«Найди пару»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4.  Включаем восприятие!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25922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Определи на ощупь буквы, монеты, животных – волшебный мешочек.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Собираем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Находилки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Повтори мелодию.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Запоминаем слова, «Кто сумеет удержать цепочку слов».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Двойственные изображения с виртуальными иллюзиями.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4968552" cy="334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4690864" cy="3816424"/>
          </a:xfrm>
        </p:spPr>
        <p:txBody>
          <a:bodyPr>
            <a:normAutofit fontScale="40000" lnSpcReduction="20000"/>
          </a:bodyPr>
          <a:lstStyle/>
          <a:p>
            <a:pPr marL="0" indent="0" algn="just" defTabSz="447675">
              <a:spcBef>
                <a:spcPts val="0"/>
              </a:spcBef>
              <a:buNone/>
            </a:pP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	Профессор </a:t>
            </a:r>
            <a:r>
              <a:rPr lang="ru-RU" altLang="ru-RU" sz="5000" dirty="0" err="1">
                <a:latin typeface="Times New Roman" pitchFamily="18" charset="0"/>
                <a:cs typeface="Times New Roman" pitchFamily="18" charset="0"/>
              </a:rPr>
              <a:t>нейробиологии</a:t>
            </a:r>
            <a:r>
              <a:rPr lang="ru-RU" altLang="ru-RU" sz="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 Лоуренс </a:t>
            </a:r>
            <a:r>
              <a:rPr lang="ru-RU" altLang="ru-RU" sz="5000" dirty="0" err="1">
                <a:latin typeface="Times New Roman" pitchFamily="18" charset="0"/>
                <a:cs typeface="Times New Roman" pitchFamily="18" charset="0"/>
              </a:rPr>
              <a:t>Кац</a:t>
            </a:r>
            <a:r>
              <a:rPr lang="ru-RU" altLang="ru-RU" sz="5000" dirty="0">
                <a:latin typeface="Times New Roman" pitchFamily="18" charset="0"/>
                <a:cs typeface="Times New Roman" pitchFamily="18" charset="0"/>
              </a:rPr>
              <a:t>  разработал упражнения для мозга </a:t>
            </a: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«НЕЙРОБИКУ». </a:t>
            </a:r>
            <a:endParaRPr lang="ru-RU" altLang="ru-RU" sz="5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447675">
              <a:spcBef>
                <a:spcPts val="0"/>
              </a:spcBef>
              <a:buNone/>
            </a:pP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	Методики </a:t>
            </a:r>
            <a:r>
              <a:rPr lang="ru-RU" altLang="ru-RU" sz="5000" dirty="0" err="1" smtClean="0">
                <a:latin typeface="Times New Roman" pitchFamily="18" charset="0"/>
                <a:cs typeface="Times New Roman" pitchFamily="18" charset="0"/>
              </a:rPr>
              <a:t>нейробики</a:t>
            </a: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 обязательно используют все пять чувств человека, причем, необычным образом и в разных комбинациях. Это помогает создавать в мозгу новые нейронные связи.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altLang="ru-RU" sz="5000" dirty="0" smtClean="0">
                <a:latin typeface="Times New Roman" pitchFamily="18" charset="0"/>
                <a:cs typeface="Times New Roman" pitchFamily="18" charset="0"/>
              </a:rPr>
              <a:t>      При решении однотипных, рутинных задач в мозге истощаются отростки нервных клеток — дендриты. И наоборот, новые дендриты синтезируются во время поиска нестандартных решений. 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908720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Лоуренс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Кац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изобрел НЕЙРОБИКУ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d002e34fa2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1055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59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75" r="12644" b="14695"/>
          <a:stretch>
            <a:fillRect/>
          </a:stretch>
        </p:blipFill>
        <p:spPr bwMode="auto">
          <a:xfrm>
            <a:off x="539552" y="836712"/>
            <a:ext cx="4248472" cy="290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293096"/>
            <a:ext cx="3059832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«Глухой телефон»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4944549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27576" y="1268760"/>
            <a:ext cx="3492896" cy="792088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Упражнение «Пантомима»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067944" cy="14401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Инсценировки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t="13536" b="22729"/>
          <a:stretch>
            <a:fillRect/>
          </a:stretch>
        </p:blipFill>
        <p:spPr bwMode="auto">
          <a:xfrm>
            <a:off x="4644009" y="3284985"/>
            <a:ext cx="4104456" cy="3071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2666" r="951" b="321"/>
          <a:stretch>
            <a:fillRect/>
          </a:stretch>
        </p:blipFill>
        <p:spPr bwMode="auto">
          <a:xfrm>
            <a:off x="459584" y="1340768"/>
            <a:ext cx="3968400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«Чтение эмоций»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843" r="17566" b="-1710"/>
          <a:stretch>
            <a:fillRect/>
          </a:stretch>
        </p:blipFill>
        <p:spPr bwMode="auto">
          <a:xfrm>
            <a:off x="179512" y="1412776"/>
            <a:ext cx="4824536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t="4839" b="5438"/>
          <a:stretch>
            <a:fillRect/>
          </a:stretch>
        </p:blipFill>
        <p:spPr bwMode="auto">
          <a:xfrm>
            <a:off x="5292080" y="2348880"/>
            <a:ext cx="3347864" cy="4005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484784"/>
            <a:ext cx="3456384" cy="9361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«Составление совместной аппликации»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дмин\Desktop\нейробика\0-02-0a-720e93299c8906ea0f39702955fd08f2be3490bd8fac3bb8a49fda0a4509a7b8_289f6ab984d64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744416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 нейробика\0-02-05-5babbf06eaa92c23e5a617ce3e45c32e8cb61f4173c73a52af7af5945bcefcd0_99aab54fa84b8a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572000" y="2852936"/>
            <a:ext cx="4104456" cy="351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085184"/>
            <a:ext cx="3312368" cy="864096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Упражнение «Собираем магнитный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пазл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1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Упражнения «Определи на ощупь»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\Desktop\нейробика\0-02-0a-f4917aa7685549baf2722470ee8d3a5faa0316e6d84b150949df85e1564b9c73_f9739134df7fd75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340768"/>
            <a:ext cx="4392488" cy="3035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\Desktop\нейробика\0-02-0a-17d8f8250b5797439f3e392a2395a8fd1032b7282716ec2b47b2e7d8a42c6f3d_7e2d066c0a7c7d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8" y="3284984"/>
            <a:ext cx="453650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13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«Двойственные картинки»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7" y="1844824"/>
            <a:ext cx="3168352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179512" y="1772816"/>
            <a:ext cx="288032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04864"/>
            <a:ext cx="3168352" cy="4224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49917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Игра «Башни балансиры»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нейробика\0-02-0a-1dbf8fb268adf45568d006e9d0aa3ff5ff0264f0fd27f01dee14c07f6c96f75b_fe5cf0d06e874eb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2276872"/>
            <a:ext cx="3600400" cy="2666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 нейробика\0-02-05-1b5af9fb717dd4e9225f0473bb006b85d28c7f6706ed0471d02173ae052f714e_98bdecd3082d7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788024" y="2276872"/>
            <a:ext cx="345638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52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5.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упражнения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93368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Пальчиковая гимнастика.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Колпак мой треугольный.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Кулак-ребро-ладонь.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Дом-ёжик-замок.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Цепочки движений.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Упражнения с мячиками.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Ухо-нос.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Упражнения с карандашами.</a:t>
            </a: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10241" name="Picture 1" descr="C:\Users\Admin\Desktop\НЕЙРОБИКА\33-20211129_181252-697x6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988840"/>
            <a:ext cx="4860032" cy="4009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«Кулак-ребро-ладонь»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672408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3744416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«Колпак мой треугольный»</a:t>
            </a:r>
            <a:endParaRPr lang="ru-RU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881"/>
          <a:stretch>
            <a:fillRect/>
          </a:stretch>
        </p:blipFill>
        <p:spPr bwMode="auto">
          <a:xfrm>
            <a:off x="1835696" y="2204864"/>
            <a:ext cx="5184576" cy="3946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Когнитивные нарушения-спутники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пожилого человека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178823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Проблема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ментальных расстройств остро стоит в условиях работы с категорией людей пожилого возраста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инвалидов. Часто их жизнь сопровождают различные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когнитивные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нарушения —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и снижение памяти, умственной работоспособности, ориентации в пространстве, способности планирования и другие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функции.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uprostim.com/wp-content/uploads/2021/05/image029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uprostim.com/wp-content/uploads/2021/05/image029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56992"/>
            <a:ext cx="460851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Поиграем в игру «Цепочка движений»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Новая папка\IMG_20220524_092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29600" cy="18002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97154"/>
            <a:ext cx="8208000" cy="18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8208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БЛОК 6. Ориентируемся!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25922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Тетрис.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Башни.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Недостающий элемент.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Попробуйте пройтись с закрытыми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глазами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или написать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бумаге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слово, предложение, нарисовать рисунок.</a:t>
            </a:r>
          </a:p>
        </p:txBody>
      </p:sp>
      <p:pic>
        <p:nvPicPr>
          <p:cNvPr id="1026" name="Picture 2" descr="C:\Users\Admin\Desktop\НЕЙРОБИКА\image148-972x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56992"/>
            <a:ext cx="4752528" cy="3027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Упражнение «Ходьба с закрытыми глазами»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5852583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«Настольный тетрис», «Геометрическая мозаика»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\Desktop\нейробика\0-02-05-81ca5604ab8d474ef5ae0dbeffc66684989f5bfdf7c14ceeef6333adbfdb3172_7b80f36415849d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8" r="2703"/>
          <a:stretch>
            <a:fillRect/>
          </a:stretch>
        </p:blipFill>
        <p:spPr bwMode="auto">
          <a:xfrm>
            <a:off x="179512" y="2132856"/>
            <a:ext cx="4644008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3420888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442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323528" y="692696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79512" y="908720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9592" y="548680"/>
            <a:ext cx="734481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b="1" dirty="0" smtClean="0">
                <a:solidFill>
                  <a:srgbClr val="0070C0"/>
                </a:solidFill>
              </a:rPr>
              <a:t>Результаты повторной диагностики когнитивной сферы методиками «Часы», «ММ</a:t>
            </a:r>
            <a:r>
              <a:rPr lang="en-US" sz="2160" b="1" dirty="0" smtClean="0">
                <a:solidFill>
                  <a:srgbClr val="0070C0"/>
                </a:solidFill>
              </a:rPr>
              <a:t>SE</a:t>
            </a:r>
            <a:r>
              <a:rPr lang="ru-RU" sz="2160" b="1" dirty="0" smtClean="0">
                <a:solidFill>
                  <a:srgbClr val="0070C0"/>
                </a:solidFill>
              </a:rPr>
              <a:t>», «10 слов» </a:t>
            </a:r>
          </a:p>
          <a:p>
            <a:pPr algn="ctr"/>
            <a:r>
              <a:rPr lang="ru-RU" sz="2160" b="1" dirty="0" smtClean="0">
                <a:solidFill>
                  <a:srgbClr val="0070C0"/>
                </a:solidFill>
              </a:rPr>
              <a:t>за 2021-2022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43608" y="836712"/>
          <a:ext cx="734481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260648"/>
            <a:ext cx="84249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160" b="1" dirty="0" smtClean="0">
                <a:solidFill>
                  <a:srgbClr val="0070C0"/>
                </a:solidFill>
              </a:rPr>
              <a:t>Результаты п</a:t>
            </a:r>
            <a:r>
              <a:rPr lang="ru-RU" dirty="0" smtClean="0">
                <a:solidFill>
                  <a:srgbClr val="0070C0"/>
                </a:solidFill>
              </a:rPr>
              <a:t>овторной диагностики </a:t>
            </a:r>
            <a:r>
              <a:rPr lang="ru-RU" dirty="0" smtClean="0">
                <a:solidFill>
                  <a:srgbClr val="0070C0"/>
                </a:solidFill>
              </a:rPr>
              <a:t>эмоциональной сферы </a:t>
            </a:r>
            <a:endParaRPr lang="ru-RU" dirty="0" smtClean="0">
              <a:solidFill>
                <a:srgbClr val="0070C0"/>
              </a:solidFill>
            </a:endParaRP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 smtClean="0">
                <a:solidFill>
                  <a:srgbClr val="0070C0"/>
                </a:solidFill>
              </a:rPr>
              <a:t>экспресс-методикой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личностной склонности </a:t>
            </a:r>
            <a:endParaRPr lang="ru-RU" b="1" dirty="0" smtClean="0">
              <a:solidFill>
                <a:srgbClr val="0070C0"/>
              </a:solidFill>
            </a:endParaRP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70C0"/>
                </a:solidFill>
              </a:rPr>
              <a:t>к </a:t>
            </a:r>
            <a:r>
              <a:rPr lang="ru-RU" b="1" dirty="0" smtClean="0">
                <a:solidFill>
                  <a:srgbClr val="0070C0"/>
                </a:solidFill>
              </a:rPr>
              <a:t>сниженному настроению </a:t>
            </a:r>
            <a:r>
              <a:rPr lang="ru-RU" b="1" dirty="0" smtClean="0">
                <a:solidFill>
                  <a:srgbClr val="0070C0"/>
                </a:solidFill>
              </a:rPr>
              <a:t>В.В</a:t>
            </a:r>
            <a:r>
              <a:rPr lang="ru-RU" b="1" dirty="0" smtClean="0">
                <a:solidFill>
                  <a:srgbClr val="0070C0"/>
                </a:solidFill>
              </a:rPr>
              <a:t>. Бойко </a:t>
            </a:r>
            <a:r>
              <a:rPr lang="ru-RU" sz="2160" b="1" dirty="0" smtClean="0">
                <a:solidFill>
                  <a:srgbClr val="0070C0"/>
                </a:solidFill>
              </a:rPr>
              <a:t>за 2021-2022 год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45024"/>
            <a:ext cx="3168352" cy="275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445624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«Для того, чтобы память была лучше, её надо упражнять.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Точно также, как существуют упражнения для укрепления мышц рук, ног, спины, существуют и упражнения для укрепления памяти. Они очень простые, общедоступные,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их можно делать в любой обстановке».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Н.П. Бехтерева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Нейробика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– инновационная технология, направленная на стимулирование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интеллектуальной деятельности человека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комплекс упражнений, так называемая гимнастика для мышления, стимулирующая способность мозга к познанию. Упражнения по данной технологии помогают лучше сконцентрироваться и усвоить новые знания, поддержать работу головного мозга и избежать ухудшения памяти.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3933056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Целевая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группа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72514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Получатели социальных услуг учреждения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(пожилые граждане старше 55-60 лет)</a:t>
            </a:r>
          </a:p>
        </p:txBody>
      </p:sp>
    </p:spTree>
    <p:extLst>
      <p:ext uri="{BB962C8B-B14F-4D97-AF65-F5344CB8AC3E}">
        <p14:creationId xmlns:p14="http://schemas.microsoft.com/office/powerpoint/2010/main" xmlns="" val="16984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marL="0" indent="447675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/>
              <a:t>Профилактика снижения когнитивных функций через реализацию технологии «</a:t>
            </a:r>
            <a:r>
              <a:rPr lang="ru-RU" sz="2000" dirty="0" err="1" smtClean="0"/>
              <a:t>Нейробика</a:t>
            </a:r>
            <a:r>
              <a:rPr lang="ru-RU" sz="2000" dirty="0" smtClean="0"/>
              <a:t>» у граждан пожилого возраста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/>
            <a:r>
              <a:rPr lang="ru-RU" sz="2000" dirty="0" smtClean="0"/>
              <a:t>Стимулирование психических процессов (внимание, память, мышление, восприятие)</a:t>
            </a:r>
          </a:p>
          <a:p>
            <a:pPr lvl="0" algn="just"/>
            <a:r>
              <a:rPr lang="ru-RU" sz="2000" dirty="0" smtClean="0"/>
              <a:t>Повышение мотивации к самостоятельному выполнению упражнений</a:t>
            </a:r>
          </a:p>
          <a:p>
            <a:pPr algn="just"/>
            <a:r>
              <a:rPr lang="ru-RU" sz="2000" dirty="0" smtClean="0"/>
              <a:t>Снижение нервно-психического напряжения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Диагностика   «Часы»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5"/>
            <a:ext cx="3202641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rrowheads="1"/>
          </p:cNvPicPr>
          <p:nvPr/>
        </p:nvPicPr>
        <p:blipFill>
          <a:blip r:embed="rId3" cstate="print"/>
          <a:srcRect t="18103" r="4298" b="9482"/>
          <a:stretch>
            <a:fillRect/>
          </a:stretch>
        </p:blipFill>
        <p:spPr bwMode="auto">
          <a:xfrm>
            <a:off x="4860032" y="1772816"/>
            <a:ext cx="3960440" cy="41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82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79512" y="1385392"/>
          <a:ext cx="87849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404664"/>
            <a:ext cx="655272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b="1" dirty="0" smtClean="0">
                <a:solidFill>
                  <a:srgbClr val="0070C0"/>
                </a:solidFill>
              </a:rPr>
              <a:t>Результаты первичной диагностики когнитивной сферы методиками «Часы», «ММ</a:t>
            </a:r>
            <a:r>
              <a:rPr lang="en-US" sz="2160" b="1" dirty="0" smtClean="0">
                <a:solidFill>
                  <a:srgbClr val="0070C0"/>
                </a:solidFill>
              </a:rPr>
              <a:t>SE</a:t>
            </a:r>
            <a:r>
              <a:rPr lang="ru-RU" sz="2160" b="1" dirty="0" smtClean="0">
                <a:solidFill>
                  <a:srgbClr val="0070C0"/>
                </a:solidFill>
              </a:rPr>
              <a:t>», «10 слов» за 2021-2022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67544" y="980728"/>
          <a:ext cx="748883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16288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4249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160" b="1" dirty="0" smtClean="0">
                <a:solidFill>
                  <a:srgbClr val="0070C0"/>
                </a:solidFill>
              </a:rPr>
              <a:t>Результаты первичной диагностики </a:t>
            </a:r>
            <a:r>
              <a:rPr lang="ru-RU" sz="2160" b="1" dirty="0" smtClean="0">
                <a:solidFill>
                  <a:srgbClr val="0070C0"/>
                </a:solidFill>
              </a:rPr>
              <a:t>эмоциональной сферы </a:t>
            </a:r>
            <a:r>
              <a:rPr lang="ru-RU" sz="2160" b="1" dirty="0" err="1" smtClean="0">
                <a:solidFill>
                  <a:srgbClr val="0070C0"/>
                </a:solidFill>
              </a:rPr>
              <a:t>экспресс-методикой</a:t>
            </a:r>
            <a:r>
              <a:rPr lang="ru-RU" sz="2160" b="1" dirty="0" smtClean="0">
                <a:solidFill>
                  <a:srgbClr val="0070C0"/>
                </a:solidFill>
              </a:rPr>
              <a:t> </a:t>
            </a:r>
            <a:r>
              <a:rPr lang="ru-RU" sz="2160" b="1" smtClean="0">
                <a:solidFill>
                  <a:srgbClr val="0070C0"/>
                </a:solidFill>
              </a:rPr>
              <a:t>личностной </a:t>
            </a:r>
            <a:r>
              <a:rPr lang="ru-RU" sz="2160" b="1" smtClean="0">
                <a:solidFill>
                  <a:srgbClr val="0070C0"/>
                </a:solidFill>
              </a:rPr>
              <a:t>склонности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160" b="1" smtClean="0">
                <a:solidFill>
                  <a:srgbClr val="0070C0"/>
                </a:solidFill>
              </a:rPr>
              <a:t> </a:t>
            </a:r>
            <a:r>
              <a:rPr lang="ru-RU" sz="2160" b="1" dirty="0" smtClean="0">
                <a:solidFill>
                  <a:srgbClr val="0070C0"/>
                </a:solidFill>
              </a:rPr>
              <a:t>к сниженному </a:t>
            </a:r>
            <a:r>
              <a:rPr lang="ru-RU" sz="2160" b="1" smtClean="0">
                <a:solidFill>
                  <a:srgbClr val="0070C0"/>
                </a:solidFill>
              </a:rPr>
              <a:t>настроению </a:t>
            </a:r>
            <a:r>
              <a:rPr lang="ru-RU" sz="2160" b="1" smtClean="0">
                <a:solidFill>
                  <a:srgbClr val="0070C0"/>
                </a:solidFill>
              </a:rPr>
              <a:t>В.В</a:t>
            </a:r>
            <a:r>
              <a:rPr lang="ru-RU" sz="2160" b="1" dirty="0" smtClean="0">
                <a:solidFill>
                  <a:srgbClr val="0070C0"/>
                </a:solidFill>
              </a:rPr>
              <a:t>. Бойко за 2021-2022 год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Блоки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1412</TotalTime>
  <Words>549</Words>
  <Application>Microsoft Office PowerPoint</Application>
  <PresentationFormat>Экран (4:3)</PresentationFormat>
  <Paragraphs>122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Опыт применения технологии  «Нейробика» </vt:lpstr>
      <vt:lpstr>Слайд 2</vt:lpstr>
      <vt:lpstr>Когнитивные нарушения-спутники  пожилого человека</vt:lpstr>
      <vt:lpstr>«Нейробика» – инновационная технология, направленная на стимулирование  интеллектуальной деятельности человека </vt:lpstr>
      <vt:lpstr>Цели и задачи</vt:lpstr>
      <vt:lpstr>Диагностика   «Часы»</vt:lpstr>
      <vt:lpstr>Слайд 7</vt:lpstr>
      <vt:lpstr>Слайд 8</vt:lpstr>
      <vt:lpstr>Блоки</vt:lpstr>
      <vt:lpstr>БЛОК 1. Делай по новому!</vt:lpstr>
      <vt:lpstr>Прием «Измени маршрут, сделай перестановку»</vt:lpstr>
      <vt:lpstr>БЛОК 2. Правая и левая!</vt:lpstr>
      <vt:lpstr>Упражнение «Рисование двумя руками»</vt:lpstr>
      <vt:lpstr>Упражнение «Отзеркаливание»</vt:lpstr>
      <vt:lpstr>БЛОК 3.  Шевели мозгами!</vt:lpstr>
      <vt:lpstr>Упражнение  «Запомни 10 картинок»</vt:lpstr>
      <vt:lpstr>Логические загадки, головоломки</vt:lpstr>
      <vt:lpstr>Игра  «Кто я?»</vt:lpstr>
      <vt:lpstr>БЛОК 4.  Включаем восприятие!</vt:lpstr>
      <vt:lpstr>Игра  «Глухой телефон»</vt:lpstr>
      <vt:lpstr>Инсценировки</vt:lpstr>
      <vt:lpstr>Упражнение «Чтение эмоций»</vt:lpstr>
      <vt:lpstr>Игра «Составление совместной аппликации»</vt:lpstr>
      <vt:lpstr>Упражнения «Определи на ощупь»</vt:lpstr>
      <vt:lpstr>Упражнение «Двойственные картинки»</vt:lpstr>
      <vt:lpstr>  Игра «Башни балансиры»</vt:lpstr>
      <vt:lpstr>БЛОК 5. Кинезиологические упражнения</vt:lpstr>
      <vt:lpstr>Упражнение  «Кулак-ребро-ладонь»</vt:lpstr>
      <vt:lpstr>Упражнение  «Колпак мой треугольный»</vt:lpstr>
      <vt:lpstr>Поиграем в игру «Цепочка движений»</vt:lpstr>
      <vt:lpstr>БЛОК 6. Ориентируемся!</vt:lpstr>
      <vt:lpstr>Упражнение «Ходьба с закрытыми глазами»</vt:lpstr>
      <vt:lpstr>Игры  «Настольный тетрис», «Геометрическая мозаика»</vt:lpstr>
      <vt:lpstr>Слайд 34</vt:lpstr>
      <vt:lpstr>Слайд 35</vt:lpstr>
      <vt:lpstr>«Для того, чтобы память была лучше, её надо упражнять.  Точно также, как существуют упражнения для укрепления мышц рук, ног, спины, существуют и упражнения для укрепления памяти. Они очень простые, общедоступные,  их можно делать в любой обстановке».                                                                                                                                                    Н.П. Бехтерева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270</cp:revision>
  <dcterms:created xsi:type="dcterms:W3CDTF">2022-05-19T10:46:35Z</dcterms:created>
  <dcterms:modified xsi:type="dcterms:W3CDTF">2022-11-10T08:55:37Z</dcterms:modified>
</cp:coreProperties>
</file>