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97" r:id="rId4"/>
    <p:sldId id="257" r:id="rId5"/>
    <p:sldId id="259" r:id="rId6"/>
    <p:sldId id="304" r:id="rId7"/>
    <p:sldId id="303" r:id="rId8"/>
    <p:sldId id="28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9E31F-2781-4D05-91A1-9984C3C853CE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CF6E0-76CD-46D7-9B82-C65ED6ACF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42852"/>
            <a:ext cx="5929354" cy="1357322"/>
          </a:xfrm>
        </p:spPr>
        <p:txBody>
          <a:bodyPr>
            <a:noAutofit/>
          </a:bodyPr>
          <a:lstStyle/>
          <a:p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Государственное бюджетное учреждение Республики Коми «Центр по предоставлению государственных услуг в сфере социальной защиты населения города Сосногорска»</a:t>
            </a:r>
            <a:r>
              <a:rPr lang="ru-RU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500" cap="none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7257" y="5301208"/>
            <a:ext cx="6929486" cy="278608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Franklin Gothic Demi" pitchFamily="34" charset="0"/>
                <a:cs typeface="Arial" pitchFamily="34" charset="0"/>
              </a:rPr>
              <a:t>Время </a:t>
            </a:r>
            <a:r>
              <a:rPr lang="ru-RU" sz="2000" b="1" dirty="0">
                <a:solidFill>
                  <a:srgbClr val="FF0000"/>
                </a:solidFill>
                <a:latin typeface="Franklin Gothic Demi" pitchFamily="34" charset="0"/>
                <a:cs typeface="Arial" pitchFamily="34" charset="0"/>
              </a:rPr>
              <a:t>реализации </a:t>
            </a:r>
            <a:r>
              <a:rPr lang="ru-RU" sz="2000" b="1" dirty="0" smtClean="0">
                <a:solidFill>
                  <a:srgbClr val="FF0000"/>
                </a:solidFill>
                <a:latin typeface="Franklin Gothic Demi" pitchFamily="34" charset="0"/>
                <a:cs typeface="Arial" pitchFamily="34" charset="0"/>
              </a:rPr>
              <a:t>Проекта</a:t>
            </a:r>
            <a:endParaRPr lang="ru-RU" sz="2000" b="1" dirty="0">
              <a:solidFill>
                <a:srgbClr val="FF0000"/>
              </a:solidFill>
              <a:latin typeface="Franklin Gothic Demi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Franklin Gothic Demi" pitchFamily="34" charset="0"/>
                <a:cs typeface="Arial" pitchFamily="34" charset="0"/>
              </a:rPr>
              <a:t>01.01.2022 </a:t>
            </a:r>
            <a:r>
              <a:rPr lang="ru-RU" sz="2000" b="1" dirty="0">
                <a:solidFill>
                  <a:srgbClr val="FF0000"/>
                </a:solidFill>
                <a:latin typeface="Franklin Gothic Demi" pitchFamily="34" charset="0"/>
                <a:cs typeface="Arial" pitchFamily="34" charset="0"/>
              </a:rPr>
              <a:t>- </a:t>
            </a:r>
            <a:r>
              <a:rPr lang="ru-RU" sz="2000" b="1" dirty="0" smtClean="0">
                <a:solidFill>
                  <a:srgbClr val="FF0000"/>
                </a:solidFill>
                <a:latin typeface="Franklin Gothic Demi" pitchFamily="34" charset="0"/>
                <a:cs typeface="Arial" pitchFamily="34" charset="0"/>
              </a:rPr>
              <a:t>01.12.2022</a:t>
            </a:r>
            <a:endParaRPr lang="ru-RU" sz="2000" b="1" dirty="0">
              <a:solidFill>
                <a:srgbClr val="FF0000"/>
              </a:solidFill>
              <a:latin typeface="Franklin Gothic Demi" pitchFamily="34" charset="0"/>
              <a:cs typeface="Arial" pitchFamily="34" charset="0"/>
            </a:endParaRPr>
          </a:p>
          <a:p>
            <a:endParaRPr lang="ru-RU" sz="2000" b="1" dirty="0">
              <a:solidFill>
                <a:schemeClr val="accent1">
                  <a:lumMod val="50000"/>
                </a:schemeClr>
              </a:solidFill>
              <a:latin typeface="Franklin Gothic Demi" pitchFamily="34" charset="0"/>
              <a:cs typeface="Arial" pitchFamily="34" charset="0"/>
            </a:endParaRPr>
          </a:p>
        </p:txBody>
      </p:sp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428992" y="6215082"/>
            <a:ext cx="242889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г. Сосногорск, 2022 г.</a:t>
            </a:r>
            <a:endParaRPr lang="ru-RU" sz="1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180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026" name="Picture 2" descr="C:\Users\днс\Desktop\СЕРЕБРЯНЫЙ ДЕСАНТ ОТПРАВЛЕНЫЕ ДОГОВОРЫ И СМЕТА 2022\логотип серебряный десант\ddVgJC9_Qo_8_eDAVctS7ancrxbCLWJfF9folBefvPwLOwfAU5JmOnVnNgw3Pl5C5DKaLjjswmxbwujcwNJSlau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892" y="1480586"/>
            <a:ext cx="3984215" cy="389682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1438" y="0"/>
            <a:ext cx="9215438" cy="6858000"/>
          </a:xfrm>
        </p:spPr>
      </p:pic>
      <p:pic>
        <p:nvPicPr>
          <p:cNvPr id="8" name="Рисунок 7" descr="18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1" name="Рисунок 10" descr="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8791" y="1916832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800" b="1" dirty="0">
                <a:solidFill>
                  <a:schemeClr val="tx2"/>
                </a:solidFill>
              </a:rPr>
              <a:t>граждане пожилого возраста и инвалиды, проживающие в отдаленных населенных пунктах </a:t>
            </a:r>
            <a:r>
              <a:rPr lang="ru-RU" sz="2800" b="1" dirty="0" err="1">
                <a:solidFill>
                  <a:schemeClr val="tx2"/>
                </a:solidFill>
              </a:rPr>
              <a:t>Сосногорского</a:t>
            </a:r>
            <a:r>
              <a:rPr lang="ru-RU" sz="2800" b="1" dirty="0">
                <a:solidFill>
                  <a:schemeClr val="tx2"/>
                </a:solidFill>
              </a:rPr>
              <a:t> района, в количестве 100 человек.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72483" y="937186"/>
            <a:ext cx="5987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Целевые группы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7607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357322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  <a:cs typeface="Arial" pitchFamily="34" charset="0"/>
              </a:rPr>
              <a:t>Цель проекта:</a:t>
            </a:r>
            <a:endParaRPr lang="ru-RU" sz="4800" dirty="0">
              <a:latin typeface="Franklin Gothic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1844824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организация досуговой деятельности в течение года для не менее 100 граждан пожилого возраста и инвалидов, проживающих в отдаленных населенных пунктах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Сосногорского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района, с последующим вовлечением не менее 5% данной категории граждан в волонтерскую деятельность.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2357430"/>
            <a:ext cx="91440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Franklin Gothic Demi" pitchFamily="34" charset="0"/>
                <a:ea typeface="+mj-ea"/>
                <a:cs typeface="Arial" pitchFamily="34" charset="0"/>
              </a:rPr>
              <a:t>  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Franklin Gothic Demi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Рисунок 11" descr="18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3" name="Рисунок 12" descr="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82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428596" y="140849"/>
            <a:ext cx="8514419" cy="1341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Franklin Gothic Demi" pitchFamily="34" charset="0"/>
                <a:ea typeface="+mj-ea"/>
                <a:cs typeface="Arial" pitchFamily="34" charset="0"/>
              </a:rPr>
              <a:t> 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  <a:ea typeface="+mj-ea"/>
                <a:cs typeface="Arial" pitchFamily="34" charset="0"/>
              </a:rPr>
              <a:t>Задачи проекта: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596" y="1844824"/>
            <a:ext cx="84296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arenR"/>
            </a:pPr>
            <a:r>
              <a:rPr lang="ru-RU" sz="2000" b="1" dirty="0" smtClean="0">
                <a:solidFill>
                  <a:srgbClr val="002060"/>
                </a:solidFill>
              </a:rPr>
              <a:t>информирование </a:t>
            </a:r>
            <a:r>
              <a:rPr lang="ru-RU" sz="2000" b="1" dirty="0">
                <a:solidFill>
                  <a:srgbClr val="002060"/>
                </a:solidFill>
              </a:rPr>
              <a:t>населения поселков Нижний Одес, </a:t>
            </a:r>
            <a:r>
              <a:rPr lang="ru-RU" sz="2000" b="1" dirty="0" err="1">
                <a:solidFill>
                  <a:srgbClr val="002060"/>
                </a:solidFill>
              </a:rPr>
              <a:t>Войвож</a:t>
            </a:r>
            <a:r>
              <a:rPr lang="ru-RU" sz="2000" b="1" dirty="0">
                <a:solidFill>
                  <a:srgbClr val="002060"/>
                </a:solidFill>
              </a:rPr>
              <a:t>, </a:t>
            </a:r>
            <a:r>
              <a:rPr lang="ru-RU" sz="2000" b="1" dirty="0" err="1">
                <a:solidFill>
                  <a:srgbClr val="002060"/>
                </a:solidFill>
              </a:rPr>
              <a:t>Ираель</a:t>
            </a:r>
            <a:r>
              <a:rPr lang="ru-RU" sz="2000" b="1" dirty="0">
                <a:solidFill>
                  <a:srgbClr val="002060"/>
                </a:solidFill>
              </a:rPr>
              <a:t> о проекте и возможности участия в нем граждан пожилого возраста и инвалидов;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000" b="1" dirty="0" smtClean="0">
                <a:solidFill>
                  <a:srgbClr val="002060"/>
                </a:solidFill>
              </a:rPr>
              <a:t>обеспечение </a:t>
            </a:r>
            <a:r>
              <a:rPr lang="ru-RU" sz="2000" b="1" dirty="0">
                <a:solidFill>
                  <a:srgbClr val="002060"/>
                </a:solidFill>
              </a:rPr>
              <a:t>благоприятных условий для успешной реализации Проекта;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000" b="1" dirty="0" smtClean="0">
                <a:solidFill>
                  <a:srgbClr val="002060"/>
                </a:solidFill>
              </a:rPr>
              <a:t>вовлечение </a:t>
            </a:r>
            <a:r>
              <a:rPr lang="ru-RU" sz="2000" b="1" dirty="0">
                <a:solidFill>
                  <a:srgbClr val="002060"/>
                </a:solidFill>
              </a:rPr>
              <a:t>представителей старшего поколения в активную досуговую деятельность посредством участия в мероприятиях проекта;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000" b="1" dirty="0" smtClean="0">
                <a:solidFill>
                  <a:srgbClr val="002060"/>
                </a:solidFill>
              </a:rPr>
              <a:t>самореализация </a:t>
            </a:r>
            <a:r>
              <a:rPr lang="ru-RU" sz="2000" b="1" dirty="0">
                <a:solidFill>
                  <a:srgbClr val="002060"/>
                </a:solidFill>
              </a:rPr>
              <a:t>граждан пенсионного возраста через участие в  волонтерской деятельности;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000" b="1" dirty="0" smtClean="0">
                <a:solidFill>
                  <a:srgbClr val="002060"/>
                </a:solidFill>
              </a:rPr>
              <a:t>подведение </a:t>
            </a:r>
            <a:r>
              <a:rPr lang="ru-RU" sz="2000" b="1" dirty="0">
                <a:solidFill>
                  <a:srgbClr val="002060"/>
                </a:solidFill>
              </a:rPr>
              <a:t>итогов реализации проекта.</a:t>
            </a:r>
          </a:p>
        </p:txBody>
      </p:sp>
      <p:pic>
        <p:nvPicPr>
          <p:cNvPr id="12" name="Рисунок 11" descr="18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3" name="Рисунок 12" descr="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928" y="98251"/>
            <a:ext cx="5868144" cy="127505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Franklin Gothic Demi" pitchFamily="34" charset="0"/>
              </a:rPr>
              <a:t>Плановые показатели</a:t>
            </a:r>
            <a:endParaRPr lang="ru-RU" sz="3200" dirty="0">
              <a:latin typeface="Franklin Gothic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676" y="1700808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       С 01 января 2022г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. социально-реабилитационное отделение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приступило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к реализации социального проекта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«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Серебряный десант»,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в рамках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национального проекта «Образование» за счёт субсидии Всероссийского конкурса «Регион добрых дел – 2021»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сумма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гранта составляет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134 454, 00 руб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        Общая продолжительность Проекта 12 месяцев.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Franklin Gothic Dem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Количество выездных мероприятий в отдалённые поселки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Сосногоского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района- 9.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Количество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благополучателей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- 100 человек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Количество «серебряных» добровольцев (волонтеров), участвующих в реализации проекта–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5 человек.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Количество привлеченных добровольцев из числа активных граждан пенсионного возраста, проживающих в отдаленных населенных пунктах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района – 5 человек</a:t>
            </a:r>
          </a:p>
        </p:txBody>
      </p:sp>
      <p:pic>
        <p:nvPicPr>
          <p:cNvPr id="10" name="Рисунок 9" descr="18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2" name="Рисунок 11" descr="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928" y="98251"/>
            <a:ext cx="5868144" cy="127505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Franklin Gothic Demi" pitchFamily="34" charset="0"/>
              </a:rPr>
              <a:t>Плановые показатели</a:t>
            </a:r>
            <a:endParaRPr lang="ru-RU" sz="3200" dirty="0">
              <a:latin typeface="Franklin Gothic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676" y="1700808"/>
            <a:ext cx="81439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Количество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мероприятий с участием «серебряных» добровольцев (волонтеров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) – 27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Количество публикаций в социальных сетях о добровольческих (волонтерских) инициативах и их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результатах – 8 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Franklin Gothic Demi" pitchFamily="34" charset="0"/>
            </a:endParaRPr>
          </a:p>
        </p:txBody>
      </p:sp>
      <p:pic>
        <p:nvPicPr>
          <p:cNvPr id="10" name="Рисунок 9" descr="18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2" name="Рисунок 11" descr="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44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TextBox 7"/>
          <p:cNvSpPr txBox="1"/>
          <p:nvPr/>
        </p:nvSpPr>
        <p:spPr>
          <a:xfrm>
            <a:off x="107504" y="1428736"/>
            <a:ext cx="885698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17.11.2022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организованы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9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выездов в отдаленные поселки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Сосногорского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 района (Нижний Одес,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Войвож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Ираель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)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Franklin Gothic Dem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Охват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участников составил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101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человек.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(план 100 человек)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 Количество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серебряных волонтеров принявших участие в мероприятиях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9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человек.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 (план 5 человек)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 На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портале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Добро.ру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зарегистрированы </a:t>
            </a:r>
            <a:r>
              <a:rPr lang="ru-RU" sz="2400" dirty="0" smtClean="0">
                <a:solidFill>
                  <a:schemeClr val="tx2"/>
                </a:solidFill>
                <a:latin typeface="Franklin Gothic Demi" pitchFamily="34" charset="0"/>
              </a:rPr>
              <a:t>5</a:t>
            </a:r>
            <a:r>
              <a:rPr lang="ru-RU" sz="2400" dirty="0" smtClean="0">
                <a:solidFill>
                  <a:srgbClr val="FF0000"/>
                </a:solidFill>
                <a:latin typeface="Franklin Gothic Demi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волонтеров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из поселка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Войвож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Franklin Gothic Demi" pitchFamily="34" charset="0"/>
              </a:rPr>
              <a:t>, Нижний Одес.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Franklin Gothic Dem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 В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рамках гранта приобретено оборудование и предметы длительного использования, а так же расходные материалы на общую сумму  на сумму 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134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</a:rPr>
              <a:t>454,00 руб.</a:t>
            </a:r>
          </a:p>
          <a:p>
            <a:pPr algn="just">
              <a:buFont typeface="Wingdings" pitchFamily="2" charset="2"/>
              <a:buChar char="Ø"/>
            </a:pPr>
            <a:endParaRPr lang="ru-RU" sz="2800" dirty="0">
              <a:solidFill>
                <a:schemeClr val="tx2">
                  <a:lumMod val="75000"/>
                </a:schemeClr>
              </a:solidFill>
              <a:latin typeface="Franklin Gothic Demi" pitchFamily="34" charset="0"/>
            </a:endParaRPr>
          </a:p>
        </p:txBody>
      </p:sp>
      <p:pic>
        <p:nvPicPr>
          <p:cNvPr id="10" name="Рисунок 9" descr="18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2" name="Рисунок 11" descr="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864" y="347803"/>
            <a:ext cx="54022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178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TextBox 7"/>
          <p:cNvSpPr txBox="1"/>
          <p:nvPr/>
        </p:nvSpPr>
        <p:spPr>
          <a:xfrm>
            <a:off x="0" y="307717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3500" dirty="0" smtClean="0">
                <a:solidFill>
                  <a:schemeClr val="tx2">
                    <a:lumMod val="75000"/>
                  </a:schemeClr>
                </a:solidFill>
                <a:latin typeface="Franklin Gothic Demi" pitchFamily="34" charset="0"/>
                <a:cs typeface="Times New Roman" pitchFamily="18" charset="0"/>
              </a:rPr>
              <a:t>БЛАГОДАРЮ ЗА ВНИМАНИЕ!</a:t>
            </a:r>
            <a:endParaRPr lang="ru-RU" sz="1900" dirty="0" smtClean="0">
              <a:solidFill>
                <a:schemeClr val="tx2">
                  <a:lumMod val="75000"/>
                </a:schemeClr>
              </a:solidFill>
              <a:latin typeface="Franklin Gothic Demi" pitchFamily="34" charset="0"/>
            </a:endParaRPr>
          </a:p>
          <a:p>
            <a:endParaRPr lang="ru-RU" sz="1900" dirty="0" smtClean="0">
              <a:solidFill>
                <a:schemeClr val="tx2">
                  <a:lumMod val="75000"/>
                </a:schemeClr>
              </a:solidFill>
              <a:latin typeface="Franklin Gothic Demi" pitchFamily="34" charset="0"/>
            </a:endParaRPr>
          </a:p>
        </p:txBody>
      </p:sp>
      <p:pic>
        <p:nvPicPr>
          <p:cNvPr id="10" name="Рисунок 9" descr="18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52"/>
            <a:ext cx="1071570" cy="1263979"/>
          </a:xfrm>
          <a:prstGeom prst="rect">
            <a:avLst/>
          </a:prstGeom>
        </p:spPr>
      </p:pic>
      <p:pic>
        <p:nvPicPr>
          <p:cNvPr id="11" name="Рисунок 10" descr="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2396" y="42820"/>
            <a:ext cx="1500166" cy="1385916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643042" y="142852"/>
            <a:ext cx="5929354" cy="1357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Государственное бюджетное учреждение Республики Коми «Центр по предоставлению государственных услуг в сфере социальной защиты населения города Сосногорска»</a:t>
            </a:r>
            <a:r>
              <a:rPr kumimoji="0" lang="ru-RU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8992" y="6215082"/>
            <a:ext cx="242889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г. Сосногорск, </a:t>
            </a: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г.</a:t>
            </a:r>
            <a:endParaRPr lang="ru-RU" sz="1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</TotalTime>
  <Words>413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Государственное бюджетное учреждение Республики Коми «Центр по предоставлению государственных услуг в сфере социальной защиты населения города Сосногорска» </vt:lpstr>
      <vt:lpstr>Презентация PowerPoint</vt:lpstr>
      <vt:lpstr>Цель проекта:</vt:lpstr>
      <vt:lpstr>Презентация PowerPoint</vt:lpstr>
      <vt:lpstr>Плановые показатели</vt:lpstr>
      <vt:lpstr>Плановые показатели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Республики Коми «Центр по предоставлению государственных услуг в сфере социальной защиты населения города Сосногорска»</dc:title>
  <dc:creator>Цсон1</dc:creator>
  <cp:lastModifiedBy>днс</cp:lastModifiedBy>
  <cp:revision>230</cp:revision>
  <dcterms:created xsi:type="dcterms:W3CDTF">2014-02-24T08:16:00Z</dcterms:created>
  <dcterms:modified xsi:type="dcterms:W3CDTF">2022-11-14T08:24:03Z</dcterms:modified>
</cp:coreProperties>
</file>