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74" r:id="rId4"/>
    <p:sldId id="263" r:id="rId5"/>
    <p:sldId id="258" r:id="rId6"/>
    <p:sldId id="265" r:id="rId7"/>
    <p:sldId id="276" r:id="rId8"/>
    <p:sldId id="266" r:id="rId9"/>
    <p:sldId id="279" r:id="rId10"/>
    <p:sldId id="267" r:id="rId11"/>
    <p:sldId id="269" r:id="rId12"/>
    <p:sldId id="270" r:id="rId13"/>
    <p:sldId id="271" r:id="rId14"/>
    <p:sldId id="272" r:id="rId15"/>
    <p:sldId id="280" r:id="rId16"/>
    <p:sldId id="278" r:id="rId17"/>
    <p:sldId id="283" r:id="rId18"/>
    <p:sldId id="281" r:id="rId19"/>
    <p:sldId id="273" r:id="rId20"/>
    <p:sldId id="261" r:id="rId21"/>
    <p:sldId id="277" r:id="rId22"/>
    <p:sldId id="284" r:id="rId23"/>
    <p:sldId id="262" r:id="rId24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7F9F4"/>
    <a:srgbClr val="D0F8F2"/>
    <a:srgbClr val="C6F6EF"/>
    <a:srgbClr val="F2B800"/>
    <a:srgbClr val="CB9101"/>
    <a:srgbClr val="A50021"/>
    <a:srgbClr val="FFFFCC"/>
    <a:srgbClr val="6600FF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32" autoAdjust="0"/>
  </p:normalViewPr>
  <p:slideViewPr>
    <p:cSldViewPr>
      <p:cViewPr>
        <p:scale>
          <a:sx n="80" d="100"/>
          <a:sy n="80" d="100"/>
        </p:scale>
        <p:origin x="-3348" y="-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196EC38-DB9D-4013-9447-32E42358471A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7F1A1B6-6900-44C2-A7D5-72A945AE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1A1B6-6900-44C2-A7D5-72A945AE9E1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3257550" y="2932604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6934" y="4013205"/>
            <a:ext cx="342900" cy="5884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406405"/>
            <a:ext cx="10858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71266" y="1368500"/>
            <a:ext cx="342900" cy="5884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6321" y="3657603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57550" y="2932604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3422312" y="2100871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316" y="2032001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93500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226314" y="3295180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257550" y="1389892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57550" y="1381364"/>
            <a:ext cx="342900" cy="5884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50" y="2641604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8700" y="416988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2014" y="8517850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8700" y="416988"/>
            <a:ext cx="342900" cy="5884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12014" y="8517850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3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2014" y="8517850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257550" y="1386902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31640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услуги в отделении дневного пребывания граждан пожилого возраста и инвалидов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з люд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32" y="3419872"/>
            <a:ext cx="6858000" cy="6064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2856" y="8532440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Омский район </a:t>
            </a:r>
            <a:r>
              <a:rPr lang="ru-RU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688" y="179512"/>
            <a:ext cx="5857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Омской области «Комплексный центр социального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обслуживания населения Омского района»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688" y="395536"/>
            <a:ext cx="599234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Вакумно-роликовый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массаж 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аппарате 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Vortex Slim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2051720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Снижение веса.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Подтяжка контуров.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Избавление от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дряблой кожи.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Удаление жировой прослойки.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Лимфодренаж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Разглаживание  морщин.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Расслабляющий эффект для организма.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Подтянутость кожи.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Глубокое воздействие на кожу, ткани и мышцы.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Выведение жидкости и токсинов.</a:t>
            </a:r>
          </a:p>
          <a:p>
            <a:pPr fontAlgn="base">
              <a:buFont typeface="Wingdings" pitchFamily="2" charset="2"/>
              <a:buChar char="ü"/>
            </a:pP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ba67a2c93800059333e8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099" y="1835696"/>
            <a:ext cx="2416023" cy="238380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6632" y="8100392"/>
            <a:ext cx="6624736" cy="369332"/>
          </a:xfrm>
          <a:prstGeom prst="rect">
            <a:avLst/>
          </a:prstGeom>
          <a:solidFill>
            <a:srgbClr val="F2B8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1088" y="4860032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целлюлит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дряблость и увеличенные объемы после родов;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спазмы и отеки мышц;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возрастные изменения организма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5064" y="4427984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0648" y="1763688"/>
            <a:ext cx="284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81128" y="3995936"/>
            <a:ext cx="18722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648" y="579613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8640" y="6156176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наличие грыж;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проблемы со свертываемостью</a:t>
            </a:r>
          </a:p>
          <a:p>
            <a:pPr fontAlgn="base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крови;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эндокринные заболевания;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раны и ожоги в области воздействия.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752" y="467544"/>
            <a:ext cx="44439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ru-RU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Дэнас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jenas-kompleks-1-removebg-previe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293096" y="1043608"/>
            <a:ext cx="2088232" cy="208823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0648" y="2267744"/>
            <a:ext cx="30963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Обезболивающее, противовоспалительное действие.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Профилактика, лечение и восстановление функций организма.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Положительная динамика при многих острых и хронических заболеваниях.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Ускорение процесса выздоровления.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Эффективность в лечении пациентов хирургического, офтальмологического профиля, заболеваний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бронхо-легочной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системы и органов пищеварения и пр.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7032" y="3419872"/>
            <a:ext cx="3140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острые и хронические болевые синдромы;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органов дыхания, пищеварения (ЖКТ),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ЛОР-органов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костно-мышечной, нервной, эндокринной и мочеполовой систем, глаз, кожи;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реабилитация после перенесенных заболеваний, хирургических вмешательств, травм;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повышение физического и умственного переутомления, затруднение пробуждения по утрам и сонливости днем, бессонница, депрессия;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профилактика простудных заболеваний.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1907704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76350" y="2915816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437112" y="179512"/>
            <a:ext cx="2420888" cy="432048"/>
            <a:chOff x="4437112" y="179512"/>
            <a:chExt cx="2420888" cy="432048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4437112" y="179512"/>
              <a:ext cx="2304256" cy="43204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3784" y="17951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физиотерапия</a:t>
              </a:r>
              <a:endPara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6444208"/>
            <a:ext cx="386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640" y="6804248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острые воспалительные заболевания;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кардиостимулятор и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кохлеарный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имплант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онкозаболевания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535" y="467545"/>
            <a:ext cx="60179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 </a:t>
            </a:r>
            <a:r>
              <a:rPr lang="ru-RU" sz="4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Биоптрон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bioIII-removebg-previe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05064" y="1331640"/>
            <a:ext cx="2742349" cy="274234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2656" y="2267744"/>
            <a:ext cx="33123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Прибор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Биопторон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– инновационный источник света, благодаря которым организм человека преображает свет в электрохимическую энергию, запускающую реакции в клетках для нормального функционирования организма.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 организме улучшается метаболизм, усиливаются защитные силы.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Быстрое заживление ран и облегчение боли.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Светолечение прибором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Биоптрон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способствует восстановлению клеток кожи, устранению дискомфортных ощущений, снятию усталости, улучшению настроения, кровообращения, повышению энергию, иммунитета.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1048" y="4619685"/>
            <a:ext cx="2592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для заживления ран, ожогов, пролежней;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облегчение болезненных ощущений при остеохондрозе,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ревматоидном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артрите, артрозе, боли в пояснице, шее и др.;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для облегчения ощущений при травмах;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кожные заболевания, экземы, псориаза, дерматита.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косметология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672" y="1835696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1048" y="4211960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797152" y="2843808"/>
            <a:ext cx="1872208" cy="1008112"/>
            <a:chOff x="7092280" y="1993404"/>
            <a:chExt cx="1872208" cy="1303975"/>
          </a:xfrm>
        </p:grpSpPr>
        <p:pic>
          <p:nvPicPr>
            <p:cNvPr id="14" name="Рисунок 13" descr="1646419152_61-kartinkin-net-p-kartinki-dlya-nadpisi-teksta-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280" y="1993404"/>
              <a:ext cx="1800200" cy="130397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092280" y="2272827"/>
              <a:ext cx="1872208" cy="756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Курс 10 посещений</a:t>
              </a:r>
              <a:endParaRPr lang="ru-RU" sz="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37112" y="179512"/>
            <a:ext cx="2420888" cy="432048"/>
            <a:chOff x="4437112" y="179512"/>
            <a:chExt cx="2420888" cy="432048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437112" y="179512"/>
              <a:ext cx="2304256" cy="43204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3784" y="17951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физиотерапия</a:t>
              </a:r>
              <a:endPara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8760" y="539552"/>
            <a:ext cx="4188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 </a:t>
            </a:r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ZAC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3173-removebg-previe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93096" y="1403648"/>
            <a:ext cx="1944216" cy="18722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60648" y="2267744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Очищение (разжижение) крови.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Снижает уровень холестерина, сахара, нормализует кровяное давление, улучшает транспортировку в ткани организма кислорода и питательных веществ.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Лазерный терапевтический прибор безопасен, эффективен и удобен.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Антибактериальный, противовоспалительный эффект.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Уменьшение вязкости крови.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Повышение энергии, увеличение силы, выносливости, укрепление иммунной системы.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61048" y="3635896"/>
            <a:ext cx="2996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для лечения и профилактики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цереброваскулярных заболеваний;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профилактика и реабилитация инфаркта, инсульта и др.;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бессонница, головная боль, мигрень, головокружение, снижение зрения;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заболевания ЛОР органов;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диабет, высокий уровень холестерина.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9040" y="3275856"/>
            <a:ext cx="306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6672" y="1835696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437112" y="179512"/>
            <a:ext cx="2420888" cy="432048"/>
            <a:chOff x="4437112" y="179512"/>
            <a:chExt cx="2420888" cy="432048"/>
          </a:xfrm>
        </p:grpSpPr>
        <p:sp>
          <p:nvSpPr>
            <p:cNvPr id="10" name="Пятиугольник 9"/>
            <p:cNvSpPr/>
            <p:nvPr/>
          </p:nvSpPr>
          <p:spPr>
            <a:xfrm rot="10800000">
              <a:off x="4437112" y="179512"/>
              <a:ext cx="2304256" cy="43204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3784" y="17951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физиотерапия</a:t>
              </a:r>
              <a:endPara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8640" y="6804248"/>
            <a:ext cx="3573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2656" y="716428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кардиостимулятор;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эпилепсия;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снижение свертываемости крови.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688" y="611560"/>
            <a:ext cx="5705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 </a:t>
            </a:r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Колибри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kolib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5064" y="1979712"/>
            <a:ext cx="2598471" cy="172798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8640" y="2195736"/>
            <a:ext cx="38610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Улучшение обмена веществ, </a:t>
            </a:r>
          </a:p>
          <a:p>
            <a:pPr fontAlgn="base"/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снижение веса.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Намагниченность железа в крови, за счет чего увеличивается способность гемоглобина связывать кислород и в большем количестве переносить кислород к тканям.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Улучшение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лимфотока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Благоприятное воздействие на нервную систему.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Ускоряется заживление поврежденных тканей.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Уменьшается боль при хронических болевых синдромах.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Ускоряется заживление рубцов после перенесенных хирургических вмешательств.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3056" y="4283968"/>
            <a:ext cx="2592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болезни нервной системы;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болезни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системы (артериальная гипертония, нейроциркуляторная дисфункция);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болезни опорно-двигательного аппарата (последствия травм, операций,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остеохондропатии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дисплазия тазобедренных суставов);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болезни кожи (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атопический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дерматит).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1048" y="3923928"/>
            <a:ext cx="299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4664" y="1763688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437112" y="179512"/>
            <a:ext cx="2420888" cy="432048"/>
            <a:chOff x="4437112" y="179512"/>
            <a:chExt cx="2420888" cy="432048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4437112" y="179512"/>
              <a:ext cx="2304256" cy="43204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3784" y="17951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физиотерапия</a:t>
              </a:r>
              <a:endPara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6516216"/>
            <a:ext cx="3933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640" y="6948264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кардиостимулятор;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ранний постинфарктный и постинсультный период;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выраженная недостаточность кровообращения.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467544"/>
            <a:ext cx="4176464" cy="864096"/>
          </a:xfrm>
        </p:spPr>
        <p:txBody>
          <a:bodyPr>
            <a:noAutofit/>
          </a:bodyPr>
          <a:lstStyle/>
          <a:p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Дарсонваль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37112" y="179512"/>
            <a:ext cx="2420888" cy="432048"/>
            <a:chOff x="4437112" y="179512"/>
            <a:chExt cx="2420888" cy="432048"/>
          </a:xfrm>
        </p:grpSpPr>
        <p:sp>
          <p:nvSpPr>
            <p:cNvPr id="5" name="Пятиугольник 4"/>
            <p:cNvSpPr/>
            <p:nvPr/>
          </p:nvSpPr>
          <p:spPr>
            <a:xfrm rot="10800000">
              <a:off x="4437112" y="179512"/>
              <a:ext cx="2304256" cy="43204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3784" y="17951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физиотерапия</a:t>
              </a:r>
              <a:endPara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 descr="1616593823_darsonval-dlya-litsa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040" y="1475656"/>
            <a:ext cx="2804477" cy="18722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6632" y="6660232"/>
            <a:ext cx="368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664" y="1907704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9040" y="3491880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5024" y="3923928"/>
            <a:ext cx="3212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нездоровый цвет лица, отсутствие румянца;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нарушение процессов дыхания кожи;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мелкие морщинки;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целлюлит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профилактика варикозного расширения вен;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алопеция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(потеря волос)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плохой рост волос;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перхоть;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избыточное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салоотделение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кожи головы, жирные волосы;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нарушение кровообращения;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головная боль.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0648" y="702027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серьезные заболевания сердца и сосудов;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наличие опухолей;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эпилепсии, туберкулеза.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2656" y="2267744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Токи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дарсонваля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применяются, как часть омолаживающей программы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Насыщение кожи кислородом, стимулируют местное кровообращение и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лимфоток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Для восстановления волос и предотвращения их выпадения.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Улучшение питания кожи.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Ускорение заживления ран.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Отток венозной крови и лимфы.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Снятие застойных явлений.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395536"/>
            <a:ext cx="4176464" cy="864096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АЛМАГ +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37112" y="179512"/>
            <a:ext cx="2420888" cy="432048"/>
            <a:chOff x="4437112" y="179512"/>
            <a:chExt cx="2420888" cy="432048"/>
          </a:xfrm>
        </p:grpSpPr>
        <p:sp>
          <p:nvSpPr>
            <p:cNvPr id="5" name="Пятиугольник 4"/>
            <p:cNvSpPr/>
            <p:nvPr/>
          </p:nvSpPr>
          <p:spPr>
            <a:xfrm rot="10800000">
              <a:off x="4437112" y="179512"/>
              <a:ext cx="2304256" cy="43204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3784" y="17951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физиотерапия</a:t>
              </a:r>
              <a:endPara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Рисунок 6" descr="klggj2_800x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5024" y="827584"/>
            <a:ext cx="2952328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372200"/>
            <a:ext cx="378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672" y="1835696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33056" y="3347864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3779912"/>
            <a:ext cx="29523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</a:rPr>
              <a:t>  артрит, артроз, остеохондроз, атеросклероз;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</a:rPr>
              <a:t> грыжа межпозвоночного диска;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</a:rPr>
              <a:t>  травмы и переломы;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</a:rPr>
              <a:t>  сколиоз, </a:t>
            </a:r>
            <a:r>
              <a:rPr lang="ru-RU" sz="1600" dirty="0" err="1" smtClean="0">
                <a:solidFill>
                  <a:srgbClr val="0000CC"/>
                </a:solidFill>
              </a:rPr>
              <a:t>остеопороз</a:t>
            </a:r>
            <a:r>
              <a:rPr lang="ru-RU" sz="1600" dirty="0" smtClean="0">
                <a:solidFill>
                  <a:srgbClr val="0000CC"/>
                </a:solidFill>
              </a:rPr>
              <a:t>;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вегетососудистая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дистония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осложнения сахарного диабета I и II типа;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болезни вен и лимфатических сосудов (включая варикозную болезнь)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бронхиальная астма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поражения отдельных нервных корешков и сплетений верхних и нижних конечностей, в том числе после травм, перенесенного инсульта.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656" y="2267744"/>
            <a:ext cx="30963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Эффективно устраняет боль и воспаление.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Снимает спазм и отёк.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Нормализует кровообращение и обмен веществ.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Останавливает развитие болезни, способствует восстановлению.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Улучшает двигательные функции, повышает жизненную активность.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Улучшает показатели лечения шейного остеохондроза.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Снимает обострения заболеваний.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Убирает скованность.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8640" y="680424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острые гнойно-воспалительные заболевания;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системные заболевания крови;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онкология;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кардиостимулятор в зоне воздействия.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437112" y="179512"/>
            <a:ext cx="2420888" cy="432048"/>
            <a:chOff x="4437112" y="179512"/>
            <a:chExt cx="2420888" cy="432048"/>
          </a:xfrm>
        </p:grpSpPr>
        <p:sp>
          <p:nvSpPr>
            <p:cNvPr id="5" name="Пятиугольник 4"/>
            <p:cNvSpPr/>
            <p:nvPr/>
          </p:nvSpPr>
          <p:spPr>
            <a:xfrm rot="10800000">
              <a:off x="4437112" y="179512"/>
              <a:ext cx="2304256" cy="432048"/>
            </a:xfrm>
            <a:prstGeom prst="homePlat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3784" y="17951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физиотерапия</a:t>
              </a:r>
              <a:endPara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Рисунок 11" descr="k,tuigj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056" y="1547664"/>
            <a:ext cx="2564904" cy="256490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7380312"/>
            <a:ext cx="378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664" y="1907704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9040" y="3779912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656" y="2267744"/>
            <a:ext cx="3456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Снимает головную боль.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Стимулирует рост волос.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Усиливает кровоснабжение.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Улучшение обменных процессов.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Питает и укрепляет корни волос.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Устраняет перхоть и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оздоравливает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кожу головы.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Укрепляет структуру волос, волосы более эластичные, плотные и блестящие.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Восстановление функции циркуляции крови, доставки кислорода и питательных веществ к волосяным фолликулам, активно борется с выпадением волос.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7032" y="4211960"/>
            <a:ext cx="2924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выпадение волос в результате хронического переутомления, стресса;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выпадение волос из-за химической завивки и частого окрашивания;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потеря волос по причине недостатка витаминов и микроэлементов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ослабленные, тусклые волосы, жирная и сухая перхоть, возрастные изменения.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2656" y="774035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онкология;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гемофилия.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632" y="755576"/>
            <a:ext cx="67413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Лазерная расческа 3</a:t>
            </a:r>
            <a:r>
              <a:rPr lang="en-US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массажер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32" y="7956376"/>
            <a:ext cx="6624736" cy="400110"/>
          </a:xfrm>
          <a:prstGeom prst="rect">
            <a:avLst/>
          </a:prstGeom>
          <a:solidFill>
            <a:srgbClr val="F2B8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6876256"/>
            <a:ext cx="3573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1835696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3056" y="4067944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0728" y="251520"/>
            <a:ext cx="53303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Лечебная физическая 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культура (ЛФК)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81" t="10500" r="25189" b="10401"/>
          <a:stretch>
            <a:fillRect/>
          </a:stretch>
        </p:blipFill>
        <p:spPr bwMode="auto">
          <a:xfrm>
            <a:off x="3933056" y="2051720"/>
            <a:ext cx="2592288" cy="188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0648" y="2195736"/>
            <a:ext cx="34563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Лечение заболеваний опорно-двигательного аппарата.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Упражнения тренируют сердечную мышцу и улучшают ее активность.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Ускорение реабилитации после перенесенных болезней.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Нормализация внешнего дыхания и стабилизация состояния за счет улучшения кровотока.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Профилактика различных патологий.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Укрепляется иммунитет, что гарантирует природную защиту от различных инфекций.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Стабилизация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состояния, снятие стресса и избавление от бессонницы.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2656" y="7236296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проблемы в работе сердца;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онкология, гипертония.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5064" y="4427984"/>
            <a:ext cx="2564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восстановление после травм;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хронические болевые синдромы;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позвоночника и суставов, остеохондроз, радикулит, грыжи;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хронические болезни органов дыхания;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нарушения осанки;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различные формы плоскостопия;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избыточный вес.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3980" y="179512"/>
            <a:ext cx="46698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Индивидуальные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консультации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640" y="1835696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Юридическая консультация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отстаивает интересы граждан, которые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ряду причин находятся в уязвимом положении и не способны защитить свои права самостоятельно. 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Область деятельности: консультирование, составление и анализ документов, содействие в подаче запросов, выбор правильной стратегии поведения, а также занимается проблемами получения пенсий, пособий и других видов государственной материальной помощи.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2936" y="5220072"/>
            <a:ext cx="4005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– психологическая помощь в виде беседы специалиста-психолога с человеком, попавшим в сложную жизненную ситуацию, желающим найти способы и решения справиться с возникшими трудностями, нормализовать свое эмоциональное состояние и улучшить качество жизни.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ej9jxsswoaag4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5724128"/>
            <a:ext cx="2193993" cy="18722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mozhno-li-podat-v-sud-na-voenkomat.jpg"/>
          <p:cNvPicPr>
            <a:picLocks noChangeAspect="1"/>
          </p:cNvPicPr>
          <p:nvPr/>
        </p:nvPicPr>
        <p:blipFill>
          <a:blip r:embed="rId3" cstate="print"/>
          <a:srcRect r="14551"/>
          <a:stretch>
            <a:fillRect/>
          </a:stretch>
        </p:blipFill>
        <p:spPr>
          <a:xfrm>
            <a:off x="4293096" y="2411760"/>
            <a:ext cx="2348880" cy="173352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6632" y="7812360"/>
            <a:ext cx="6624736" cy="369332"/>
          </a:xfrm>
          <a:prstGeom prst="rect">
            <a:avLst/>
          </a:prstGeom>
          <a:solidFill>
            <a:srgbClr val="F2B8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3146" y="395537"/>
            <a:ext cx="55707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Соляная комната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2123728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Противоотечный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эффект, разжижает мокроту и облегчает ее выведение с кашлем.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Улучшает дыхание и способствует насыщению крови кислородом.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Формируется среда без болезнетворных бактерий.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Очищение дыхательных путей от пыли и аллергических компонентов.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Высокое насыщение кислородом крови благотворно влияет на работу сердца, качество кожи, волос и ногтей.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Укрепление иммунитета.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9648" y="4283968"/>
            <a:ext cx="3168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бронхит;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бронхиальная астма;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перенесенная пневмония;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фарингит, ларингит, трахеит;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болезни носоглотки (ринит,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синусит, тонзиллит);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сезонная аллергия (поллиноз);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ревматизм;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дерматит, экзема;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угревая сыпь, себорея;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стенокардия, гипертоническая болезнь, 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аритмиии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кардиосклероз;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неврозы, хронический стресс;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частые простудные заболевания;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вредные привычки (курение).</a:t>
            </a:r>
            <a:endParaRPr lang="ru-RU" sz="1600" dirty="0" smtClean="0">
              <a:solidFill>
                <a:srgbClr val="0000CC"/>
              </a:solidFill>
            </a:endParaRPr>
          </a:p>
        </p:txBody>
      </p:sp>
      <p:pic>
        <p:nvPicPr>
          <p:cNvPr id="12" name="Рисунок 11" descr="WhatsApp Image 2021-11-29 at 15.13.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1048" y="1259632"/>
            <a:ext cx="2592288" cy="194421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789040" y="3923928"/>
            <a:ext cx="2867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509120" y="2987824"/>
            <a:ext cx="1872208" cy="1008112"/>
            <a:chOff x="7092280" y="1920961"/>
            <a:chExt cx="1872208" cy="1014203"/>
          </a:xfrm>
        </p:grpSpPr>
        <p:pic>
          <p:nvPicPr>
            <p:cNvPr id="16" name="Рисунок 15" descr="1646419152_61-kartinkin-net-p-kartinki-dlya-nadpisi-teksta-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4288" y="1920961"/>
              <a:ext cx="1728192" cy="1014203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092280" y="2210733"/>
              <a:ext cx="1872208" cy="526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Процедура длится</a:t>
              </a:r>
              <a:endParaRPr lang="ru-RU" sz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30 минут</a:t>
              </a:r>
              <a:endParaRPr lang="ru-RU" sz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32656" y="1763688"/>
            <a:ext cx="284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 и преимущества: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6632" y="6012160"/>
            <a:ext cx="3617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8640" y="6444208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повышенная температура тела, недомогания;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болезни бронхов в острой стадии, пневмония, туберкулез;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гипертония 2-й степени и выше;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злокачественные новообразования;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тяжелые формы сердечной недостаточности.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68960" y="1403648"/>
            <a:ext cx="3501008" cy="2325983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96752" y="179512"/>
            <a:ext cx="45528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Инфундирный</a:t>
            </a:r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Фиточай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1048" y="4499992"/>
            <a:ext cx="2736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для оказания успокаивающего, мочегонного действия;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укрепления иммунной системы;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очищения организма;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нормализации работы желудочно-кишечного тракта, для устранения проблем с бессонницей;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насыщение организм полезными витаминами и элементами.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664" y="2411760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Лечебный и терапевтический эффект.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Сбор витаминов, минералов и элементов.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Каждая трава, входящая в состав чая, имеет свои полезные свойства.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Фиточай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не содержит кофеина, с которым лучше быть осторожным людям с повышенным артериальным давлением, страдающим глаукомой и атеросклерозом.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Не имеет калорий, что полезно для людей, желающие похудеть.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664" y="1979712"/>
            <a:ext cx="288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61048" y="4067944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632" y="6948264"/>
            <a:ext cx="371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4664" y="7380312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индивидуальная непереносимость компонентов (аллергия на травы).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797152" y="3059832"/>
            <a:ext cx="1872208" cy="1008112"/>
            <a:chOff x="7092280" y="1993404"/>
            <a:chExt cx="1872208" cy="1303975"/>
          </a:xfrm>
        </p:grpSpPr>
        <p:pic>
          <p:nvPicPr>
            <p:cNvPr id="14" name="Рисунок 13" descr="1646419152_61-kartinkin-net-p-kartinki-dlya-nadpisi-teksta-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280" y="1993404"/>
              <a:ext cx="1800200" cy="130397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092280" y="2272827"/>
              <a:ext cx="1872208" cy="756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Применяется курсом</a:t>
              </a:r>
              <a:endParaRPr lang="ru-RU" sz="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611560"/>
            <a:ext cx="6457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Вкусы и польза </a:t>
            </a:r>
            <a:r>
              <a:rPr lang="ru-RU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фиточая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6632" y="2051721"/>
          <a:ext cx="6624736" cy="641436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68152"/>
                <a:gridCol w="5256584"/>
              </a:tblGrid>
              <a:tr h="893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грудной сбор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Состав: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ежевика,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исспот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алтей, </a:t>
                      </a:r>
                      <a:r>
                        <a:rPr lang="ru-RU" sz="1400" b="0" i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дущица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липа, мята, </a:t>
                      </a:r>
                      <a:r>
                        <a:rPr lang="ru-RU" sz="1400" b="0" i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щалфей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подорожник, мать-и-мачеха, паслен, облепиха.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b="1" i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профилактиктическое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средство от респираторных заболеваний 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трахеит, бронхит, </a:t>
                      </a:r>
                      <a:r>
                        <a:rPr lang="ru-RU" sz="1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трахеобронхит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пневмония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400" b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094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№3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сахар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стевия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черника,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ежевика,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веробой,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хвощ,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шелковица,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шиповник,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эхинацея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бессмертник,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козлятник,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ромашка,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паслен,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облепиха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b="0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онтроль уровня глюкозы в крови и ускорение метаболизма.,</a:t>
                      </a:r>
                      <a:r>
                        <a:rPr lang="ru-RU" sz="14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меет общеукрепляющие качества.</a:t>
                      </a:r>
                      <a:endParaRPr lang="ru-RU" sz="1400" b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114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№4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простуды</a:t>
                      </a: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Состав: 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кизил, </a:t>
                      </a:r>
                      <a:r>
                        <a:rPr lang="ru-RU" sz="1400" b="0" i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эхинацея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душица, ежевика, липа, мята, шиповник, ромашка, лаванда, календула, фенхель, паслен, облепиха.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b="0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активирует </a:t>
                      </a:r>
                      <a:r>
                        <a:rPr lang="ru-RU" sz="1400" b="0" i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имунную</a:t>
                      </a:r>
                      <a:r>
                        <a:rPr lang="ru-RU" sz="1400" b="0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систему организма, обладает общеукрепляющим и тонизирующем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действием, 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липа</a:t>
                      </a:r>
                      <a:r>
                        <a:rPr lang="ru-RU" sz="14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натуральное 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лекарство от кашля 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бронхита,</a:t>
                      </a:r>
                      <a:r>
                        <a:rPr lang="ru-RU" sz="14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иповник богат 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витамином </a:t>
                      </a:r>
                      <a:r>
                        <a:rPr lang="ru-RU" sz="14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540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№5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гипотензивный</a:t>
                      </a: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Состав: 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тысячелистник, брусника, календула, боярышник, мелисса, пустырник.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противовоспалительное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антиаллергенное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действие, снимает спазм ЖКТ, желчевыводящих, мочевыводящих путей, </a:t>
                      </a:r>
                      <a:r>
                        <a:rPr lang="ru-RU" sz="1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капилляроукрепляющие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действие. </a:t>
                      </a:r>
                      <a:r>
                        <a:rPr lang="ru-RU" sz="1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Кардиотоническое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средство, </a:t>
                      </a:r>
                      <a:endParaRPr lang="ru-RU" sz="1400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функциональных расстройствах сердечной деятельности, сердечной слабости, начальных формах гипертонии.</a:t>
                      </a:r>
                      <a:endParaRPr lang="ru-RU" sz="1400" b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261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Ялта</a:t>
                      </a: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Состав: 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душица, мелисса, календула, шиповник, ежевика.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</a:t>
                      </a:r>
                      <a:r>
                        <a:rPr lang="ru-RU" sz="1400" b="0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иповник содержит много витамина С, укрепляя организм. Лист ежевики выводит вредные вещества и наполняет клетки жизненной силой. Мелисса мягко успокаивает и создает гармоничный вкус,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поднимет настроение.</a:t>
                      </a:r>
                      <a:endParaRPr lang="ru-RU" sz="1400" b="0" i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6632" y="2195736"/>
          <a:ext cx="6624736" cy="60728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40160"/>
                <a:gridCol w="5184576"/>
              </a:tblGrid>
              <a:tr h="1157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Витаминный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Состав: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кизил, шиповник, </a:t>
                      </a:r>
                      <a:r>
                        <a:rPr lang="ru-RU" sz="1400" b="0" i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эхинацея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ежевика, земляника, рябина, боярышник.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b="0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улучшает обменные процессы в организме, повышает сопротивляемость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организма к инфекциям, нормальное функционирование нервной системы.</a:t>
                      </a:r>
                      <a:endParaRPr lang="ru-RU" sz="1400" b="0" i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221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№12 Мужской</a:t>
                      </a: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Состав: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календула,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пустырник, спорыш, шиповник, зверобой, кипрей, девясил, ежевика.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b="0" i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нормализация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сна, укрепления </a:t>
                      </a:r>
                      <a:r>
                        <a:rPr lang="ru-RU" sz="1400" b="0" i="0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сердечно-сосудистой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костно-мышечной систем, имеет общеукрепляющие свойства.</a:t>
                      </a:r>
                      <a:endParaRPr lang="ru-RU" sz="1400" b="0" i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31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№13 почечный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Состав: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крапива,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череда, бессмертник, ромашка, тысячелистник, лаванда, подорожник, ежевика, хвощ, зверобой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Польза: 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легкий</a:t>
                      </a:r>
                      <a:r>
                        <a:rPr lang="ru-RU" sz="140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мочегонный и желчегонный эффект, поэтому </a:t>
                      </a:r>
                      <a:r>
                        <a:rPr lang="ru-RU" sz="14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чайне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 лишней жидкости сконцентрироваться в органах, размягчение камней и выведения песка.</a:t>
                      </a:r>
                      <a:endParaRPr lang="ru-RU" sz="1400" b="0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08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антистресс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Состав: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ройбуш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роза,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душища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мелисса, зверобой. </a:t>
                      </a:r>
                    </a:p>
                    <a:p>
                      <a:pPr lvl="0" algn="ctr">
                        <a:lnSpc>
                          <a:spcPct val="115000"/>
                        </a:lnSpc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Польза: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повышенная нервная возбудимость, нарушения сна, нейроциркуляторная </a:t>
                      </a:r>
                      <a:r>
                        <a:rPr lang="ru-RU" sz="14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дистония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гипертоническому типу, спазмы желудочно-кишечного тракта – в составе комплексной </a:t>
                      </a:r>
                      <a:r>
                        <a:rPr lang="ru-RU" sz="14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терапиии</a:t>
                      </a:r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 smtClean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  <a:tr h="1221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Фиточай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Херсонес</a:t>
                      </a:r>
                    </a:p>
                  </a:txBody>
                  <a:tcPr marL="20458" marR="2045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Состав: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мята, мелисса,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ежевика,</a:t>
                      </a:r>
                      <a:r>
                        <a:rPr lang="ru-RU" sz="1400" b="0" i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василёк </a:t>
                      </a:r>
                      <a:r>
                        <a:rPr lang="ru-RU" sz="1400" b="0" i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синий,фенхель</a:t>
                      </a: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Польза:</a:t>
                      </a:r>
                      <a:r>
                        <a:rPr lang="ru-RU" sz="1400" b="1" i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источник активных биологических веществ в период сезонных веществ в период сезонных простудных заболеваний </a:t>
                      </a:r>
                      <a:endParaRPr lang="ru-RU" sz="1400" b="0" i="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8" marR="20458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0648" y="539552"/>
            <a:ext cx="6457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Вкусы и польза </a:t>
            </a:r>
            <a:r>
              <a:rPr lang="ru-RU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фиточая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ктейль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1008" y="1115616"/>
            <a:ext cx="2708920" cy="270892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4664" y="467544"/>
            <a:ext cx="62424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Кислородный коктейль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 rot="10800000" flipV="1">
            <a:off x="188640" y="2318847"/>
            <a:ext cx="381642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91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Употребление одного стакана кислородного коктейля в сутки позволяет насытить организм кислородом, который сравним с двухчасовой прогулкой по лесу.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Сон становится крепче, пропадает дневная сонливость.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Борется с вирусными и бактериальными инфекциями.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 Сказывается на работе головного мозга, повышается умственная активность, улучшается память и внимание.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 Расщепляются жировые отложения на уровне клеточного метаболизма.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Укрепляются сосудистые стенки мельчайших кровеносных путей, а также способствует запуску выработки коллагена.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22304" y="4211960"/>
            <a:ext cx="28356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гастриты с пониженной, нормальной и повышенной кислотностью желудка;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нарушения центральной нервной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стрессы;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гипертония и гипотония;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печени: хронический гепатит, цирроз печени, холецистит;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сахарный диабет;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бронхо-легочной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синдром хронической усталости.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5064" y="3851920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664" y="1907704"/>
            <a:ext cx="290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0648" y="7164288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язва желудка и двенадцатиперстной кишки;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мочекаменная, желчнокаменная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рефлюксная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болезнь;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наличие аллергии на компоненты.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640" y="6876256"/>
            <a:ext cx="371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085184" y="2771800"/>
            <a:ext cx="1656184" cy="1080120"/>
            <a:chOff x="7092280" y="1993404"/>
            <a:chExt cx="1872208" cy="1303975"/>
          </a:xfrm>
        </p:grpSpPr>
        <p:pic>
          <p:nvPicPr>
            <p:cNvPr id="13" name="Рисунок 12" descr="1646419152_61-kartinkin-net-p-kartinki-dlya-nadpisi-teksta-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280" y="1993404"/>
              <a:ext cx="1800200" cy="130397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092280" y="2272827"/>
              <a:ext cx="1872208" cy="756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Применяется курсом</a:t>
              </a:r>
              <a:endParaRPr lang="ru-RU" sz="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0" y="323528"/>
            <a:ext cx="39196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Фитобочка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бе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5064" y="1115616"/>
            <a:ext cx="2376264" cy="267999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2656" y="2123728"/>
            <a:ext cx="32403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Снимает напряжение и усталость мышц.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Повышает иммунитет.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Нормализует артериальное давление.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Выводит шлаки и токсины.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Подтягивает и омолаживает кожу.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Нормализуется гормональный фон.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Способствует снижению веса и уменьшению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целлюлита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Восстанавливается нервная система.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Стимулируется кровоток в</a:t>
            </a:r>
          </a:p>
          <a:p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органах малого таза.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25144" y="3275856"/>
            <a:ext cx="1872208" cy="1008112"/>
            <a:chOff x="7092280" y="1993404"/>
            <a:chExt cx="1872208" cy="1303975"/>
          </a:xfrm>
        </p:grpSpPr>
        <p:pic>
          <p:nvPicPr>
            <p:cNvPr id="9" name="Рисунок 8" descr="1646419152_61-kartinkin-net-p-kartinki-dlya-nadpisi-teksta-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280" y="1993404"/>
              <a:ext cx="1800200" cy="130397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092280" y="2281437"/>
              <a:ext cx="1872208" cy="676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Процедура длится</a:t>
              </a:r>
              <a:endParaRPr lang="ru-RU" sz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15 -20 минут</a:t>
              </a:r>
              <a:endParaRPr lang="ru-RU" sz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645024" y="4860032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перенесенные болезни дыхательной системы;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невроз, стресс;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целлюлит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отечность;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болезни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лимфатической систем;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миокардит; начальные стадии гипертонии и гипотонии;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вегето-сосудистая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дистония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повышенный тонус мышц и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при болях в спине;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язва желудка и 12-перстной </a:t>
            </a:r>
          </a:p>
          <a:p>
            <a:pPr fontAlgn="base"/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кишки вне обострения.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7032" y="4427984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4664" y="1763688"/>
            <a:ext cx="290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15617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2656" y="658822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туберкулез, онкология;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острые и хронические воспаления в стадии обострения;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патологии, тромбофлебит;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атеросклероз, гипертония.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6632" y="8460432"/>
            <a:ext cx="6624736" cy="504056"/>
          </a:xfrm>
          <a:prstGeom prst="rect">
            <a:avLst/>
          </a:prstGeom>
          <a:solidFill>
            <a:srgbClr val="D7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69142" y="467544"/>
            <a:ext cx="5043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Ручной массаж 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005064" y="5199166"/>
            <a:ext cx="270892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остеохондроз и искривление позвоночника разной степени;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головные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боли;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переутомление, депрессия, нервный стресс;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нарушения работы пищеварительного тракта;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боли в мышцах;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бессонница;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реабилитация после травм и переломов.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8640" y="2195736"/>
            <a:ext cx="3528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Укрепление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системы.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Положительно влияет на суставы и опорно-двигательный аппарат.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Возвращается тонус даже атрофированным мышцам.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Расслабляющий эффект, </a:t>
            </a:r>
          </a:p>
          <a:p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благотворно влияет на состояние нервной системы.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Улучшается  кровообращение и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лимфоток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выведение токсинов из организма.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Ткани и органы получают больше питания и кислорода, что положительно сказывается на самочувствии и на коже.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Избавление от головных болей и нормализует давление, улучшает цвет лица.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Поднимает жизненный тонус.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Устраняет застойные явления.</a:t>
            </a:r>
          </a:p>
        </p:txBody>
      </p:sp>
      <p:pic>
        <p:nvPicPr>
          <p:cNvPr id="6" name="Рисунок 5" descr="Massazh-ruchnoj-klassichesk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3036" y="1979712"/>
            <a:ext cx="2888940" cy="192596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7" name="Группа 6"/>
          <p:cNvGrpSpPr/>
          <p:nvPr/>
        </p:nvGrpSpPr>
        <p:grpSpPr>
          <a:xfrm>
            <a:off x="4581128" y="3707904"/>
            <a:ext cx="1872208" cy="1008112"/>
            <a:chOff x="7092280" y="1993404"/>
            <a:chExt cx="1872208" cy="1303975"/>
          </a:xfrm>
        </p:grpSpPr>
        <p:pic>
          <p:nvPicPr>
            <p:cNvPr id="8" name="Рисунок 7" descr="1646419152_61-kartinkin-net-p-kartinki-dlya-nadpisi-teksta-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280" y="1993404"/>
              <a:ext cx="1800200" cy="1303975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7092280" y="2365968"/>
              <a:ext cx="1872208" cy="676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Курс состоит из 10 сеансов</a:t>
              </a:r>
              <a:endParaRPr lang="ru-RU" sz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4664" y="1835696"/>
            <a:ext cx="2838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ручного массажа: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5024" y="4860032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6632" y="7452320"/>
            <a:ext cx="378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0648" y="7812360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кожи;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крови и прием гематологических препаратов, замедляющих скорость свертывания крови.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9017" r="9831"/>
          <a:stretch>
            <a:fillRect/>
          </a:stretch>
        </p:blipFill>
        <p:spPr>
          <a:xfrm>
            <a:off x="3789040" y="1835696"/>
            <a:ext cx="2706036" cy="187812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2656" y="2483768"/>
            <a:ext cx="33123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Мышцы, суставы и ткани быстрее заживают.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Снятие спазмов и усталости.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Общее улучшение кровообращения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Уменьшение холестерина в крови, что снижает риск возникновения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заболеваний.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Снижение сроков лихорадки и анемии у больных с ожогами тяжёлой степени.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Борьба с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целлюлитом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лишним весом.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Снижение уровня стресса - процедура расслабляет организм, что положительно сказывается на психологическом здоровье.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3016" y="5148064"/>
            <a:ext cx="3140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различные хронические заболевания;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переутомление, плохой сон;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нарушение работы  нервной и пищеварительной системы;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заболевания, поражающие суставы;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проблемы с сосудами;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целлюлит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вес.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37112" y="3491880"/>
            <a:ext cx="2232248" cy="1152128"/>
            <a:chOff x="7092280" y="1993404"/>
            <a:chExt cx="1872208" cy="1257212"/>
          </a:xfrm>
        </p:grpSpPr>
        <p:pic>
          <p:nvPicPr>
            <p:cNvPr id="6" name="Рисунок 5" descr="1646419152_61-kartinkin-net-p-kartinki-dlya-nadpisi-teksta-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6839" y="1993404"/>
              <a:ext cx="1735641" cy="125721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092280" y="2281437"/>
              <a:ext cx="1872208" cy="638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Процедура длится</a:t>
              </a:r>
              <a:endParaRPr lang="ru-RU" sz="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от 20 до 50 минут</a:t>
              </a:r>
              <a:endParaRPr lang="ru-RU" sz="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32656" y="179514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Термоинфракрасный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массажер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(ТИМ)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664" y="2051720"/>
            <a:ext cx="284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Польза и преимущества: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9040" y="4716016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8720" y="179512"/>
            <a:ext cx="5447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Биоэнергомассажер</a:t>
            </a:r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(БЭМ)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bioenergy-massage-fo-removebg-previe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9264">
            <a:off x="4386267" y="386548"/>
            <a:ext cx="2072829" cy="298965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0648" y="2123728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Выведение токсинов, очищение крови.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Улучшение кровообращения; обмена веществ.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Укрепление иммунитета, самовосстановление организма.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Регуляция вегетативной нервной системы, улучшение качества сна.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Обезболивание, укрепление костей и мышц.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Регуляция эндокринной системы, косметический эффект, снижение веса.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Освобождение энергетических каналов, устранение тромбов и застоя крови.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9648" y="3635896"/>
            <a:ext cx="3168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бессонница, нервное истощение, головокружение и шум в ушах;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нарушения работы желудка и кишечника, гастрит;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боли в пояснице, шее, бедрах,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гиперостоз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ушибы, вывихи, ревматизм ног;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урологические и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гинекологитечские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заболевания.;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гипертония,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гиперлипимия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сахарный диабет, последствия сотрясения мозга, малокровие, различные ишемические болезни;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реабилитация с ДЦП;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угроза тромбозов, варикозном расширении вен.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632" y="8100392"/>
            <a:ext cx="6624736" cy="461665"/>
          </a:xfrm>
          <a:prstGeom prst="rect">
            <a:avLst/>
          </a:prstGeom>
          <a:solidFill>
            <a:srgbClr val="F2B8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648" y="1763688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6781" y="3275856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16216"/>
            <a:ext cx="3717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0648" y="6876256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злокачественные опухоли;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наличие в теле инородных предметов;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высокое давление перед сеансом.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395536"/>
            <a:ext cx="5400600" cy="864096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Массажер для ног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YAMAGUCHI Hybrid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без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9689">
            <a:off x="3534978" y="1382147"/>
            <a:ext cx="3227366" cy="256782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8640" y="2195736"/>
            <a:ext cx="33843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Улучшение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лимфодренажа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ног;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Устраняется отечность, боль в ногах;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Укрепляются и тонизируются стенки сосудов;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Расслабление напряженных мышц – в ногах появляется невероятная легкость и расслабление;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Снимает усталость,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избавляет от стресса, улучшает настроение и иммунитет в целом.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Осуществление глубокого массажа подошвенного апоневроза и костей предплюсны.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Улучшение кровообращения.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Воздействие на лечебные точки стопы,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связаннные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 внутренними органами.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64" y="1835696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4882" t="45800" r="37006" b="11501"/>
          <a:stretch>
            <a:fillRect/>
          </a:stretch>
        </p:blipFill>
        <p:spPr bwMode="auto">
          <a:xfrm>
            <a:off x="3501008" y="4067944"/>
            <a:ext cx="320376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28" name="AutoShape 4" descr="https://www.yamaguchi.ru/images/product/hybrid/mob/head1-mob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yamaguchi.ru/images/product/hybrid/mob/head2-mob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yamaguchi.ru/images/product/hybrid/mob/head3-mob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2736" y="179512"/>
            <a:ext cx="51155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Китайский массаж </a:t>
            </a:r>
          </a:p>
          <a:p>
            <a:pPr algn="ctr"/>
            <a:r>
              <a:rPr lang="ru-RU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гуаша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056" y="4427984"/>
            <a:ext cx="2780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нарушение когнитивных функций: памяти, внимание, головные боли;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инфекционные заболевания легких (бронхит, трахеит, ОРВИ, ОРЗ и другие);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боли в спине,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мышщах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опорно-двигательного аппарата. (остеохондроз, артроз, при ушибах мягких тканей);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заболевания кожи (дерматиты).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648" y="2051720"/>
            <a:ext cx="3600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Повышение иммунитета.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Избавление от шлаков, токсинов;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Разглаживание морщин.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Воздействие на точки, управляющие работой легких.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 Усиливает кровообращение и расширяет сосуды головного мозга, для улучшения работы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системы.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 Усиливается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лимфоток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что положительно сказывается на лечении заболеваний спины;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Снимает боль в спине;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Устраняет напряжение в мышцах, защемления в спине;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Убирает жировые отложения.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754" t="13648" r="24246" b="10675"/>
          <a:stretch>
            <a:fillRect/>
          </a:stretch>
        </p:blipFill>
        <p:spPr bwMode="auto">
          <a:xfrm>
            <a:off x="4005064" y="1907704"/>
            <a:ext cx="25796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4664" y="1763688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632" y="7956376"/>
            <a:ext cx="6624736" cy="400110"/>
          </a:xfrm>
          <a:prstGeom prst="rect">
            <a:avLst/>
          </a:prstGeom>
          <a:solidFill>
            <a:srgbClr val="F2B8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5064" y="4067944"/>
            <a:ext cx="2722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8640" y="608416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2656" y="6444208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гипертония;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повреждения кожи в области массажа;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обострения кожных заболеваний;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инфекционные болезни.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395536"/>
            <a:ext cx="5400600" cy="864096"/>
          </a:xfrm>
        </p:spPr>
        <p:txBody>
          <a:bodyPr>
            <a:noAutofit/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Лазерный поясничный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массажер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RAYCOME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ealth-Care-Soft-Laser-therapy-Waist-electric-massager-Medical-instrument-for-back-waist-pain-relief-de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056" y="1691680"/>
            <a:ext cx="2660915" cy="19956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789040" y="4139952"/>
            <a:ext cx="2924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боли в спине и суставах;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хронические заболевания позвоночника;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радикулит, межпозвонковая грыжа;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остеохондроз, сколиоз, лордоз и др. искривления;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триггерные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точки в мышцах спины, спазмы, острые и хронические травмы спины;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выпячивание поясничного диска, выступ межпозвоночного диска;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сидячая работа, работа связанная с поднятием тяжестей;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нервное перенапряжение.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656" y="644420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онкология;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восстановительный послеоперационный период           ( в области поясницы и живота);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серьезные повреждения или смещения в поясничной зоне.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656" y="2411760"/>
            <a:ext cx="3240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Активирует клетки организма, улучшает силу мышц поясницы. Обеспечивает поддержку и стабилизацию позвоночника.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Восстановление после операции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Облегчение боли при ущемлении нервных окончаний, снятие отека нервных корешков, асептическое воспаление, снижает чувствительность нервных корешков.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Исправление осанки.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1048" y="3779912"/>
            <a:ext cx="27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процедуре: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640" y="601216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процедуре: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4664" y="1979712"/>
            <a:ext cx="278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и преимущества: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5">
      <a:dk1>
        <a:srgbClr val="003E75"/>
      </a:dk1>
      <a:lt1>
        <a:sysClr val="window" lastClr="FFFFFF"/>
      </a:lt1>
      <a:dk2>
        <a:srgbClr val="FFFF00"/>
      </a:dk2>
      <a:lt2>
        <a:srgbClr val="D6ECFF"/>
      </a:lt2>
      <a:accent1>
        <a:srgbClr val="5FE7D5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2549</TotalTime>
  <Words>2912</Words>
  <Application>Microsoft Office PowerPoint</Application>
  <PresentationFormat>Экран (4:3)</PresentationFormat>
  <Paragraphs>468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Массажер для ног YAMAGUCHI Hybrid</vt:lpstr>
      <vt:lpstr>Слайд 8</vt:lpstr>
      <vt:lpstr>Лазерный поясничный массажер RAYCOME</vt:lpstr>
      <vt:lpstr>Слайд 10</vt:lpstr>
      <vt:lpstr>Слайд 11</vt:lpstr>
      <vt:lpstr>Слайд 12</vt:lpstr>
      <vt:lpstr>Слайд 13</vt:lpstr>
      <vt:lpstr>Слайд 14</vt:lpstr>
      <vt:lpstr>Дарсонваль</vt:lpstr>
      <vt:lpstr>АЛМАГ +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услуги в отделении дневного пребывания граждан пожилого возраста и инвалидов</dc:title>
  <dc:creator>Юрина А. М.</dc:creator>
  <cp:lastModifiedBy>Пользователь</cp:lastModifiedBy>
  <cp:revision>292</cp:revision>
  <dcterms:created xsi:type="dcterms:W3CDTF">2022-10-05T06:49:34Z</dcterms:created>
  <dcterms:modified xsi:type="dcterms:W3CDTF">2022-11-14T06:23:59Z</dcterms:modified>
</cp:coreProperties>
</file>