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sldIdLst>
    <p:sldId id="299" r:id="rId2"/>
    <p:sldId id="323" r:id="rId3"/>
    <p:sldId id="331" r:id="rId4"/>
    <p:sldId id="322" r:id="rId5"/>
    <p:sldId id="290" r:id="rId6"/>
    <p:sldId id="330" r:id="rId7"/>
    <p:sldId id="272" r:id="rId8"/>
    <p:sldId id="324" r:id="rId9"/>
    <p:sldId id="263" r:id="rId10"/>
    <p:sldId id="30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1C9"/>
    <a:srgbClr val="F5E7D1"/>
    <a:srgbClr val="101010"/>
    <a:srgbClr val="2F20F6"/>
    <a:srgbClr val="F2ACDB"/>
    <a:srgbClr val="83DDD9"/>
    <a:srgbClr val="49CDC7"/>
    <a:srgbClr val="F4B23A"/>
    <a:srgbClr val="8C3FC5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2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60C7-B32D-4B6E-A2F1-52641B07A1A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E7A2-27FB-4050-92A4-C4E9E2849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7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60C7-B32D-4B6E-A2F1-52641B07A1A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E7A2-27FB-4050-92A4-C4E9E2849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69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60C7-B32D-4B6E-A2F1-52641B07A1A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E7A2-27FB-4050-92A4-C4E9E2849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82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B8413-A26C-4E57-B221-37BFA2B63B67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33FC2-F7D2-4FA9-B301-BEDF00BB5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243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181600" cy="2098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5181600" cy="2100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634B1-C5AA-456E-A677-E3E3DD8557B2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915B3-C2BB-44B2-9A20-84CC2F7A2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91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60C7-B32D-4B6E-A2F1-52641B07A1A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E7A2-27FB-4050-92A4-C4E9E2849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7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60C7-B32D-4B6E-A2F1-52641B07A1A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E7A2-27FB-4050-92A4-C4E9E2849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22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60C7-B32D-4B6E-A2F1-52641B07A1A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E7A2-27FB-4050-92A4-C4E9E2849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7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60C7-B32D-4B6E-A2F1-52641B07A1A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E7A2-27FB-4050-92A4-C4E9E2849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6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60C7-B32D-4B6E-A2F1-52641B07A1A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E7A2-27FB-4050-92A4-C4E9E2849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05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60C7-B32D-4B6E-A2F1-52641B07A1A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E7A2-27FB-4050-92A4-C4E9E2849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60C7-B32D-4B6E-A2F1-52641B07A1A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E7A2-27FB-4050-92A4-C4E9E2849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29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60C7-B32D-4B6E-A2F1-52641B07A1A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E7A2-27FB-4050-92A4-C4E9E2849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86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C60C7-B32D-4B6E-A2F1-52641B07A1AE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CE7A2-27FB-4050-92A4-C4E9E2849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43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2" r:id="rId12"/>
    <p:sldLayoutId id="21474838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hdphoto3.wdp" Type="http://schemas.microsoft.com/office/2007/relationships/hdphoto"/><Relationship Id="rId4" Target="../media/image12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hdphoto4.wdp" Type="http://schemas.microsoft.com/office/2007/relationships/hdphoto"/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4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6.png" Type="http://schemas.openxmlformats.org/officeDocument/2006/relationships/image"/><Relationship Id="rId2" Target="../media/image15.pn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19.jpeg" Type="http://schemas.openxmlformats.org/officeDocument/2006/relationships/image"/><Relationship Id="rId5" Target="../media/image18.jpeg" Type="http://schemas.openxmlformats.org/officeDocument/2006/relationships/image"/><Relationship Id="rId4" Target="../media/image1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"/>
          <a:stretch/>
        </p:blipFill>
        <p:spPr>
          <a:xfrm>
            <a:off x="780176" y="1155865"/>
            <a:ext cx="10343626" cy="5596356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695FA7-5FAF-D109-0EB8-F2455FAC75B1}"/>
              </a:ext>
            </a:extLst>
          </p:cNvPr>
          <p:cNvSpPr txBox="1"/>
          <p:nvPr/>
        </p:nvSpPr>
        <p:spPr>
          <a:xfrm>
            <a:off x="914400" y="-117445"/>
            <a:ext cx="85987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</a:p>
          <a:p>
            <a:pPr algn="ctr"/>
            <a:r>
              <a:rPr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ГОСУДАРСТВЕННОЕ БЮДЖЕТНОЕ УЧРЕЖДЕНИЕ </a:t>
            </a:r>
          </a:p>
          <a:p>
            <a:pPr algn="ctr"/>
            <a:r>
              <a:rPr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   РЕСПУБЛИКИ АДЫГЕЯ</a:t>
            </a:r>
          </a:p>
          <a:p>
            <a:pPr algn="ctr"/>
            <a:r>
              <a:rPr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         «АДАМИЙСКИЙ ДОМ -  ИНТЕРНАТ» </a:t>
            </a:r>
          </a:p>
        </p:txBody>
      </p:sp>
    </p:spTree>
    <p:extLst>
      <p:ext uri="{BB962C8B-B14F-4D97-AF65-F5344CB8AC3E}">
        <p14:creationId xmlns:p14="http://schemas.microsoft.com/office/powerpoint/2010/main" val="397475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400"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0BCE2B-0EC3-17DB-98B3-1EDA28415E5A}"/>
              </a:ext>
            </a:extLst>
          </p:cNvPr>
          <p:cNvSpPr txBox="1"/>
          <p:nvPr/>
        </p:nvSpPr>
        <p:spPr>
          <a:xfrm>
            <a:off x="634767" y="2239862"/>
            <a:ext cx="109224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7953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6" name="Rectangle 10"/>
          <p:cNvSpPr>
            <a:spLocks noGrp="1"/>
          </p:cNvSpPr>
          <p:nvPr>
            <p:ph type="body" sz="half" idx="3"/>
          </p:nvPr>
        </p:nvSpPr>
        <p:spPr>
          <a:xfrm>
            <a:off x="4781726" y="135306"/>
            <a:ext cx="7256728" cy="2607893"/>
          </a:xfrm>
        </p:spPr>
        <p:txBody>
          <a:bodyPr>
            <a:normAutofit/>
          </a:bodyPr>
          <a:lstStyle/>
          <a:p>
            <a:pPr marL="0" indent="269875" algn="just">
              <a:lnSpc>
                <a:spcPct val="80000"/>
              </a:lnSpc>
              <a:buFont typeface="Arial" charset="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5142B-8A62-1509-5DA2-2D2410547117}"/>
              </a:ext>
            </a:extLst>
          </p:cNvPr>
          <p:cNvSpPr txBox="1"/>
          <p:nvPr/>
        </p:nvSpPr>
        <p:spPr>
          <a:xfrm>
            <a:off x="761941" y="0"/>
            <a:ext cx="1008176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      </a:t>
            </a:r>
            <a:endParaRPr lang="ru-RU" sz="1600" b="1" dirty="0"/>
          </a:p>
          <a:p>
            <a:pPr algn="ctr"/>
            <a:r>
              <a:rPr lang="ru-RU" sz="1600" b="1" dirty="0"/>
              <a:t>Проект «Кавказское долголетие»</a:t>
            </a:r>
          </a:p>
          <a:p>
            <a:endParaRPr lang="ru-RU" sz="1400" dirty="0"/>
          </a:p>
          <a:p>
            <a:r>
              <a:rPr lang="ru-RU" sz="1400" dirty="0"/>
              <a:t>          Социальная поддержка старшего поколения - одно из ведущих направлений повышения продолжительности жизни, а значит, и решения социально-демографических проблем в России.</a:t>
            </a:r>
          </a:p>
          <a:p>
            <a:r>
              <a:rPr lang="ru-RU" sz="1400" dirty="0"/>
              <a:t>Особое внимание при этом отводится пожилому населению, и деятельности, связанной с пропагандой и развитием активного долголетия. Ключевой задачей содействия активному долголетию пожилых людей и инвалидов становится решение вопросов трудовой и социальной активности. Изменение социального статуса, связанное с прекращением или ограничением трудовой и общественной деятельности, трансформацией ценностных ориентиров, образа жизни и общения, появлением затруднений в социально-бытовой сфере и возникновением необходимости психологической адаптации к новым условиям, порождает у пожилых серьезные проблемы. Исходя из этого, формируется необходимость развития системы образовательной и социокультурной реабилитации граждан пожилого возраста и инвалидов через сохранение и развитие их физического, творческого, интеллектуального потенциала, позволяющей оказать данной категории людей психологическую поддержку, дать возможность почувствовать себя нужными и интересными другим людям. Одним из острых вопросов на сегодняшний день является доступность и качество социальных услуг для старшего поколения. </a:t>
            </a:r>
          </a:p>
          <a:p>
            <a:r>
              <a:rPr lang="ru-RU" sz="1400" dirty="0">
                <a:effectLst/>
              </a:rPr>
              <a:t>        В отделении функционирует кабинет лечебной физкультуры, оборудованный современными тренажерами, где с пожилыми людьми занимается инструктор по адаптивной физкультуре. Занятия с каждым проводятся по индивидуальной программе, формируются группы по  возрасту и характеру заболевания. Ежедневно проводятся утренняя гимнастика, антропометрия, чередуются процедуры аэроионотерапии и ароматерапии. А метод су- джок терапии, который применяют не так давно, также помогает в поддержании здоровья пожилых граждан.</a:t>
            </a:r>
          </a:p>
          <a:p>
            <a:pPr algn="just"/>
            <a:r>
              <a:rPr lang="ru-RU" sz="1400" dirty="0">
                <a:effectLst/>
              </a:rPr>
              <a:t>      Еженедельно проводится когнитивный тренинг, направленный на стимулирование познавательных функций и профилактику когнитивных нарушений. Женщины получают необходимую консультацию, а беседы, игры, развивающие память — все это помогает повысить самооценку, справляться с душевными переживаниями.</a:t>
            </a:r>
          </a:p>
          <a:p>
            <a:pPr algn="just"/>
            <a:r>
              <a:rPr lang="ru-RU" sz="1400" dirty="0">
                <a:effectLst/>
              </a:rPr>
              <a:t>       Для улучшения духовного и нравственного здоровья людей с ОВЗ организуются литературные часы, посвященные творчеству различных писателей и поэтов, красочные фольклорные праздники, встречи со священнослужителем, врачами и специалистами из других организаций, проводятся социально-значимые мероприятия,  поездки по святым и культурным местам. Они также принимают активное участие в жизни нашего района, в различных культурных и спортивных мероприятиях.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311A2F-381D-73DB-D4F8-9815728338C4}"/>
              </a:ext>
            </a:extLst>
          </p:cNvPr>
          <p:cNvSpPr txBox="1"/>
          <p:nvPr/>
        </p:nvSpPr>
        <p:spPr>
          <a:xfrm>
            <a:off x="5378824" y="0"/>
            <a:ext cx="777777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 lang="ru-RU" sz="1600"/>
              <a:t>В рамках реализуемого проекта проводятся следующие мероприятия:</a:t>
            </a:r>
          </a:p>
          <a:p>
            <a:pPr>
              <a:buFont charset="0" panose="020B0604020202020204" pitchFamily="34" typeface="Arial"/>
              <a:buChar char="•"/>
            </a:pPr>
            <a:r>
              <a:rPr dirty="0" lang="ru-RU" sz="1600"/>
              <a:t>измерение температуры тела, давления, пульса (ежедневно);</a:t>
            </a:r>
          </a:p>
          <a:p>
            <a:pPr>
              <a:buFont charset="0" panose="020B0604020202020204" pitchFamily="34" typeface="Arial"/>
              <a:buChar char="•"/>
            </a:pPr>
            <a:r>
              <a:rPr dirty="0" lang="ru-RU" sz="1600"/>
              <a:t>ЛФК (ежедневно);</a:t>
            </a:r>
          </a:p>
          <a:p>
            <a:pPr>
              <a:buFont charset="0" panose="020B0604020202020204" pitchFamily="34" typeface="Arial"/>
              <a:buChar char="•"/>
            </a:pPr>
            <a:r>
              <a:rPr dirty="0" lang="ru-RU" sz="1600"/>
              <a:t>Занятия на тренажерах (ежедневно);</a:t>
            </a:r>
          </a:p>
          <a:p>
            <a:pPr>
              <a:buFont charset="0" panose="020B0604020202020204" pitchFamily="34" typeface="Arial"/>
              <a:buChar char="•"/>
            </a:pPr>
            <a:r>
              <a:rPr dirty="0" lang="ru-RU" sz="1600"/>
              <a:t>Беседы по формированию навыков ЗОЖ (2 раза в неделю);</a:t>
            </a:r>
          </a:p>
          <a:p>
            <a:pPr>
              <a:buFont charset="0" panose="020B0604020202020204" pitchFamily="34" typeface="Arial"/>
              <a:buChar char="•"/>
            </a:pPr>
            <a:r>
              <a:rPr dirty="0" lang="ru-RU" sz="1600"/>
              <a:t>Консультации психолога (1 раз в неделю);</a:t>
            </a:r>
          </a:p>
          <a:p>
            <a:pPr>
              <a:buFont charset="0" panose="020B0604020202020204" pitchFamily="34" typeface="Arial"/>
              <a:buChar char="•"/>
            </a:pPr>
            <a:r>
              <a:rPr dirty="0" lang="ru-RU" sz="1600"/>
              <a:t>Обучение навыкам поведения в быту и общественных местах (1 раз в неделю);</a:t>
            </a:r>
          </a:p>
          <a:p>
            <a:pPr>
              <a:buFont charset="0" panose="020B0604020202020204" pitchFamily="34" typeface="Arial"/>
              <a:buChar char="•"/>
            </a:pPr>
            <a:r>
              <a:rPr dirty="0" lang="ru-RU" sz="1600"/>
              <a:t>Когнитивный тренинг (1 раз в неделю);</a:t>
            </a:r>
          </a:p>
          <a:p>
            <a:pPr>
              <a:buFont charset="0" panose="020B0604020202020204" pitchFamily="34" typeface="Arial"/>
              <a:buChar char="•"/>
            </a:pPr>
            <a:r>
              <a:rPr dirty="0" lang="ru-RU" sz="1600"/>
              <a:t>Арт-терапевтические занятия (2 раза в неделю);</a:t>
            </a:r>
          </a:p>
          <a:p>
            <a:pPr>
              <a:buFont charset="0" panose="020B0604020202020204" pitchFamily="34" typeface="Arial"/>
              <a:buChar char="•"/>
            </a:pPr>
            <a:r>
              <a:rPr dirty="0" lang="ru-RU" sz="1600"/>
              <a:t>Культурно — массовое мероприятие (2 раза в неделю);</a:t>
            </a:r>
          </a:p>
          <a:p>
            <a:pPr>
              <a:buFont charset="0" panose="020B0604020202020204" pitchFamily="34" typeface="Arial"/>
              <a:buChar char="•"/>
            </a:pPr>
            <a:r>
              <a:rPr dirty="0" lang="ru-RU" sz="1600"/>
              <a:t>Обеспечение горячим питанием ( 5 раз в день)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D8D6C8-1851-90BC-C2D6-2C8233846AD3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75" y="2800767"/>
            <a:ext cx="6626711" cy="372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2ED6BE-89A6-EFFA-2E63-506A1E61E8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r="8"/>
          <a:stretch/>
        </p:blipFill>
        <p:spPr>
          <a:xfrm>
            <a:off x="288614" y="422179"/>
            <a:ext cx="463664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4467291"/>
      </p:ext>
    </p:extLst>
  </p:cSld>
  <p:clrMapOvr>
    <a:masterClrMapping/>
  </p:clrMapOvr>
  <p:transition spd="slow">
    <p:wip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08E279-5B8D-3E65-E8A0-75D93C4AEB3C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4" y="150757"/>
            <a:ext cx="4988142" cy="2805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9C384E-046B-9796-D210-9F3BA4248C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" t="32"/>
          <a:stretch/>
        </p:blipFill>
        <p:spPr>
          <a:xfrm>
            <a:off x="5571427" y="2780030"/>
            <a:ext cx="4148769" cy="4097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FE8E4F-2420-3390-6CCA-006C2DAE4AAF}"/>
              </a:ext>
            </a:extLst>
          </p:cNvPr>
          <p:cNvSpPr txBox="1"/>
          <p:nvPr/>
        </p:nvSpPr>
        <p:spPr>
          <a:xfrm>
            <a:off x="5782619" y="102374"/>
            <a:ext cx="57818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 lang="ru-RU" sz="1400"/>
              <a:t>Проект «Кавказское долголетие» направлен на людей преклонного возраста и граждан, имеющих ограничения в состоянии здоровья и призван решить задачу вовлечения их в активную жизнь путем проведения работы, ориентированной на укрепление здоровья и продление активного долголетия с использованием метода лечебной физкультуры, скандинавской ходьбы; проведение курса лекций, подобранных врачами, с учетом возрастных изменений, курса лекций, направленных на пропаганду здорового образа жизни, повышение информированности о резервных возможностях организма и их использование, повышение сопротивляемости организма к стрессовым ситуациям и их снятие, консультации медицинского работника в пределах оказания доврачебной помощи.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05548B-0587-B777-2582-738523E94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3" y="369332"/>
            <a:ext cx="5356486" cy="4017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EDB39A-94E5-C8E5-83FE-356453795D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09" y="1668024"/>
            <a:ext cx="5993684" cy="4495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CC68C4-703A-9506-38CA-E6F2865A7413}"/>
              </a:ext>
            </a:extLst>
          </p:cNvPr>
          <p:cNvSpPr txBox="1"/>
          <p:nvPr/>
        </p:nvSpPr>
        <p:spPr>
          <a:xfrm>
            <a:off x="3536668" y="0"/>
            <a:ext cx="8652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755494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E50F1B-2839-51BA-DE3C-7C9B4463071D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" l="84" t="61"/>
          <a:stretch/>
        </p:blipFill>
        <p:spPr>
          <a:xfrm>
            <a:off x="538323" y="587150"/>
            <a:ext cx="4417661" cy="5262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7E6644-FB74-F278-609A-F31367640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"/>
          <a:stretch/>
        </p:blipFill>
        <p:spPr>
          <a:xfrm>
            <a:off x="6393285" y="109056"/>
            <a:ext cx="5143500" cy="5327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135852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46F518-7E68-4703-1DCE-77B495516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9" y="623843"/>
            <a:ext cx="5413696" cy="4060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97141B-0F59-D253-02D8-1714D82E04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54" y="2077941"/>
            <a:ext cx="6014487" cy="4510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17512539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39FF11-3CF8-32C3-C3A7-995F68896ABD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9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3" y="647592"/>
            <a:ext cx="5969141" cy="4476857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D5F137-E87C-67A7-7A45-B2D97F98BBFB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" l="14" r="23" t="149"/>
          <a:stretch/>
        </p:blipFill>
        <p:spPr>
          <a:xfrm>
            <a:off x="6725733" y="1888621"/>
            <a:ext cx="5211004" cy="4394901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40244384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7" y="4480923"/>
            <a:ext cx="3826042" cy="92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16" y="4602056"/>
            <a:ext cx="3826042" cy="92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3087688"/>
            <a:ext cx="33829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B4E071-EA32-159D-EE77-0EAEBD985295}"/>
              </a:ext>
            </a:extLst>
          </p:cNvPr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180" y="247389"/>
            <a:ext cx="3955407" cy="296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B72E16-A78B-7402-B0D1-6710FB44BC6F}"/>
              </a:ext>
            </a:extLst>
          </p:cNvPr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107" y="1842507"/>
            <a:ext cx="3672152" cy="4768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39FE0A-B2D3-F35D-6D14-E9F95187EC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" l="105" r="85" t="233"/>
          <a:stretch/>
        </p:blipFill>
        <p:spPr>
          <a:xfrm>
            <a:off x="97041" y="3429000"/>
            <a:ext cx="5747248" cy="318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97163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16011</TotalTime>
  <Words>563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1й</cp:lastModifiedBy>
  <cp:revision>146</cp:revision>
  <dcterms:created xsi:type="dcterms:W3CDTF">2020-06-03T08:54:02Z</dcterms:created>
  <dcterms:modified xsi:type="dcterms:W3CDTF">2022-11-16T06:57:12Z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2089788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