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17"/>
  </p:notesMasterIdLst>
  <p:sldIdLst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+c0/H++4vwyodVWoC0cz2PrBB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0BC0E3-FBC3-485B-9E4F-5FA3DEBB304E}">
  <a:tblStyle styleId="{930BC0E3-FBC3-485B-9E4F-5FA3DEBB304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D57721D-65C4-4252-9527-7B02F1FA8A6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121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leader-id.ru/event/56374/" TargetMode="External"/><Relationship Id="rId7" Type="http://schemas.openxmlformats.org/officeDocument/2006/relationships/hyperlink" Target="https://leader-id.ru/events/28821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leader-id.ru/events/233946" TargetMode="External"/><Relationship Id="rId5" Type="http://schemas.openxmlformats.org/officeDocument/2006/relationships/hyperlink" Target="http://leader-id.ru/events/212840" TargetMode="External"/><Relationship Id="rId4" Type="http://schemas.openxmlformats.org/officeDocument/2006/relationships/hyperlink" Target="http://leader-id.ru/events/212652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ctrTitle"/>
          </p:nvPr>
        </p:nvSpPr>
        <p:spPr>
          <a:xfrm>
            <a:off x="1629295" y="889971"/>
            <a:ext cx="9830066" cy="373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6000"/>
              <a:buNone/>
            </a:pPr>
            <a:r>
              <a:rPr lang="ru-RU" b="1" dirty="0" smtClean="0">
                <a:solidFill>
                  <a:srgbClr val="33A1D8"/>
                </a:solidFill>
              </a:rPr>
              <a:t>РОСТ – </a:t>
            </a:r>
            <a:br>
              <a:rPr lang="ru-RU" b="1" dirty="0" smtClean="0">
                <a:solidFill>
                  <a:srgbClr val="33A1D8"/>
                </a:solidFill>
              </a:rPr>
            </a:br>
            <a:r>
              <a:rPr lang="ru-RU" b="1" dirty="0" err="1" smtClean="0">
                <a:solidFill>
                  <a:srgbClr val="33A1D8"/>
                </a:solidFill>
              </a:rPr>
              <a:t>РОссийские</a:t>
            </a:r>
            <a:r>
              <a:rPr lang="ru-RU" b="1" dirty="0" smtClean="0">
                <a:solidFill>
                  <a:srgbClr val="33A1D8"/>
                </a:solidFill>
              </a:rPr>
              <a:t> </a:t>
            </a:r>
            <a:r>
              <a:rPr lang="ru-RU" b="1" dirty="0" err="1" smtClean="0">
                <a:solidFill>
                  <a:srgbClr val="33A1D8"/>
                </a:solidFill>
              </a:rPr>
              <a:t>СТажировки</a:t>
            </a:r>
            <a:r>
              <a:rPr lang="ru-RU" b="1" dirty="0" smtClean="0">
                <a:solidFill>
                  <a:srgbClr val="33A1D8"/>
                </a:solidFill>
              </a:rPr>
              <a:t/>
            </a:r>
            <a:br>
              <a:rPr lang="ru-RU" b="1" dirty="0" smtClean="0">
                <a:solidFill>
                  <a:srgbClr val="33A1D8"/>
                </a:solidFill>
              </a:rPr>
            </a:br>
            <a:r>
              <a:rPr lang="ru-RU" b="1" dirty="0">
                <a:solidFill>
                  <a:srgbClr val="33A1D8"/>
                </a:solidFill>
              </a:rPr>
              <a:t/>
            </a:r>
            <a:br>
              <a:rPr lang="ru-RU" b="1" dirty="0">
                <a:solidFill>
                  <a:srgbClr val="33A1D8"/>
                </a:solidFill>
              </a:rPr>
            </a:br>
            <a:r>
              <a:rPr lang="ru-RU" sz="2800" b="1" dirty="0" smtClean="0">
                <a:solidFill>
                  <a:srgbClr val="33A1D8"/>
                </a:solidFill>
              </a:rPr>
              <a:t>Стажировка специалистов = </a:t>
            </a:r>
            <a:br>
              <a:rPr lang="ru-RU" sz="2800" b="1" dirty="0" smtClean="0">
                <a:solidFill>
                  <a:srgbClr val="33A1D8"/>
                </a:solidFill>
              </a:rPr>
            </a:br>
            <a:r>
              <a:rPr lang="ru-RU" sz="2800" b="1" dirty="0" smtClean="0">
                <a:solidFill>
                  <a:srgbClr val="33A1D8"/>
                </a:solidFill>
              </a:rPr>
              <a:t>РОСТ для бизнеса</a:t>
            </a:r>
            <a:r>
              <a:rPr lang="ru-RU" sz="2800" b="1" dirty="0" smtClean="0">
                <a:solidFill>
                  <a:srgbClr val="33A1D8"/>
                </a:solidFill>
              </a:rPr>
              <a:t> </a:t>
            </a:r>
            <a:endParaRPr sz="2800" b="1" cap="none" dirty="0">
              <a:solidFill>
                <a:srgbClr val="33A1D8"/>
              </a:solidFill>
              <a:sym typeface="Arial"/>
            </a:endParaRPr>
          </a:p>
        </p:txBody>
      </p:sp>
      <p:pic>
        <p:nvPicPr>
          <p:cNvPr id="154" name="Google Shape;154;p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5023" y="889971"/>
            <a:ext cx="3717608" cy="141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658" y="254465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ПЛАН РЕАЛИЗАЦИИ ПРОЕКТА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Основные этапы и контрольные точки, ведущие к промежуточным и конечным результатам</a:t>
            </a:r>
            <a:endParaRPr/>
          </a:p>
        </p:txBody>
      </p:sp>
      <p:pic>
        <p:nvPicPr>
          <p:cNvPr id="242" name="Google Shape;24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9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46" name="Google Shape;246;p29"/>
          <p:cNvGraphicFramePr/>
          <p:nvPr>
            <p:extLst>
              <p:ext uri="{D42A27DB-BD31-4B8C-83A1-F6EECF244321}">
                <p14:modId xmlns:p14="http://schemas.microsoft.com/office/powerpoint/2010/main" val="136934894"/>
              </p:ext>
            </p:extLst>
          </p:nvPr>
        </p:nvGraphicFramePr>
        <p:xfrm>
          <a:off x="678612" y="2011681"/>
          <a:ext cx="10834800" cy="3943331"/>
        </p:xfrm>
        <a:graphic>
          <a:graphicData uri="http://schemas.openxmlformats.org/drawingml/2006/table">
            <a:tbl>
              <a:tblPr firstRow="1" bandRow="1">
                <a:noFill/>
                <a:tableStyleId>{930BC0E3-FBC3-485B-9E4F-5FA3DEBB304E}</a:tableStyleId>
              </a:tblPr>
              <a:tblGrid>
                <a:gridCol w="18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16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tx1"/>
                          </a:solidFill>
                        </a:rPr>
                        <a:t>Запуск</a:t>
                      </a:r>
                      <a:r>
                        <a:rPr lang="ru-RU" sz="2000" u="none" strike="noStrike" cap="none" baseline="0" dirty="0" smtClean="0">
                          <a:solidFill>
                            <a:schemeClr val="tx1"/>
                          </a:solidFill>
                        </a:rPr>
                        <a:t> проекта </a:t>
                      </a:r>
                      <a:r>
                        <a:rPr lang="ru-RU" sz="2000" u="none" strike="noStrike" cap="none" baseline="0" dirty="0" err="1" smtClean="0">
                          <a:solidFill>
                            <a:schemeClr val="tx1"/>
                          </a:solidFill>
                        </a:rPr>
                        <a:t>Преподава-тели</a:t>
                      </a:r>
                      <a:r>
                        <a:rPr lang="ru-RU" sz="2000" u="none" strike="noStrike" cap="none" baseline="0" dirty="0" smtClean="0">
                          <a:solidFill>
                            <a:schemeClr val="tx1"/>
                          </a:solidFill>
                        </a:rPr>
                        <a:t> Бизнес-практики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baseline="0" dirty="0" smtClean="0">
                          <a:solidFill>
                            <a:schemeClr val="tx1"/>
                          </a:solidFill>
                        </a:rPr>
                        <a:t>Съемка видео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tx1"/>
                          </a:solidFill>
                        </a:rPr>
                        <a:t>Сбор и упаковка кейсов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chemeClr val="tx1"/>
                          </a:solidFill>
                        </a:rPr>
                        <a:t>Сбор команд, проведение Чемпионата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Июль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Август 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Сентябрь 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Октябрь 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Ноябрь 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Декабрь 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7" name="Google Shape;247;p29"/>
          <p:cNvSpPr txBox="1"/>
          <p:nvPr/>
        </p:nvSpPr>
        <p:spPr>
          <a:xfrm>
            <a:off x="4603630" y="1478438"/>
            <a:ext cx="29847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2022 ГОД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СТОИМОСТЬ ПРОЕКТА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dirty="0" smtClean="0">
                <a:solidFill>
                  <a:srgbClr val="434343"/>
                </a:solidFill>
              </a:rPr>
              <a:t>Обучение бизнес-практиков. Доходы: 20 чел*30 </a:t>
            </a:r>
            <a:r>
              <a:rPr lang="ru-RU" sz="3200" dirty="0" err="1" smtClean="0">
                <a:solidFill>
                  <a:srgbClr val="434343"/>
                </a:solidFill>
              </a:rPr>
              <a:t>тыс</a:t>
            </a:r>
            <a:r>
              <a:rPr lang="ru-RU" sz="3200" dirty="0" smtClean="0">
                <a:solidFill>
                  <a:srgbClr val="434343"/>
                </a:solidFill>
              </a:rPr>
              <a:t>=600 тыс. Расходы…</a:t>
            </a: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dirty="0" smtClean="0">
                <a:solidFill>
                  <a:srgbClr val="434343"/>
                </a:solidFill>
              </a:rPr>
              <a:t>Информационная поддержка (регион или </a:t>
            </a:r>
            <a:r>
              <a:rPr lang="ru-RU" sz="3200" dirty="0" err="1" smtClean="0">
                <a:solidFill>
                  <a:srgbClr val="434343"/>
                </a:solidFill>
              </a:rPr>
              <a:t>фед</a:t>
            </a:r>
            <a:r>
              <a:rPr lang="ru-RU" sz="3200" dirty="0" smtClean="0">
                <a:solidFill>
                  <a:srgbClr val="434343"/>
                </a:solidFill>
              </a:rPr>
              <a:t> </a:t>
            </a:r>
            <a:r>
              <a:rPr lang="en-US" sz="3200" dirty="0" smtClean="0">
                <a:solidFill>
                  <a:srgbClr val="434343"/>
                </a:solidFill>
              </a:rPr>
              <a:t>PR)</a:t>
            </a: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dirty="0" smtClean="0">
                <a:solidFill>
                  <a:srgbClr val="434343"/>
                </a:solidFill>
              </a:rPr>
              <a:t>Смет затрат по этапам. Чемпионат</a:t>
            </a:r>
            <a:r>
              <a:rPr lang="en-US" sz="3200" dirty="0" smtClean="0">
                <a:solidFill>
                  <a:srgbClr val="434343"/>
                </a:solidFill>
              </a:rPr>
              <a:t>? </a:t>
            </a:r>
            <a:r>
              <a:rPr lang="ru-RU" sz="3200" dirty="0" smtClean="0">
                <a:solidFill>
                  <a:srgbClr val="434343"/>
                </a:solidFill>
              </a:rPr>
              <a:t>Смета</a:t>
            </a: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dirty="0" smtClean="0">
                <a:solidFill>
                  <a:srgbClr val="434343"/>
                </a:solidFill>
              </a:rPr>
              <a:t>Источники финансирования</a:t>
            </a:r>
            <a:r>
              <a:rPr lang="en-US" sz="3200" dirty="0" smtClean="0">
                <a:solidFill>
                  <a:srgbClr val="434343"/>
                </a:solidFill>
              </a:rPr>
              <a:t>? </a:t>
            </a:r>
            <a:r>
              <a:rPr lang="ru-RU" sz="3200" dirty="0" smtClean="0">
                <a:solidFill>
                  <a:srgbClr val="434343"/>
                </a:solidFill>
              </a:rPr>
              <a:t>Спонсоры</a:t>
            </a:r>
            <a:r>
              <a:rPr lang="en-US" sz="3200" dirty="0" smtClean="0">
                <a:solidFill>
                  <a:srgbClr val="434343"/>
                </a:solidFill>
              </a:rPr>
              <a:t>?</a:t>
            </a:r>
            <a:r>
              <a:rPr lang="ru-RU" sz="3200" dirty="0" smtClean="0">
                <a:solidFill>
                  <a:srgbClr val="434343"/>
                </a:solidFill>
              </a:rPr>
              <a:t> Заказчики</a:t>
            </a:r>
            <a:r>
              <a:rPr lang="en-US" sz="3200" dirty="0" smtClean="0">
                <a:solidFill>
                  <a:srgbClr val="434343"/>
                </a:solidFill>
              </a:rPr>
              <a:t>? </a:t>
            </a:r>
            <a:r>
              <a:rPr lang="ru-RU" sz="3200" dirty="0" err="1" smtClean="0">
                <a:solidFill>
                  <a:srgbClr val="434343"/>
                </a:solidFill>
              </a:rPr>
              <a:t>Рег</a:t>
            </a:r>
            <a:r>
              <a:rPr lang="ru-RU" sz="3200" dirty="0" smtClean="0">
                <a:solidFill>
                  <a:srgbClr val="434343"/>
                </a:solidFill>
              </a:rPr>
              <a:t> бюджет</a:t>
            </a: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dirty="0" err="1" smtClean="0">
                <a:solidFill>
                  <a:srgbClr val="434343"/>
                </a:solidFill>
              </a:rPr>
              <a:t>М.б</a:t>
            </a:r>
            <a:r>
              <a:rPr lang="ru-RU" sz="3200" dirty="0" smtClean="0">
                <a:solidFill>
                  <a:srgbClr val="434343"/>
                </a:solidFill>
              </a:rPr>
              <a:t>. в стадии проработки</a:t>
            </a: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dirty="0" smtClean="0">
                <a:solidFill>
                  <a:srgbClr val="434343"/>
                </a:solidFill>
              </a:rPr>
              <a:t>Выгода для ЦА – возможность подтвердить </a:t>
            </a:r>
            <a:r>
              <a:rPr lang="ru-RU" sz="3200" dirty="0" err="1" smtClean="0">
                <a:solidFill>
                  <a:srgbClr val="434343"/>
                </a:solidFill>
              </a:rPr>
              <a:t>квалификацю</a:t>
            </a:r>
            <a:r>
              <a:rPr lang="ru-RU" sz="3200" dirty="0" smtClean="0">
                <a:solidFill>
                  <a:srgbClr val="434343"/>
                </a:solidFill>
              </a:rPr>
              <a:t> </a:t>
            </a:r>
            <a:endParaRPr lang="en-US" sz="3200" dirty="0" smtClean="0">
              <a:solidFill>
                <a:srgbClr val="434343"/>
              </a:solidFill>
            </a:endParaRP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lang="ru-RU" sz="3200" dirty="0" smtClean="0">
              <a:solidFill>
                <a:srgbClr val="434343"/>
              </a:solidFill>
            </a:endParaRP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sz="3200" dirty="0">
              <a:solidFill>
                <a:srgbClr val="434343"/>
              </a:solidFill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Предварительная стоимостная оценка реализации идеи</a:t>
            </a:r>
            <a:endParaRPr/>
          </a:p>
        </p:txBody>
      </p:sp>
      <p:pic>
        <p:nvPicPr>
          <p:cNvPr id="255" name="Google Shape;255;p30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30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РЕСУРСНОЕ ОБЕСПЕЧЕНИЕ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dirty="0"/>
              <a:t>Бизнес-школа </a:t>
            </a:r>
            <a:r>
              <a:rPr lang="ru-RU" dirty="0" err="1"/>
              <a:t>УрФУ</a:t>
            </a:r>
            <a:endParaRPr lang="ru-RU" dirty="0"/>
          </a:p>
          <a:p>
            <a:pPr lvl="0"/>
            <a:r>
              <a:rPr lang="ru-RU" dirty="0"/>
              <a:t>Участники Президентской программы Бизнес-школы </a:t>
            </a:r>
            <a:r>
              <a:rPr lang="ru-RU" dirty="0" err="1"/>
              <a:t>УрФУ</a:t>
            </a:r>
            <a:endParaRPr lang="ru-RU" dirty="0"/>
          </a:p>
          <a:p>
            <a:pPr lvl="0"/>
            <a:r>
              <a:rPr lang="ru-RU" dirty="0"/>
              <a:t>Компании-партнеры Президентской программы подготовки управленческих кадров</a:t>
            </a:r>
          </a:p>
          <a:p>
            <a:pPr lvl="0"/>
            <a:r>
              <a:rPr lang="ru-RU" dirty="0"/>
              <a:t>Точка кипения </a:t>
            </a:r>
            <a:r>
              <a:rPr lang="ru-RU" dirty="0" smtClean="0"/>
              <a:t>– Екатеринбург</a:t>
            </a:r>
          </a:p>
          <a:p>
            <a:pPr lvl="0"/>
            <a:r>
              <a:rPr lang="ru-RU" dirty="0" smtClean="0"/>
              <a:t>Нужен статусный партнер! </a:t>
            </a:r>
            <a:r>
              <a:rPr lang="en-US" dirty="0" err="1" smtClean="0"/>
              <a:t>Worldskills</a:t>
            </a:r>
            <a:r>
              <a:rPr lang="en-US" dirty="0" smtClean="0"/>
              <a:t>???</a:t>
            </a:r>
          </a:p>
          <a:p>
            <a:pPr lvl="0"/>
            <a:r>
              <a:rPr lang="ru-RU" dirty="0" smtClean="0"/>
              <a:t>Запрос к региону и АСИ про статусных партнеров (есть связи с крупными партнерами)</a:t>
            </a:r>
            <a:endParaRPr lang="ru-RU" dirty="0"/>
          </a:p>
        </p:txBody>
      </p:sp>
      <p:sp>
        <p:nvSpPr>
          <p:cNvPr id="265" name="Google Shape;265;p31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Инфраструктура, источники финансирования, наличие команды и т. д.</a:t>
            </a:r>
            <a:endParaRPr/>
          </a:p>
        </p:txBody>
      </p:sp>
      <p:pic>
        <p:nvPicPr>
          <p:cNvPr id="266" name="Google Shape;266;p3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31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РИСКИ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Перечень ключевых рисков для реализации проекта</a:t>
            </a:r>
            <a:endParaRPr/>
          </a:p>
        </p:txBody>
      </p:sp>
      <p:pic>
        <p:nvPicPr>
          <p:cNvPr id="277" name="Google Shape;277;p3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32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81" name="Google Shape;281;p32"/>
          <p:cNvGraphicFramePr/>
          <p:nvPr>
            <p:extLst>
              <p:ext uri="{D42A27DB-BD31-4B8C-83A1-F6EECF244321}">
                <p14:modId xmlns:p14="http://schemas.microsoft.com/office/powerpoint/2010/main" val="2427257301"/>
              </p:ext>
            </p:extLst>
          </p:nvPr>
        </p:nvGraphicFramePr>
        <p:xfrm>
          <a:off x="336000" y="2024200"/>
          <a:ext cx="11520000" cy="3652135"/>
        </p:xfrm>
        <a:graphic>
          <a:graphicData uri="http://schemas.openxmlformats.org/drawingml/2006/table">
            <a:tbl>
              <a:tblPr firstRow="1" bandRow="1">
                <a:noFill/>
                <a:tableStyleId>{3D57721D-65C4-4252-9527-7B02F1FA8A68}</a:tableStyleId>
              </a:tblPr>
              <a:tblGrid>
                <a:gridCol w="5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(низкий/высокий/средний) 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Тип риска (внутренний/ внешний)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Действия по предотвращению рисков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</a:t>
                      </a:r>
                      <a:r>
                        <a:rPr lang="ru-RU" baseline="0" dirty="0" smtClean="0"/>
                        <a:t> платформенного решения приводит к разовым решениям, сложности масштабирования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сильный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грантов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Нежелание предприятий делиться лучшими </a:t>
                      </a:r>
                      <a:r>
                        <a:rPr lang="ru-RU" dirty="0" err="1" smtClean="0"/>
                        <a:t>практками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сильный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HR </a:t>
                      </a:r>
                      <a:r>
                        <a:rPr lang="ru-RU" baseline="0" dirty="0" smtClean="0"/>
                        <a:t>и конкретными экспертами, готовыми делиться бизнес-практикой</a:t>
                      </a:r>
                      <a:endParaRPr lang="ru-RU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ЗАПРОС НА ПОДДЕРЖКУ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sz="2400" dirty="0" smtClean="0">
                <a:solidFill>
                  <a:srgbClr val="434343"/>
                </a:solidFill>
              </a:rPr>
              <a:t>Информационная поддержка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sz="2400" dirty="0" smtClean="0">
                <a:solidFill>
                  <a:srgbClr val="434343"/>
                </a:solidFill>
                <a:sym typeface="Arial"/>
              </a:rPr>
              <a:t>PR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sz="2400" dirty="0" smtClean="0">
                <a:solidFill>
                  <a:srgbClr val="434343"/>
                </a:solidFill>
              </a:rPr>
              <a:t>Помощь в поиске грантов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sz="2400" dirty="0" smtClean="0">
                <a:solidFill>
                  <a:srgbClr val="434343"/>
                </a:solidFill>
              </a:rPr>
              <a:t>Тиражирование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40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Призыв к действию и/или краткая формулировка главного запроса на содействие и поддержку</a:t>
            </a:r>
            <a:endParaRPr/>
          </a:p>
        </p:txBody>
      </p:sp>
      <p:pic>
        <p:nvPicPr>
          <p:cNvPr id="289" name="Google Shape;289;p3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33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33"/>
          <p:cNvSpPr txBox="1"/>
          <p:nvPr/>
        </p:nvSpPr>
        <p:spPr>
          <a:xfrm>
            <a:off x="7287491" y="5253495"/>
            <a:ext cx="456850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Контакты: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Малышева Лариса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89226126531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director@mba-urfu.com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КОМАНДА ПРОЕКТА 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Инициатор идеи, ключевые участники проекта, зоны ответственности и опыт участников</a:t>
            </a:r>
            <a:endParaRPr/>
          </a:p>
        </p:txBody>
      </p:sp>
      <p:pic>
        <p:nvPicPr>
          <p:cNvPr id="165" name="Google Shape;165;p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9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139;p16"/>
          <p:cNvSpPr/>
          <p:nvPr/>
        </p:nvSpPr>
        <p:spPr>
          <a:xfrm>
            <a:off x="2040600" y="1368971"/>
            <a:ext cx="9815399" cy="146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Лариса </a:t>
            </a:r>
            <a:r>
              <a:rPr lang="ru-RU" sz="1800" b="1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Малышева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Директор </a:t>
            </a:r>
            <a:r>
              <a:rPr lang="ru-RU" sz="180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Бизнес-школы </a:t>
            </a:r>
            <a:r>
              <a:rPr lang="ru-RU" sz="1800" i="0" u="none" strike="noStrike" cap="none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УрФУ</a:t>
            </a:r>
            <a:r>
              <a:rPr lang="ru-RU" sz="180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профессор</a:t>
            </a:r>
            <a:r>
              <a:rPr lang="ru-RU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1800" dirty="0" err="1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д.э.н</a:t>
            </a:r>
            <a:r>
              <a:rPr lang="ru-RU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IPMA (</a:t>
            </a:r>
            <a:r>
              <a:rPr lang="ru-RU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А)</a:t>
            </a:r>
          </a:p>
          <a:p>
            <a:pPr>
              <a:buSzPts val="1800"/>
            </a:pP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Общественный </a:t>
            </a:r>
            <a:r>
              <a:rPr lang="ru-RU" sz="1800" b="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представитель АСИ </a:t>
            </a: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ru-RU" sz="1800" b="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 и кадры</a:t>
            </a: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b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Лидер Точки </a:t>
            </a: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кипения-Екатеринбург</a:t>
            </a:r>
          </a:p>
          <a:p>
            <a:pPr>
              <a:buSzPts val="1800"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sym typeface="Open Sans"/>
              </a:rPr>
              <a:t>Лидер проекта, автор методики СПРИНТ – </a:t>
            </a:r>
            <a:r>
              <a:rPr lang="ru-RU" sz="1800" b="1" dirty="0" smtClean="0">
                <a:solidFill>
                  <a:srgbClr val="444444"/>
                </a:solidFill>
                <a:latin typeface="Open Sans"/>
                <a:sym typeface="Open Sans"/>
              </a:rPr>
              <a:t>С</a:t>
            </a:r>
            <a:r>
              <a:rPr lang="ru-RU" sz="1800" dirty="0" smtClean="0">
                <a:solidFill>
                  <a:srgbClr val="444444"/>
                </a:solidFill>
                <a:latin typeface="Open Sans"/>
                <a:sym typeface="Open Sans"/>
              </a:rPr>
              <a:t>оздание </a:t>
            </a:r>
            <a:r>
              <a:rPr lang="ru-RU" sz="1800" b="1" dirty="0" err="1" smtClean="0">
                <a:solidFill>
                  <a:srgbClr val="444444"/>
                </a:solidFill>
                <a:latin typeface="Open Sans"/>
                <a:sym typeface="Open Sans"/>
              </a:rPr>
              <a:t>ПР</a:t>
            </a:r>
            <a:r>
              <a:rPr lang="ru-RU" sz="1800" dirty="0" err="1" smtClean="0">
                <a:solidFill>
                  <a:srgbClr val="444444"/>
                </a:solidFill>
                <a:latin typeface="Open Sans"/>
                <a:sym typeface="Open Sans"/>
              </a:rPr>
              <a:t>оектных</a:t>
            </a:r>
            <a:r>
              <a:rPr lang="ru-RU" sz="1800" dirty="0" smtClean="0">
                <a:solidFill>
                  <a:srgbClr val="444444"/>
                </a:solidFill>
                <a:latin typeface="Open Sans"/>
                <a:sym typeface="Open Sans"/>
              </a:rPr>
              <a:t> </a:t>
            </a:r>
            <a:r>
              <a:rPr lang="ru-RU" sz="1800" b="1" dirty="0" err="1" smtClean="0">
                <a:solidFill>
                  <a:srgbClr val="444444"/>
                </a:solidFill>
                <a:latin typeface="Open Sans"/>
                <a:sym typeface="Open Sans"/>
              </a:rPr>
              <a:t>ИНТ</a:t>
            </a:r>
            <a:r>
              <a:rPr lang="ru-RU" sz="1800" dirty="0" err="1" smtClean="0">
                <a:solidFill>
                  <a:srgbClr val="444444"/>
                </a:solidFill>
                <a:latin typeface="Open Sans"/>
                <a:sym typeface="Open Sans"/>
              </a:rPr>
              <a:t>енсивов</a:t>
            </a:r>
            <a:endParaRPr lang="ru-RU" dirty="0"/>
          </a:p>
        </p:txBody>
      </p:sp>
      <p:pic>
        <p:nvPicPr>
          <p:cNvPr id="1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798" y="1478647"/>
            <a:ext cx="1370228" cy="177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1;p16"/>
          <p:cNvPicPr preferRelativeResize="0"/>
          <p:nvPr/>
        </p:nvPicPr>
        <p:blipFill rotWithShape="1">
          <a:blip r:embed="rId6">
            <a:alphaModFix/>
          </a:blip>
          <a:srcRect r="12426" b="15124"/>
          <a:stretch/>
        </p:blipFill>
        <p:spPr>
          <a:xfrm>
            <a:off x="2180642" y="2835291"/>
            <a:ext cx="1370230" cy="17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2;p16"/>
          <p:cNvSpPr/>
          <p:nvPr/>
        </p:nvSpPr>
        <p:spPr>
          <a:xfrm>
            <a:off x="3850105" y="2781835"/>
            <a:ext cx="7272340" cy="128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Ольга Харламова</a:t>
            </a:r>
            <a:endParaRPr sz="1800" b="1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Заместитель директора Бизнес-школы </a:t>
            </a:r>
            <a:r>
              <a:rPr lang="ru-RU" sz="1800" i="0" u="none" strike="noStrike" cap="none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УрФУ</a:t>
            </a:r>
            <a:endParaRPr lang="ru-RU" sz="1800" i="0" u="none" strike="noStrike" cap="none" dirty="0" smtClean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Исполнительный директор программы МВА, </a:t>
            </a: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IPMA </a:t>
            </a:r>
            <a:r>
              <a:rPr lang="ru-RU" sz="1800" b="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(С</a:t>
            </a: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lvl="0" algn="just">
              <a:buSzPts val="1800"/>
            </a:pPr>
            <a:r>
              <a:rPr lang="ru-RU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член Экспертной группы при </a:t>
            </a:r>
            <a:r>
              <a:rPr lang="ru-RU" sz="1800" dirty="0" err="1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инвестсовете</a:t>
            </a:r>
            <a:r>
              <a:rPr lang="ru-RU" sz="1800" dirty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 Свердловской </a:t>
            </a: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области</a:t>
            </a:r>
          </a:p>
          <a:p>
            <a:pPr lvl="0" algn="just">
              <a:buSzPts val="1800"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Менеджер проекта, </a:t>
            </a:r>
            <a:r>
              <a:rPr lang="ru-RU" sz="1800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трекер</a:t>
            </a:r>
            <a:endParaRPr lang="ru-RU" sz="1800" dirty="0" smtClean="0">
              <a:solidFill>
                <a:srgbClr val="444444"/>
              </a:solidFill>
              <a:latin typeface="Open Sans"/>
              <a:ea typeface="Open Sans"/>
              <a:cs typeface="Open Sans"/>
            </a:endParaRPr>
          </a:p>
          <a:p>
            <a:pPr lvl="0" algn="just">
              <a:buSzPts val="1800"/>
            </a:pPr>
            <a:endParaRPr sz="1800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8;p17"/>
          <p:cNvSpPr/>
          <p:nvPr/>
        </p:nvSpPr>
        <p:spPr>
          <a:xfrm>
            <a:off x="5375399" y="4247267"/>
            <a:ext cx="6480600" cy="193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Татьяна Иванова</a:t>
            </a:r>
            <a:endParaRPr sz="1800" b="1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Исполнительный директор Президентской программы подготовки управленческих кадров Бизнес-школы </a:t>
            </a:r>
            <a:r>
              <a:rPr lang="ru-RU" sz="1800" i="0" u="none" strike="noStrike" cap="none" dirty="0" err="1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УрФУ</a:t>
            </a:r>
            <a:r>
              <a:rPr lang="ru-RU" sz="180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1800" i="0" u="none" strike="noStrike" cap="none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Общественный представитель АСИ </a:t>
            </a: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по </a:t>
            </a:r>
            <a:r>
              <a:rPr lang="ru-RU" sz="1800" b="0" i="0" u="none" strike="noStrike" cap="none" dirty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молодежному </a:t>
            </a: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предпринимательству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Программный директор Точки кипения -  Екатеринбург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Трекер</a:t>
            </a:r>
            <a:endParaRPr sz="1800" b="0" i="0" u="none" strike="noStrike" cap="none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Google Shape;149;p17"/>
          <p:cNvPicPr preferRelativeResize="0"/>
          <p:nvPr/>
        </p:nvPicPr>
        <p:blipFill rotWithShape="1">
          <a:blip r:embed="rId7">
            <a:alphaModFix/>
          </a:blip>
          <a:srcRect l="18141" r="4691"/>
          <a:stretch/>
        </p:blipFill>
        <p:spPr>
          <a:xfrm>
            <a:off x="3804015" y="4290517"/>
            <a:ext cx="1484375" cy="18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КОМАНДА ПРОЕКТА 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Инициатор идеи, ключевые участники проекта, зоны ответственности и опыт участников</a:t>
            </a:r>
            <a:endParaRPr/>
          </a:p>
        </p:txBody>
      </p:sp>
      <p:pic>
        <p:nvPicPr>
          <p:cNvPr id="165" name="Google Shape;165;p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9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139;p16"/>
          <p:cNvSpPr/>
          <p:nvPr/>
        </p:nvSpPr>
        <p:spPr>
          <a:xfrm>
            <a:off x="2040600" y="1368971"/>
            <a:ext cx="9815399" cy="146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Вера Козулина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Ведущий специалист программ Бизнес-образования Бизнес-школы </a:t>
            </a:r>
            <a:r>
              <a:rPr lang="ru-RU" sz="1800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УрФУ</a:t>
            </a: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Методист, </a:t>
            </a:r>
            <a:r>
              <a:rPr lang="ru-RU" sz="1800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трекер</a:t>
            </a:r>
            <a:endParaRPr lang="ru-RU" sz="1800" dirty="0">
              <a:solidFill>
                <a:srgbClr val="444444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798" y="1478647"/>
            <a:ext cx="1370228" cy="177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1;p16"/>
          <p:cNvPicPr preferRelativeResize="0"/>
          <p:nvPr/>
        </p:nvPicPr>
        <p:blipFill rotWithShape="1">
          <a:blip r:embed="rId6">
            <a:alphaModFix/>
          </a:blip>
          <a:srcRect r="12426" b="15124"/>
          <a:stretch/>
        </p:blipFill>
        <p:spPr>
          <a:xfrm>
            <a:off x="2180642" y="2835291"/>
            <a:ext cx="1370230" cy="17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2;p16"/>
          <p:cNvSpPr/>
          <p:nvPr/>
        </p:nvSpPr>
        <p:spPr>
          <a:xfrm>
            <a:off x="3850105" y="2781835"/>
            <a:ext cx="7272340" cy="128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Алина Глазкова</a:t>
            </a:r>
            <a:endParaRPr sz="1800" b="1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Менеджер Бизнес-школы </a:t>
            </a:r>
            <a:r>
              <a:rPr lang="ru-RU" sz="1800" i="0" u="none" strike="noStrike" cap="none" dirty="0" err="1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УрФУ</a:t>
            </a:r>
            <a:r>
              <a:rPr lang="ru-RU" sz="180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дизайнер</a:t>
            </a:r>
            <a:endParaRPr lang="ru-RU" sz="1800" dirty="0" smtClean="0">
              <a:solidFill>
                <a:srgbClr val="444444"/>
              </a:solidFill>
              <a:latin typeface="Open Sans"/>
              <a:ea typeface="Open Sans"/>
              <a:cs typeface="Open Sans"/>
            </a:endParaRPr>
          </a:p>
          <a:p>
            <a:pPr lvl="0" algn="just">
              <a:buSzPts val="1800"/>
            </a:pPr>
            <a:endParaRPr sz="1800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8;p17"/>
          <p:cNvSpPr/>
          <p:nvPr/>
        </p:nvSpPr>
        <p:spPr>
          <a:xfrm>
            <a:off x="5375399" y="4247267"/>
            <a:ext cx="6480600" cy="193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Анна Лапина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Специалист по продвижению и </a:t>
            </a:r>
            <a:r>
              <a:rPr lang="en-US" sz="1800" b="0" i="0" u="none" strike="noStrike" cap="none" dirty="0" smtClean="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SMM</a:t>
            </a:r>
            <a:endParaRPr sz="1800" b="0" i="0" u="none" strike="noStrike" cap="none" dirty="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Google Shape;149;p17"/>
          <p:cNvPicPr preferRelativeResize="0"/>
          <p:nvPr/>
        </p:nvPicPr>
        <p:blipFill rotWithShape="1">
          <a:blip r:embed="rId7">
            <a:alphaModFix/>
          </a:blip>
          <a:srcRect l="18141" r="4691"/>
          <a:stretch/>
        </p:blipFill>
        <p:spPr>
          <a:xfrm>
            <a:off x="3804015" y="4290517"/>
            <a:ext cx="1484375" cy="188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7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ru-RU" dirty="0" smtClean="0"/>
              <a:t>Недостаточная </a:t>
            </a:r>
            <a:r>
              <a:rPr lang="ru-RU" dirty="0"/>
              <a:t>удовлетворенности работодателей и предпринимателей количеством и качеством трудовых ресурсов в </a:t>
            </a:r>
            <a:r>
              <a:rPr lang="ru-RU" dirty="0" smtClean="0"/>
              <a:t>регионе (один </a:t>
            </a:r>
            <a:r>
              <a:rPr lang="ru-RU" dirty="0"/>
              <a:t>из показателей </a:t>
            </a:r>
            <a:r>
              <a:rPr lang="ru-RU" dirty="0" err="1"/>
              <a:t>Инвестрейтинга</a:t>
            </a:r>
            <a:r>
              <a:rPr lang="ru-RU" dirty="0"/>
              <a:t> и Рейтинга качества жизни, оцениваемых </a:t>
            </a:r>
            <a:r>
              <a:rPr lang="ru-RU" dirty="0" smtClean="0"/>
              <a:t>АСИ</a:t>
            </a:r>
            <a:r>
              <a:rPr lang="ru-RU" dirty="0" smtClean="0"/>
              <a:t>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ru-RU" dirty="0" smtClean="0"/>
              <a:t>Нехватка квалифицированных управленческих кадров (опрос) = проблема трудоустройства</a:t>
            </a:r>
            <a:endParaRPr lang="ru-RU" dirty="0" smtClean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endParaRPr lang="ru-RU" dirty="0" smtClean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ru-RU" b="1" dirty="0" smtClean="0"/>
              <a:t>Гипотезы:</a:t>
            </a:r>
          </a:p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Проблема </a:t>
            </a:r>
            <a:r>
              <a:rPr lang="ru-RU" b="1" dirty="0">
                <a:solidFill>
                  <a:srgbClr val="00B0F0"/>
                </a:solidFill>
              </a:rPr>
              <a:t>работодателей </a:t>
            </a:r>
            <a:r>
              <a:rPr lang="ru-RU" dirty="0"/>
              <a:t>–  недостаточная практическая подготовка выпускников образовательных учреждений, слабая профориентация, неумение работать в команде в ходе решения сложных задач</a:t>
            </a:r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Проблема вузов и </a:t>
            </a:r>
            <a:r>
              <a:rPr lang="ru-RU" b="1" dirty="0" err="1">
                <a:solidFill>
                  <a:srgbClr val="00B0F0"/>
                </a:solidFill>
              </a:rPr>
              <a:t>сузов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dirty="0"/>
              <a:t>– невысокий процент выпускников, работающих по специальности, недостаточные связи с бизнесом в ходе обучения </a:t>
            </a:r>
            <a:r>
              <a:rPr lang="ru-RU" dirty="0" smtClean="0"/>
              <a:t>студентов</a:t>
            </a:r>
          </a:p>
          <a:p>
            <a:pPr algn="just"/>
            <a:r>
              <a:rPr lang="ru-RU" sz="2900" b="1" dirty="0">
                <a:solidFill>
                  <a:srgbClr val="00B0F0"/>
                </a:solidFill>
              </a:rPr>
              <a:t>Проблема преподавателей </a:t>
            </a:r>
            <a:r>
              <a:rPr lang="ru-RU" dirty="0" smtClean="0"/>
              <a:t>– отсутствие практического опыта, неумение решать практические задачи, вести проекты</a:t>
            </a:r>
          </a:p>
          <a:p>
            <a:pPr algn="just"/>
            <a:r>
              <a:rPr lang="ru-RU" sz="2900" b="1" dirty="0">
                <a:solidFill>
                  <a:srgbClr val="00B0F0"/>
                </a:solidFill>
              </a:rPr>
              <a:t>Проблема студентов </a:t>
            </a:r>
            <a:r>
              <a:rPr lang="ru-RU" dirty="0" smtClean="0"/>
              <a:t>– неготовность трудоустройства на промышленные предприятия из-за устойчивого имиджа, низкой оплаты труда, отсутствия практического опыта </a:t>
            </a:r>
            <a:endParaRPr lang="ru-RU" dirty="0"/>
          </a:p>
        </p:txBody>
      </p:sp>
      <p:sp>
        <p:nvSpPr>
          <p:cNvPr id="175" name="Google Shape;175;p11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Какую проблему решает проект? В чем ее актуальность? Каков масштаб проблемы?</a:t>
            </a:r>
            <a:endParaRPr/>
          </a:p>
        </p:txBody>
      </p:sp>
      <p:pic>
        <p:nvPicPr>
          <p:cNvPr id="176" name="Google Shape;176;p1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1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ЦЕЛЬ ПРОЕКТА 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Запуск проектно-образовательной платформы </a:t>
            </a:r>
            <a:r>
              <a:rPr lang="ru-RU" dirty="0" smtClean="0">
                <a:solidFill>
                  <a:schemeClr val="tx1"/>
                </a:solidFill>
              </a:rPr>
              <a:t>для решения задач бизнеса командами студентов, </a:t>
            </a:r>
            <a:r>
              <a:rPr lang="ru-RU" dirty="0" err="1" smtClean="0">
                <a:solidFill>
                  <a:schemeClr val="tx1"/>
                </a:solidFill>
              </a:rPr>
              <a:t>фрилансеров</a:t>
            </a:r>
            <a:r>
              <a:rPr lang="ru-RU" dirty="0" smtClean="0">
                <a:solidFill>
                  <a:schemeClr val="tx1"/>
                </a:solidFill>
              </a:rPr>
              <a:t>, сотрудников предприятий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размещением не менее 3 кейсов предприятий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 менее 10 обучающих видео от </a:t>
            </a:r>
            <a:r>
              <a:rPr lang="ru-RU" dirty="0" smtClean="0">
                <a:solidFill>
                  <a:schemeClr val="tx1"/>
                </a:solidFill>
              </a:rPr>
              <a:t>бизнес-практиков (сентябрь)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рганизация чемпионата по решению командами студентов-преподавателей-специалистов кейсов компаний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ейтинг команд и </a:t>
            </a:r>
            <a:r>
              <a:rPr lang="ru-RU" dirty="0" smtClean="0">
                <a:solidFill>
                  <a:schemeClr val="tx1"/>
                </a:solidFill>
              </a:rPr>
              <a:t>решений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до 25.12.22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lang="ru-RU" dirty="0"/>
          </a:p>
        </p:txBody>
      </p:sp>
      <p:sp>
        <p:nvSpPr>
          <p:cNvPr id="186" name="Google Shape;186;p24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Какое желаемое состояние мы планируем достичь реализацией проекта? </a:t>
            </a:r>
            <a:endParaRPr/>
          </a:p>
        </p:txBody>
      </p:sp>
      <p:pic>
        <p:nvPicPr>
          <p:cNvPr id="187" name="Google Shape;187;p2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24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СУТЬ ПРОЕКТА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Структурировать 3 формата + 3 модели монетизации</a:t>
            </a:r>
          </a:p>
          <a:p>
            <a:r>
              <a:rPr lang="ru-RU" sz="2600" dirty="0" smtClean="0"/>
              <a:t>Организация </a:t>
            </a:r>
            <a:r>
              <a:rPr lang="ru-RU" sz="2600" dirty="0" smtClean="0"/>
              <a:t>постоянно действующего чемпионата РОСТ – </a:t>
            </a:r>
            <a:r>
              <a:rPr lang="ru-RU" sz="2600" dirty="0" err="1" smtClean="0"/>
              <a:t>РОссийские</a:t>
            </a:r>
            <a:r>
              <a:rPr lang="ru-RU" sz="2600" dirty="0" smtClean="0"/>
              <a:t> </a:t>
            </a:r>
            <a:r>
              <a:rPr lang="ru-RU" sz="2600" dirty="0" err="1" smtClean="0"/>
              <a:t>СТажировки</a:t>
            </a:r>
            <a:endParaRPr lang="ru-RU" sz="2600" dirty="0" smtClean="0"/>
          </a:p>
          <a:p>
            <a:r>
              <a:rPr lang="ru-RU" sz="2600" dirty="0" smtClean="0"/>
              <a:t>Сбор лучших практик от спикеров ведущих компаний</a:t>
            </a:r>
          </a:p>
          <a:p>
            <a:r>
              <a:rPr lang="ru-RU" sz="2600" dirty="0" smtClean="0"/>
              <a:t>Сбор кейсов от ведущих компаний</a:t>
            </a:r>
          </a:p>
          <a:p>
            <a:r>
              <a:rPr lang="ru-RU" sz="2600" dirty="0" smtClean="0"/>
              <a:t>Сбор команд из числа студентов, преподавателей, кадрового резерва предприятий и других</a:t>
            </a:r>
          </a:p>
          <a:p>
            <a:r>
              <a:rPr lang="ru-RU" sz="2600" dirty="0" smtClean="0"/>
              <a:t>Подготовка решений в формате презентаций</a:t>
            </a:r>
          </a:p>
          <a:p>
            <a:r>
              <a:rPr lang="ru-RU" sz="2600" dirty="0" smtClean="0"/>
              <a:t>Сбор жюри от ведущих компаний</a:t>
            </a:r>
          </a:p>
          <a:p>
            <a:r>
              <a:rPr lang="ru-RU" sz="2600" dirty="0" smtClean="0"/>
              <a:t>Презентации </a:t>
            </a:r>
            <a:r>
              <a:rPr lang="ru-RU" sz="2600" dirty="0" smtClean="0"/>
              <a:t>решений</a:t>
            </a:r>
          </a:p>
          <a:p>
            <a:r>
              <a:rPr lang="ru-RU" sz="2600" dirty="0" smtClean="0"/>
              <a:t>БД + рейтинг участников + работодателей</a:t>
            </a:r>
            <a:endParaRPr lang="ru-RU"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Краткое описание предлагаемого решения</a:t>
            </a:r>
            <a:endParaRPr/>
          </a:p>
        </p:txBody>
      </p:sp>
      <p:pic>
        <p:nvPicPr>
          <p:cNvPr id="198" name="Google Shape;198;p2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2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dirty="0"/>
              <a:t>Работодатели и предприниматели, нуждающиеся в квалифицированных трудовых ресурсах</a:t>
            </a:r>
          </a:p>
          <a:p>
            <a:r>
              <a:rPr lang="ru-RU" dirty="0" smtClean="0"/>
              <a:t>Студенты </a:t>
            </a:r>
            <a:r>
              <a:rPr lang="ru-RU" dirty="0"/>
              <a:t>и преподаватели вузов и </a:t>
            </a:r>
            <a:r>
              <a:rPr lang="ru-RU" dirty="0" err="1" smtClean="0"/>
              <a:t>сузов</a:t>
            </a:r>
            <a:endParaRPr lang="ru-RU" dirty="0" smtClean="0"/>
          </a:p>
          <a:p>
            <a:r>
              <a:rPr lang="ru-RU" dirty="0"/>
              <a:t>Кадровый резерв </a:t>
            </a:r>
            <a:r>
              <a:rPr lang="ru-RU" dirty="0" smtClean="0"/>
              <a:t>предприятий</a:t>
            </a:r>
          </a:p>
          <a:p>
            <a:r>
              <a:rPr lang="ru-RU" dirty="0" smtClean="0"/>
              <a:t>Специалисты и </a:t>
            </a:r>
            <a:r>
              <a:rPr lang="ru-RU" dirty="0" smtClean="0"/>
              <a:t>руководители</a:t>
            </a:r>
          </a:p>
          <a:p>
            <a:r>
              <a:rPr lang="ru-RU" dirty="0" smtClean="0"/>
              <a:t>Специалисты предприятий, носители бизнес-практик</a:t>
            </a:r>
            <a:endParaRPr dirty="0"/>
          </a:p>
        </p:txBody>
      </p:sp>
      <p:sp>
        <p:nvSpPr>
          <p:cNvPr id="208" name="Google Shape;208;p26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Ключевые параметры, сегменты и специфические черты каждого сегмента</a:t>
            </a:r>
            <a:endParaRPr/>
          </a:p>
        </p:txBody>
      </p:sp>
      <p:pic>
        <p:nvPicPr>
          <p:cNvPr id="209" name="Google Shape;209;p26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6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СТЕЙКХОЛДЕРЫ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dirty="0" smtClean="0"/>
              <a:t>Профильные министерства</a:t>
            </a:r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dirty="0" err="1" smtClean="0"/>
              <a:t>Вендоры</a:t>
            </a:r>
            <a:r>
              <a:rPr lang="ru-RU" dirty="0" smtClean="0"/>
              <a:t>, как потенциальные члены жюри, для цифровых кейсов</a:t>
            </a:r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dirty="0" smtClean="0"/>
              <a:t>Руководство </a:t>
            </a:r>
            <a:r>
              <a:rPr lang="ru-RU" dirty="0" err="1" smtClean="0"/>
              <a:t>сузов</a:t>
            </a:r>
            <a:r>
              <a:rPr lang="ru-RU" dirty="0" smtClean="0"/>
              <a:t> и вузов</a:t>
            </a:r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dirty="0" smtClean="0"/>
              <a:t>Руководители и </a:t>
            </a:r>
            <a:r>
              <a:rPr lang="en-US" dirty="0" smtClean="0"/>
              <a:t>HR </a:t>
            </a:r>
            <a:r>
              <a:rPr lang="ru-RU" dirty="0" smtClean="0"/>
              <a:t>компаний</a:t>
            </a:r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dirty="0" err="1" smtClean="0"/>
              <a:t>Worldskills</a:t>
            </a:r>
            <a:endParaRPr lang="ru-RU" dirty="0" smtClean="0"/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endParaRPr lang="ru-RU" dirty="0" smtClean="0"/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ru-RU" dirty="0" smtClean="0">
                <a:solidFill>
                  <a:srgbClr val="FF0000"/>
                </a:solidFill>
              </a:rPr>
              <a:t>Расписать интересы и выгоды и финансирование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endParaRPr lang="ru-RU" dirty="0"/>
          </a:p>
          <a:p>
            <a:pPr marL="3429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кого еще повлияет проект? Кто в нем заинтересован или может оказать поддержку?</a:t>
            </a:r>
            <a:endParaRPr/>
          </a:p>
        </p:txBody>
      </p:sp>
      <p:pic>
        <p:nvPicPr>
          <p:cNvPr id="220" name="Google Shape;220;p2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27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ТЕКУЩАЯ СТАДИЯ ПРОЕКТА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336000" y="1594342"/>
            <a:ext cx="1009260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Реализованный пилот, готовность тиражирования</a:t>
            </a:r>
          </a:p>
          <a:p>
            <a:pPr lvl="0"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2020 РОСТ. </a:t>
            </a:r>
            <a:r>
              <a:rPr lang="ru-RU" sz="2400" dirty="0" err="1">
                <a:solidFill>
                  <a:schemeClr val="dk1"/>
                </a:solidFill>
              </a:rPr>
              <a:t>РОссийские</a:t>
            </a:r>
            <a:r>
              <a:rPr lang="ru-RU" sz="2400" dirty="0">
                <a:solidFill>
                  <a:schemeClr val="dk1"/>
                </a:solidFill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</a:rPr>
              <a:t>СТажировки</a:t>
            </a:r>
            <a:r>
              <a:rPr lang="ru-RU" sz="2400" dirty="0" smtClean="0">
                <a:solidFill>
                  <a:schemeClr val="dk1"/>
                </a:solidFill>
              </a:rPr>
              <a:t/>
            </a:r>
            <a:br>
              <a:rPr lang="ru-RU" sz="2400" dirty="0" smtClean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  <a:hlinkClick r:id="rId3"/>
              </a:rPr>
              <a:t>https://leader-id.ru/event/56374</a:t>
            </a:r>
            <a:r>
              <a:rPr lang="en-US" sz="2400" dirty="0" smtClean="0">
                <a:solidFill>
                  <a:schemeClr val="dk1"/>
                </a:solidFill>
                <a:hlinkClick r:id="rId3"/>
              </a:rPr>
              <a:t>/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</a:p>
          <a:p>
            <a:pPr lvl="0"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2021 РОСТ. </a:t>
            </a:r>
            <a:r>
              <a:rPr lang="ru-RU" sz="2400" dirty="0" err="1">
                <a:solidFill>
                  <a:schemeClr val="dk1"/>
                </a:solidFill>
              </a:rPr>
              <a:t>РОссийские</a:t>
            </a:r>
            <a:r>
              <a:rPr lang="ru-RU" sz="2400" dirty="0">
                <a:solidFill>
                  <a:schemeClr val="dk1"/>
                </a:solidFill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</a:rPr>
              <a:t>СТажировки</a:t>
            </a:r>
            <a:endParaRPr lang="ru-RU" sz="2400" dirty="0" smtClean="0">
              <a:solidFill>
                <a:schemeClr val="dk1"/>
              </a:solidFill>
            </a:endParaRPr>
          </a:p>
          <a:p>
            <a:pPr lvl="0">
              <a:buSzPts val="1800"/>
            </a:pPr>
            <a:r>
              <a:rPr lang="ru-RU" sz="2400" u="sng" dirty="0">
                <a:hlinkClick r:id="rId4"/>
              </a:rPr>
              <a:t>http://leader-ID.</a:t>
            </a:r>
            <a:r>
              <a:rPr lang="en-US" sz="2400" u="sng" dirty="0" err="1">
                <a:hlinkClick r:id="rId4"/>
              </a:rPr>
              <a:t>ru</a:t>
            </a:r>
            <a:r>
              <a:rPr lang="ru-RU" sz="2400" u="sng" dirty="0" smtClean="0">
                <a:hlinkClick r:id="rId4"/>
              </a:rPr>
              <a:t>/</a:t>
            </a:r>
            <a:r>
              <a:rPr lang="ru-RU" sz="2400" u="sng" dirty="0" err="1" smtClean="0">
                <a:hlinkClick r:id="rId4"/>
              </a:rPr>
              <a:t>events</a:t>
            </a:r>
            <a:r>
              <a:rPr lang="ru-RU" sz="2400" u="sng" dirty="0" smtClean="0">
                <a:hlinkClick r:id="rId4"/>
              </a:rPr>
              <a:t>/212652</a:t>
            </a:r>
            <a:endParaRPr lang="ru-RU" sz="2400" u="sng" dirty="0" smtClean="0"/>
          </a:p>
          <a:p>
            <a:pPr lvl="0">
              <a:buSzPts val="1800"/>
            </a:pPr>
            <a:r>
              <a:rPr lang="ru-RU" sz="2400" u="sng" dirty="0">
                <a:hlinkClick r:id="rId5"/>
              </a:rPr>
              <a:t>http://leader-id.ru/events/212840</a:t>
            </a:r>
            <a:endParaRPr lang="ru-RU" sz="2400" dirty="0" smtClean="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2021 </a:t>
            </a:r>
            <a:r>
              <a:rPr lang="ru-RU" sz="2400" dirty="0" err="1" smtClean="0">
                <a:solidFill>
                  <a:schemeClr val="dk1"/>
                </a:solidFill>
              </a:rPr>
              <a:t>Кейс.Коллаборация</a:t>
            </a:r>
            <a:endParaRPr lang="ru-RU" sz="2400" dirty="0" smtClean="0">
              <a:solidFill>
                <a:schemeClr val="dk1"/>
              </a:solidFill>
            </a:endParaRPr>
          </a:p>
          <a:p>
            <a:pPr lvl="0">
              <a:buSzPts val="1800"/>
            </a:pPr>
            <a:r>
              <a:rPr lang="ru-RU" sz="2400" u="sng" dirty="0">
                <a:hlinkClick r:id="rId6"/>
              </a:rPr>
              <a:t>https://</a:t>
            </a:r>
            <a:r>
              <a:rPr lang="ru-RU" sz="2400" u="sng" dirty="0" smtClean="0">
                <a:hlinkClick r:id="rId6"/>
              </a:rPr>
              <a:t>leader-id.ru/events/233946</a:t>
            </a:r>
            <a:r>
              <a:rPr lang="ru-RU" sz="2400" u="sng" dirty="0" smtClean="0"/>
              <a:t> </a:t>
            </a:r>
            <a:endParaRPr lang="ru-RU" sz="2400" dirty="0" smtClean="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2021 РОСТ. </a:t>
            </a:r>
            <a:r>
              <a:rPr lang="ru-RU" sz="2400" dirty="0" err="1" smtClean="0">
                <a:solidFill>
                  <a:schemeClr val="dk1"/>
                </a:solidFill>
              </a:rPr>
              <a:t>РОссийские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</a:rPr>
              <a:t>СТажировки</a:t>
            </a:r>
            <a:endParaRPr lang="ru-RU" sz="2400" dirty="0" smtClean="0">
              <a:solidFill>
                <a:schemeClr val="dk1"/>
              </a:solidFill>
            </a:endParaRPr>
          </a:p>
          <a:p>
            <a:pPr lvl="0">
              <a:buSzPts val="1800"/>
            </a:pPr>
            <a:r>
              <a:rPr lang="ru-RU" sz="2400" u="sng" dirty="0">
                <a:hlinkClick r:id="rId7"/>
              </a:rPr>
              <a:t>https://</a:t>
            </a:r>
            <a:r>
              <a:rPr lang="ru-RU" sz="2400" u="sng" dirty="0" smtClean="0">
                <a:hlinkClick r:id="rId7"/>
              </a:rPr>
              <a:t>leader-id.ru/events/288211</a:t>
            </a:r>
            <a:endParaRPr lang="ru-RU" sz="2400" u="sng" dirty="0" smtClean="0"/>
          </a:p>
          <a:p>
            <a:pPr lvl="0"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Разделить </a:t>
            </a:r>
            <a:r>
              <a:rPr lang="ru-RU" sz="2400" dirty="0">
                <a:solidFill>
                  <a:schemeClr val="dk1"/>
                </a:solidFill>
              </a:rPr>
              <a:t>по стадиям! </a:t>
            </a:r>
            <a:r>
              <a:rPr lang="ru-RU" sz="2400" dirty="0" smtClean="0">
                <a:solidFill>
                  <a:schemeClr val="dk1"/>
                </a:solidFill>
              </a:rPr>
              <a:t>Методика, контент, команда, опыт, 15 чел.</a:t>
            </a:r>
          </a:p>
          <a:p>
            <a:pPr lvl="0">
              <a:buSzPts val="1800"/>
            </a:pPr>
            <a:r>
              <a:rPr lang="ru-RU" sz="2400" dirty="0" smtClean="0">
                <a:solidFill>
                  <a:schemeClr val="dk1"/>
                </a:solidFill>
              </a:rPr>
              <a:t>База предприятий, прошедшие кейсы, связи с крупными компаниями </a:t>
            </a:r>
            <a:r>
              <a:rPr lang="en-US" sz="2400" dirty="0" smtClean="0">
                <a:solidFill>
                  <a:schemeClr val="dk1"/>
                </a:solidFill>
              </a:rPr>
              <a:t>WS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31" name="Google Shape;231;p28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09776" y="424656"/>
            <a:ext cx="2046224" cy="7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 descr="Изображе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8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811</Words>
  <Application>Microsoft Office PowerPoint</Application>
  <PresentationFormat>Широкоэкранный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Open Sans</vt:lpstr>
      <vt:lpstr>Тема Office</vt:lpstr>
      <vt:lpstr>1_Тема Office</vt:lpstr>
      <vt:lpstr>РОСТ –  РОссийские СТажировки  Стажировка специалистов =  РОСТ для бизнеса </vt:lpstr>
      <vt:lpstr>КОМАНДА ПРОЕКТА </vt:lpstr>
      <vt:lpstr>КОМАНДА ПРОЕКТА </vt:lpstr>
      <vt:lpstr>ПРОБЛЕМА</vt:lpstr>
      <vt:lpstr>ЦЕЛЬ ПРОЕКТА </vt:lpstr>
      <vt:lpstr>СУТЬ ПРОЕКТА</vt:lpstr>
      <vt:lpstr>ЦЕЛЕВАЯ АУДИТОРИЯ</vt:lpstr>
      <vt:lpstr>СТЕЙКХОЛДЕРЫ</vt:lpstr>
      <vt:lpstr>ТЕКУЩАЯ СТАДИЯ ПРОЕКТА</vt:lpstr>
      <vt:lpstr>ПЛАН РЕАЛИЗАЦИИ ПРОЕКТА</vt:lpstr>
      <vt:lpstr>СТОИМОСТЬ ПРОЕКТА</vt:lpstr>
      <vt:lpstr>РЕСУРСНОЕ ОБЕСПЕЧЕНИЕ</vt:lpstr>
      <vt:lpstr>РИСКИ</vt:lpstr>
      <vt:lpstr>ЗАПРОС НА ПОДДЕРЖКУ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РЕГИОНАЛЬНОГО КАДРОВОГО ШТАБА В ТОЧКЕ КИПЕНИЯ</dc:title>
  <dc:creator>emz.metall@gmail.com</dc:creator>
  <cp:lastModifiedBy>user</cp:lastModifiedBy>
  <cp:revision>21</cp:revision>
  <dcterms:created xsi:type="dcterms:W3CDTF">2019-02-20T19:21:15Z</dcterms:created>
  <dcterms:modified xsi:type="dcterms:W3CDTF">2022-06-23T14:02:53Z</dcterms:modified>
</cp:coreProperties>
</file>