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5" r:id="rId3"/>
    <p:sldId id="259" r:id="rId4"/>
    <p:sldId id="260" r:id="rId5"/>
    <p:sldId id="261" r:id="rId6"/>
    <p:sldId id="264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049" autoAdjust="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1AF15-3383-4199-9B0C-7E71F85219D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278F0-269B-425E-A43B-D40FE2ABE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3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3331-8C68-4221-8B0C-4098979B7F2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0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3331-8C68-4221-8B0C-4098979B7F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7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3331-8C68-4221-8B0C-4098979B7F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3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5AFC-5A17-455C-9576-236C63B88E1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E27A-8DA4-40EE-B1C9-AA41AD11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5AFC-5A17-455C-9576-236C63B88E1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E27A-8DA4-40EE-B1C9-AA41AD11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6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5AFC-5A17-455C-9576-236C63B88E1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E27A-8DA4-40EE-B1C9-AA41AD11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5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307CA8-65BF-4D7F-BB9A-49ACF57E7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000" y="1198274"/>
            <a:ext cx="4815000" cy="4461451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867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94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11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5AFC-5A17-455C-9576-236C63B88E1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E27A-8DA4-40EE-B1C9-AA41AD11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5AFC-5A17-455C-9576-236C63B88E1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E27A-8DA4-40EE-B1C9-AA41AD11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2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5AFC-5A17-455C-9576-236C63B88E1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E27A-8DA4-40EE-B1C9-AA41AD11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9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5AFC-5A17-455C-9576-236C63B88E1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E27A-8DA4-40EE-B1C9-AA41AD11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0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5AFC-5A17-455C-9576-236C63B88E1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E27A-8DA4-40EE-B1C9-AA41AD11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9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5AFC-5A17-455C-9576-236C63B88E1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E27A-8DA4-40EE-B1C9-AA41AD11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0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5AFC-5A17-455C-9576-236C63B88E1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E27A-8DA4-40EE-B1C9-AA41AD11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5AFC-5A17-455C-9576-236C63B88E1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E27A-8DA4-40EE-B1C9-AA41AD11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7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15AFC-5A17-455C-9576-236C63B88E1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E27A-8DA4-40EE-B1C9-AA41AD11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7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17.jpeg"/><Relationship Id="rId5" Type="http://schemas.openxmlformats.org/officeDocument/2006/relationships/image" Target="../media/image22.svg"/><Relationship Id="rId10" Type="http://schemas.openxmlformats.org/officeDocument/2006/relationships/hyperlink" Target="mailto:tmt.priemnaya@tmt72.ru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id="{A1C40434-14F5-49C9-A42E-C5501DD05D56}"/>
              </a:ext>
            </a:extLst>
          </p:cNvPr>
          <p:cNvSpPr txBox="1">
            <a:spLocks/>
          </p:cNvSpPr>
          <p:nvPr/>
        </p:nvSpPr>
        <p:spPr>
          <a:xfrm>
            <a:off x="264406" y="2844000"/>
            <a:ext cx="5430138" cy="14974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Ветеринарная клиника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20233" r="5590" b="17044"/>
          <a:stretch/>
        </p:blipFill>
        <p:spPr>
          <a:xfrm>
            <a:off x="10090925" y="0"/>
            <a:ext cx="2101075" cy="11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EDB6E3-2FF3-46B6-96EF-27F657C7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552BFB-4B7E-47BF-A775-0BF71AB7B2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EE7CCC90-A240-4623-BED7-04C2724813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690688"/>
            <a:ext cx="5186363" cy="45733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оптимальных условий для становления и самореализации личности студента, будущего специалиста, обладающего мировоззренческим потенциалом, высокой культурой и гражданской ответственностью, владеющего способностями к профессиональному, интеллектуальному и социальному творчеству, включенного в общественно-полезную деятельность, деятельность по анализу и обсуждению социальных явлений, прецедентов, получению социального опыта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718" y="0"/>
            <a:ext cx="1807282" cy="12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010A17-3A09-4AB9-B4E5-410AB5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мероприятия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4116552-2DBE-4792-838C-A7ED80F127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открытия ветеринарной клиники необходимо пройти ряд этапов: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06C6E418-2C00-4ED7-B577-C6DBEB634C72}"/>
              </a:ext>
            </a:extLst>
          </p:cNvPr>
          <p:cNvSpPr txBox="1">
            <a:spLocks/>
          </p:cNvSpPr>
          <p:nvPr/>
        </p:nvSpPr>
        <p:spPr>
          <a:xfrm>
            <a:off x="1367847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4F4A46-DBBA-4BBF-832C-6E1EB688AC3D}"/>
              </a:ext>
            </a:extLst>
          </p:cNvPr>
          <p:cNvSpPr/>
          <p:nvPr/>
        </p:nvSpPr>
        <p:spPr>
          <a:xfrm>
            <a:off x="1367847" y="3093271"/>
            <a:ext cx="3483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Поиск и подбор помещения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AF810E-70B4-4C56-9025-A8CF92EB7536}"/>
              </a:ext>
            </a:extLst>
          </p:cNvPr>
          <p:cNvSpPr/>
          <p:nvPr/>
        </p:nvSpPr>
        <p:spPr>
          <a:xfrm>
            <a:off x="1358388" y="4393083"/>
            <a:ext cx="5009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Получение разрешений на помещение и ремонт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485A5C6-5B83-41A8-A2D4-4C86CE96579A}"/>
              </a:ext>
            </a:extLst>
          </p:cNvPr>
          <p:cNvSpPr/>
          <p:nvPr/>
        </p:nvSpPr>
        <p:spPr>
          <a:xfrm>
            <a:off x="1361541" y="5653471"/>
            <a:ext cx="4642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Подбор поставщиков, закупка оборудования и медикаментов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3598E57-5D1E-40AD-A77C-9B4CF76A5D32}"/>
              </a:ext>
            </a:extLst>
          </p:cNvPr>
          <p:cNvSpPr/>
          <p:nvPr/>
        </p:nvSpPr>
        <p:spPr>
          <a:xfrm>
            <a:off x="7323561" y="3093271"/>
            <a:ext cx="4030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Подбор персонала с учетом требований ветеринарной клиники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1CDDF4F-0556-4322-9521-F07FC99C824D}"/>
              </a:ext>
            </a:extLst>
          </p:cNvPr>
          <p:cNvSpPr/>
          <p:nvPr/>
        </p:nvSpPr>
        <p:spPr>
          <a:xfrm>
            <a:off x="7314103" y="4393083"/>
            <a:ext cx="4039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Начало проведения маркетинговой кампании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C90F922-8F73-4101-9586-CDB3C79DE050}"/>
              </a:ext>
            </a:extLst>
          </p:cNvPr>
          <p:cNvSpPr/>
          <p:nvPr/>
        </p:nvSpPr>
        <p:spPr>
          <a:xfrm>
            <a:off x="7317255" y="5653471"/>
            <a:ext cx="409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Открытие ветеринарной клиники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BCD9645-E48B-4486-8E73-1B5AF51212C5}"/>
              </a:ext>
            </a:extLst>
          </p:cNvPr>
          <p:cNvSpPr/>
          <p:nvPr/>
        </p:nvSpPr>
        <p:spPr>
          <a:xfrm>
            <a:off x="759195" y="320469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BE23768-170E-462E-A69E-5672F2C64D11}"/>
              </a:ext>
            </a:extLst>
          </p:cNvPr>
          <p:cNvSpPr/>
          <p:nvPr/>
        </p:nvSpPr>
        <p:spPr>
          <a:xfrm>
            <a:off x="759194" y="4464194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8FB9952-1681-4077-9DD1-52798FEA2AB1}"/>
              </a:ext>
            </a:extLst>
          </p:cNvPr>
          <p:cNvSpPr/>
          <p:nvPr/>
        </p:nvSpPr>
        <p:spPr>
          <a:xfrm>
            <a:off x="759194" y="576312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BEE9CC5-6C85-4A59-A1B9-83E144CE2BD2}"/>
              </a:ext>
            </a:extLst>
          </p:cNvPr>
          <p:cNvSpPr/>
          <p:nvPr/>
        </p:nvSpPr>
        <p:spPr>
          <a:xfrm>
            <a:off x="6724368" y="320469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6759AC-E56A-4691-88A9-EC0D8B4A4F25}"/>
              </a:ext>
            </a:extLst>
          </p:cNvPr>
          <p:cNvSpPr/>
          <p:nvPr/>
        </p:nvSpPr>
        <p:spPr>
          <a:xfrm>
            <a:off x="6724367" y="4464194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0C970E4-6A64-449F-A2EC-97CC28FB1F84}"/>
              </a:ext>
            </a:extLst>
          </p:cNvPr>
          <p:cNvSpPr/>
          <p:nvPr/>
        </p:nvSpPr>
        <p:spPr>
          <a:xfrm>
            <a:off x="6724367" y="576312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89B5D1-79BE-4D39-8181-33FACF5011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8790" y="3219898"/>
            <a:ext cx="540000" cy="54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B22B4CA-2C0F-4CCF-8433-A613093F59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8790" y="4489803"/>
            <a:ext cx="540000" cy="54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BE962DF-8DF7-4D18-9EDD-85FE1E2D48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790" y="5792717"/>
            <a:ext cx="540000" cy="5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B2C113-2AFE-4B99-A9BB-D11932DA46E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53963" y="5783581"/>
            <a:ext cx="540000" cy="5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31315F4-9512-471B-935F-E642130653D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753963" y="4489803"/>
            <a:ext cx="540000" cy="54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805527E-8CF0-4644-A486-DEE45FBDFC3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753963" y="3234287"/>
            <a:ext cx="540000" cy="54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22" y="0"/>
            <a:ext cx="1969278" cy="13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D54CC4-D45A-4B3F-A134-B8DFACB6A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проекта</a:t>
            </a:r>
            <a:endParaRPr lang="ru-RU" sz="5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id="{3E7CADFD-779E-4687-B50D-DC0F44634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334177"/>
              </p:ext>
            </p:extLst>
          </p:nvPr>
        </p:nvGraphicFramePr>
        <p:xfrm>
          <a:off x="616945" y="1255923"/>
          <a:ext cx="10958110" cy="5334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36414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842352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4579344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334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риска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Планируемые мероприятия по предупреждению наступления риска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Недостаток квалифицированных кадров для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реализации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Дефицит кадров в регионе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Привлечение специалистов с других территорий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Низкий уровень социальной активности студентов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Низкая инициативность, отсутствие мотивации к достижению успеха, низкая мотивация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Повышение уровня социальной активности через использование новых форм и приёмов работы, внедрение разнообразных социальных практик. Коррекция мотивации обучающихся.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Пробелы в технологиях  передачи навыков, не совпадение мотивов наставника и наставляемого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Отсутствие опыта наставничества, отсутствие общих целей и мотивов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Создание структуры наставничества. Поиск оптимальных условий для запуска механизма наставничества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Снижение рабочей эффективности сотрудника, принявшего роль наставника, увеличение его общей нагрузки, недостаточность опыта педагогического взаимодействия и, как следствие, неструктурированная подача информации, отсутствие педагогических алгоритмов обучения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Нежелание выполнять роль наставника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Повышение квалификации наставников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Высокая стоимость препаратов и вакцин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Разный ценовой сегмент препаратов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Выбор оптимального набора услуг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Отсутствие транспорта для выезда на дом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Отсутствие собственного транспортного средства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Возможность передачи транспортного средства в аренду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78" y="0"/>
            <a:ext cx="1776121" cy="125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D54CC4-D45A-4B3F-A134-B8DFACB6A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проекта</a:t>
            </a:r>
            <a:endParaRPr lang="ru-RU" sz="5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id="{3E7CADFD-779E-4687-B50D-DC0F44634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128532"/>
              </p:ext>
            </p:extLst>
          </p:nvPr>
        </p:nvGraphicFramePr>
        <p:xfrm>
          <a:off x="616945" y="1392507"/>
          <a:ext cx="10958110" cy="510629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88115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5526795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334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риска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Планируемые мероприятия по предупреждению наступления риска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776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Отсутствие платежеспособности у населения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Низкие доходы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Правильный выбор ценового сегмента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Расторжение договора аренды и дорогой ремонт в следующем помещении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Краткосрочный договор аренды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Долгосрочные договора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Нехватка клиентов из-за большой конкуренции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Отсутствии репутации на рынке услуг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 данном случае для обеспечения потока клиентов выделен рекламный бюджет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Неудачный выбор места расположения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Отсутствии проходимости, целевой аудитории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Выбор помещения с учётом удобства подъездных путей и потенциальной потребительской аудитории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Возможность распространения инфекционных заболеваний внутри клиники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Инфекционные заболевания животных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минимизации риска будет проводиться тщательная уборка помещения с временным интервалом, а также уборка по необходимости. Также не допускается скопление животных в одном помещении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Недостаток поддержки со стороны государства правовых и финансовых основ студенческих предприятий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Нехватка ресурсов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Обучение работе с инвесторами, государственными программами, фондами НКО и т.д.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22" y="0"/>
            <a:ext cx="1969278" cy="13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D54CC4-D45A-4B3F-A134-B8DFACB6A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34" y="311816"/>
            <a:ext cx="10515600" cy="7688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один месяц при негативном прогнозе реализации услуг</a:t>
            </a:r>
          </a:p>
        </p:txBody>
      </p:sp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id="{3E7CADFD-779E-4687-B50D-DC0F44634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775794"/>
              </p:ext>
            </p:extLst>
          </p:nvPr>
        </p:nvGraphicFramePr>
        <p:xfrm>
          <a:off x="616945" y="1392507"/>
          <a:ext cx="10958110" cy="243719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72877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7127913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325732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33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ЗАТРАТЫ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367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Аренда помещения S=100 </a:t>
                      </a:r>
                      <a:r>
                        <a:rPr lang="ru-RU" sz="1400" i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м.кв</a:t>
                      </a: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в том числе телефон, интернет, коммунальные</a:t>
                      </a:r>
                      <a:r>
                        <a:rPr lang="ru-RU" sz="1400" i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услуги (отопление, водоснабжение), охрана помещения (сигнализация)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45 000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Приобретение расходных материалов (25% от выручки)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108 647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Заработная плата персонала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101 556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Рекламная деятельность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35 000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320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Приобретение оборудования, мебели и инструментов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 расходы (</a:t>
                      </a:r>
                      <a:r>
                        <a:rPr lang="ru-RU" sz="1400" i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канц.товары</a:t>
                      </a: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хоз., и пр.)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22" y="0"/>
            <a:ext cx="1969278" cy="1392507"/>
          </a:xfrm>
          <a:prstGeom prst="rect">
            <a:avLst/>
          </a:prstGeom>
        </p:spPr>
      </p:pic>
      <p:graphicFrame>
        <p:nvGraphicFramePr>
          <p:cNvPr id="8" name="Таблица 10">
            <a:extLst>
              <a:ext uri="{FF2B5EF4-FFF2-40B4-BE49-F238E27FC236}">
                <a16:creationId xmlns:a16="http://schemas.microsoft.com/office/drawing/2014/main" id="{3E7CADFD-779E-4687-B50D-DC0F44634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153583"/>
              </p:ext>
            </p:extLst>
          </p:nvPr>
        </p:nvGraphicFramePr>
        <p:xfrm>
          <a:off x="616945" y="3841198"/>
          <a:ext cx="10958110" cy="199027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72877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7127913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325732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367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Уборка (собственными силами)</a:t>
                      </a:r>
                      <a:endParaRPr lang="ru-RU" sz="14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Затраты на </a:t>
                      </a:r>
                      <a:r>
                        <a:rPr lang="ru-RU" sz="1400" i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эквайринг</a:t>
                      </a: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- 1,6 % от выручки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6 953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Налоги - (УСН и прочие - не применимо - на базе ТМТ - госучреждение)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затраты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307 156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285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Разница между выручкой и прямыми затратами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127 431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Премиальный фонд персонала клиники 50 % от дохода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63 715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10" name="Заголовок 4">
            <a:extLst>
              <a:ext uri="{FF2B5EF4-FFF2-40B4-BE49-F238E27FC236}">
                <a16:creationId xmlns:a16="http://schemas.microsoft.com/office/drawing/2014/main" id="{DFD54CC4-D45A-4B3F-A134-B8DFACB6AA48}"/>
              </a:ext>
            </a:extLst>
          </p:cNvPr>
          <p:cNvSpPr txBox="1">
            <a:spLocks/>
          </p:cNvSpPr>
          <p:nvPr/>
        </p:nvSpPr>
        <p:spPr>
          <a:xfrm>
            <a:off x="1059455" y="5983667"/>
            <a:ext cx="10515600" cy="59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Чистый доход ТМТ - 63 716 рублей</a:t>
            </a:r>
          </a:p>
        </p:txBody>
      </p:sp>
    </p:spTree>
    <p:extLst>
      <p:ext uri="{BB962C8B-B14F-4D97-AF65-F5344CB8AC3E}">
        <p14:creationId xmlns:p14="http://schemas.microsoft.com/office/powerpoint/2010/main" val="22727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51" y="696253"/>
            <a:ext cx="5280898" cy="1325563"/>
          </a:xfrm>
        </p:spPr>
        <p:txBody>
          <a:bodyPr/>
          <a:lstStyle/>
          <a:p>
            <a:r>
              <a:rPr lang="ru-RU" dirty="0"/>
              <a:t>СПАСИБО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977B13-7F8E-4D16-8015-64D08E695C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000" y="550307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E70485-AFA2-4F97-877F-A65DA5A0E2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81000" y="5499000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2FFB5F-CACF-4419-A54C-24CD6D7D27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081000" y="5499000"/>
            <a:ext cx="630000" cy="63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E427D3-A48D-4391-9C38-E79DE480645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81000" y="5499000"/>
            <a:ext cx="630000" cy="630000"/>
          </a:xfrm>
          <a:prstGeom prst="rect">
            <a:avLst/>
          </a:prstGeom>
        </p:spPr>
      </p:pic>
      <p:sp>
        <p:nvSpPr>
          <p:cNvPr id="11" name="Текст 1">
            <a:extLst>
              <a:ext uri="{FF2B5EF4-FFF2-40B4-BE49-F238E27FC236}">
                <a16:creationId xmlns:a16="http://schemas.microsoft.com/office/drawing/2014/main" id="{A1C40434-14F5-49C9-A42E-C5501DD05D56}"/>
              </a:ext>
            </a:extLst>
          </p:cNvPr>
          <p:cNvSpPr txBox="1">
            <a:spLocks/>
          </p:cNvSpPr>
          <p:nvPr/>
        </p:nvSpPr>
        <p:spPr>
          <a:xfrm>
            <a:off x="1009322" y="2348241"/>
            <a:ext cx="4597087" cy="14974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ГАПОУ ТО «Тобольский многопрофильный техникум»</a:t>
            </a:r>
          </a:p>
          <a:p>
            <a:pPr marL="0" indent="0">
              <a:buNone/>
            </a:pPr>
            <a:r>
              <a:rPr lang="ru-RU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Юридический адрес:</a:t>
            </a:r>
          </a:p>
          <a:p>
            <a:pPr marL="0" indent="0">
              <a:buNone/>
            </a:pPr>
            <a:r>
              <a:rPr lang="ru-RU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626102, Российская Федерация, Тюменская область, г. Тобольск, п. </a:t>
            </a:r>
            <a:r>
              <a:rPr lang="ru-RU" sz="5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Сумкино</a:t>
            </a:r>
            <a:r>
              <a:rPr lang="ru-RU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ул. Гагарина 22.</a:t>
            </a:r>
          </a:p>
          <a:p>
            <a:pPr marL="0" indent="0">
              <a:buNone/>
            </a:pPr>
            <a:r>
              <a:rPr lang="ru-RU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адрес:</a:t>
            </a:r>
          </a:p>
          <a:p>
            <a:pPr marL="0" indent="0">
              <a:buNone/>
            </a:pPr>
            <a:r>
              <a:rPr lang="ru-RU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626150, Российская Федерация, Тюменская область, г. Тобольск, ул. Знаменского 52а, стр.1.</a:t>
            </a:r>
          </a:p>
          <a:p>
            <a:pPr marL="0" indent="0">
              <a:buNone/>
            </a:pPr>
            <a:r>
              <a:rPr lang="ru-RU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Телефон, факс:</a:t>
            </a:r>
            <a:br>
              <a:rPr lang="ru-RU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(3456)34-80-10, 34-80-12</a:t>
            </a:r>
            <a:br>
              <a:rPr lang="ru-RU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5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tmt.priemnaya@tmt72.ru</a:t>
            </a:r>
            <a:endParaRPr lang="ru-RU" sz="5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22" y="0"/>
            <a:ext cx="1969278" cy="13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639</Words>
  <Application>Microsoft Office PowerPoint</Application>
  <PresentationFormat>Широкоэкранный</PresentationFormat>
  <Paragraphs>110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Проект </vt:lpstr>
      <vt:lpstr>Цель проекта</vt:lpstr>
      <vt:lpstr>Организационные мероприятия</vt:lpstr>
      <vt:lpstr>Риски проекта</vt:lpstr>
      <vt:lpstr>Риски проекта</vt:lpstr>
      <vt:lpstr>За один месяц при негативном прогнозе реализации услуг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</dc:title>
  <dc:creator>Admin</dc:creator>
  <cp:lastModifiedBy>User</cp:lastModifiedBy>
  <cp:revision>10</cp:revision>
  <dcterms:created xsi:type="dcterms:W3CDTF">2021-11-24T12:25:28Z</dcterms:created>
  <dcterms:modified xsi:type="dcterms:W3CDTF">2022-10-27T12:44:11Z</dcterms:modified>
</cp:coreProperties>
</file>