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2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6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5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0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3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2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D4DD-CC32-46D3-B377-836C7E7EAFEB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E964-9CC3-4681-9AC4-161D1D84D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6"/>
            <a:ext cx="12192000" cy="685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8794" y="1651379"/>
            <a:ext cx="7129772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4000" b="1" cap="none" spc="0" dirty="0" smtClean="0">
              <a:ln w="952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none" spc="0" dirty="0" smtClean="0">
              <a:ln w="952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ln w="95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ЖИЗНИ»</a:t>
            </a:r>
            <a:endParaRPr lang="ru-RU" sz="6000" b="1" cap="none" spc="0" dirty="0">
              <a:ln w="952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9700" y="5105400"/>
            <a:ext cx="45278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endParaRPr lang="ru-RU" sz="2400" b="1" cap="none" spc="0" dirty="0" smtClean="0">
              <a:ln w="9525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none" spc="0" dirty="0" err="1" smtClean="0">
                <a:ln w="95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Моталова</a:t>
            </a:r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Владимировна</a:t>
            </a:r>
            <a:endParaRPr lang="ru-RU" sz="2400" b="1" cap="none" spc="0" dirty="0">
              <a:ln w="9525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720" y="291366"/>
            <a:ext cx="9098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ln w="0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социального обслуживания  </a:t>
            </a:r>
            <a:r>
              <a:rPr lang="ru-RU" sz="2000" b="1" kern="0" dirty="0" smtClean="0">
                <a:ln w="0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</a:t>
            </a:r>
            <a:r>
              <a:rPr lang="ru-RU" sz="2000" b="1" kern="0" dirty="0">
                <a:ln w="0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2000" b="1" kern="0" dirty="0" smtClean="0">
              <a:ln w="0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0" dirty="0" smtClean="0">
                <a:ln w="0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kern="0" dirty="0">
                <a:ln w="0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Палехский комплексный центр социального обслуживания населения»</a:t>
            </a:r>
          </a:p>
          <a:p>
            <a:endParaRPr lang="ru-RU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2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45904" y="650177"/>
            <a:ext cx="81213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инвалидов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представителей старшего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пережитые положительные эмоции создают предпосылки для успешной социализации, роста уверенности в себе каждого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возраста.</a:t>
            </a:r>
          </a:p>
          <a:p>
            <a:pPr algn="just" fontAlgn="base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пожилые люди вовлечены в деятельность, имеющую большую социальную значимость. Они проводят настоящие «уроки жизни» для «особенных» людей, делая окружающий их мир более понятным и доступным.  «Серебряное» наставничество стимулирует у пенсионеров новые идеи и желания, дарит им возможность стать нужными и понять, что в любом возрасте можно и нужно быть активными.</a:t>
            </a:r>
          </a:p>
        </p:txBody>
      </p:sp>
    </p:spTree>
    <p:extLst>
      <p:ext uri="{BB962C8B-B14F-4D97-AF65-F5344CB8AC3E}">
        <p14:creationId xmlns:p14="http://schemas.microsoft.com/office/powerpoint/2010/main" val="252923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884994" y="566241"/>
            <a:ext cx="2975495" cy="92333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2817" y="1690687"/>
            <a:ext cx="7165075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пожилых людей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общественной жизни через новую форму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волонтерской деятельности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«серебряный» наставник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социальной адаптации к самостоятельной жизни инвалидов, имеющих ментальные нарушения здоровья, и интеграции их в общество через организацию взаимодействия с «серебряными» наставниками - людьми старшего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67284" y="301488"/>
            <a:ext cx="6810232" cy="1754326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задачи: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423" y="1131689"/>
            <a:ext cx="82159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группу инвалидов с ментальными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здоровья, нуждающихся в социальной адаптации к самостоятельной жизни;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группу «серебряных» волонтеров, способных стать наставниками для молодых инвалидов по различным направлениям жизнедеятельности (быт, здоровье, досуг, творчество, путешествия и др.), тем самым привлечь пожилых людей Палеха к активной общественной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через новую форму волонтерской деятельности – «серебряный» наставник;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устойчивую мотивацию у инвалидов к занятиям бытовой, культурно-досуговой, спортивной направленности.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63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39241" y="211200"/>
            <a:ext cx="106527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важное направление </a:t>
            </a:r>
            <a:r>
              <a:rPr lang="ru-RU" sz="2200" b="1" cap="none" spc="0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– наставничество в целях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в сфере социально-бытовой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ведения домашнего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2200" b="1" cap="none" spc="0" dirty="0">
              <a:ln w="9525">
                <a:solidFill>
                  <a:schemeClr val="bg1">
                    <a:alpha val="49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30" y="2920621"/>
            <a:ext cx="4999854" cy="3333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23" y="1380788"/>
            <a:ext cx="4992338" cy="33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2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57400" y="96341"/>
            <a:ext cx="100126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праздников</a:t>
            </a:r>
            <a:r>
              <a:rPr lang="ru-RU" sz="2200" b="1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досуга, прогулок, экскурсий, </a:t>
            </a:r>
            <a:r>
              <a:rPr lang="ru-RU" sz="22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путешествий, посещение кинотеатров, кафе – наиболее успешный способ интеграции инвалидов </a:t>
            </a:r>
            <a:r>
              <a:rPr lang="ru-RU" sz="22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общество с помощью «серебряных» наставников</a:t>
            </a:r>
            <a:endParaRPr lang="ru-RU" sz="2200" b="1" dirty="0">
              <a:ln w="9525">
                <a:solidFill>
                  <a:schemeClr val="bg1">
                    <a:alpha val="5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26" y="1500860"/>
            <a:ext cx="4461342" cy="2974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87" y="4148856"/>
            <a:ext cx="4022402" cy="2723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48" y="4148856"/>
            <a:ext cx="4031195" cy="26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83391" y="232012"/>
            <a:ext cx="1019379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9525">
                  <a:solidFill>
                    <a:schemeClr val="bg1">
                      <a:alpha val="5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«Серебряные» наставники организуют проведение социально-значимых акций, привлекают к этому инвалидов и тем самым создают условия для проявления их способностей в разных сферах деятельности</a:t>
            </a:r>
            <a:endParaRPr lang="ru-RU" sz="2200" b="1" cap="none" spc="0" dirty="0">
              <a:ln w="9525">
                <a:solidFill>
                  <a:schemeClr val="bg1">
                    <a:alpha val="51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59" y="1706778"/>
            <a:ext cx="3984157" cy="265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9" y="1722121"/>
            <a:ext cx="3961143" cy="2640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62" y="3858294"/>
            <a:ext cx="3972457" cy="2658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7014" y="13374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16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4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83390" y="163773"/>
            <a:ext cx="100800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огромный стимул для развития и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любой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а для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«особенных» людей –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еще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(подчас единственная) заявить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о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 внутреннем </a:t>
            </a:r>
            <a:r>
              <a:rPr lang="ru-RU" sz="2200" b="1" dirty="0" smtClean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endParaRPr lang="ru-RU" sz="2200" b="1" cap="none" spc="0" dirty="0">
              <a:ln w="9525">
                <a:solidFill>
                  <a:schemeClr val="bg1">
                    <a:alpha val="49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96" y="1487212"/>
            <a:ext cx="4226473" cy="2783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47" y="2273167"/>
            <a:ext cx="4153588" cy="2836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3" y="3826609"/>
            <a:ext cx="4119991" cy="28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1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80378" y="292010"/>
            <a:ext cx="104705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>
                      <a:alpha val="49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«Серебряные» наставники совместно с молодыми инвалидами организуют праздники и тематические досуговые мероприятия, что способствует обогащению их социального опыта и проявлению  индивидуальности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57" y="2979754"/>
            <a:ext cx="4818648" cy="3120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91" y="1763803"/>
            <a:ext cx="4818648" cy="28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76563" y="259307"/>
            <a:ext cx="9765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«Серебряные» наставники помогают инвалидам сделать самостоятельные  «шаги к </a:t>
            </a:r>
            <a:r>
              <a:rPr lang="ru-RU" sz="22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здоровью» совместно участвуя в</a:t>
            </a:r>
            <a:r>
              <a:rPr lang="ru-RU" sz="2200" dirty="0" smtClean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cap="none" spc="0" dirty="0" smtClean="0">
                <a:ln w="9525">
                  <a:solidFill>
                    <a:schemeClr val="bg1">
                      <a:alpha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здоровительных мероприятиях</a:t>
            </a:r>
            <a:endParaRPr lang="ru-RU" sz="2200" b="1" cap="none" spc="0" dirty="0">
              <a:ln w="9525">
                <a:solidFill>
                  <a:schemeClr val="bg1">
                    <a:alpha val="5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63" y="3601491"/>
            <a:ext cx="3937633" cy="2847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60" y="3654399"/>
            <a:ext cx="4157449" cy="2794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66" y="1349611"/>
            <a:ext cx="3983296" cy="27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3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234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32</cp:revision>
  <dcterms:created xsi:type="dcterms:W3CDTF">2022-11-14T07:34:29Z</dcterms:created>
  <dcterms:modified xsi:type="dcterms:W3CDTF">2022-11-17T08:36:01Z</dcterms:modified>
</cp:coreProperties>
</file>