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65" r:id="rId4"/>
    <p:sldId id="269" r:id="rId5"/>
    <p:sldId id="272" r:id="rId6"/>
    <p:sldId id="273" r:id="rId7"/>
    <p:sldId id="276" r:id="rId8"/>
    <p:sldId id="274" r:id="rId9"/>
    <p:sldId id="264" r:id="rId10"/>
    <p:sldId id="275" r:id="rId11"/>
    <p:sldId id="277" r:id="rId12"/>
    <p:sldId id="278" r:id="rId13"/>
  </p:sldIdLst>
  <p:sldSz cx="9144000" cy="6858000" type="screen4x3"/>
  <p:notesSz cx="6797675" cy="9926638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98" d="100"/>
          <a:sy n="98" d="100"/>
        </p:scale>
        <p:origin x="-20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Проведено занятий по АФК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Проведено занятий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Апрель</c:v>
                </c:pt>
                <c:pt idx="1">
                  <c:v>Май</c:v>
                </c:pt>
                <c:pt idx="2">
                  <c:v>Июнь</c:v>
                </c:pt>
                <c:pt idx="3">
                  <c:v>Июль</c:v>
                </c:pt>
                <c:pt idx="4">
                  <c:v>Август</c:v>
                </c:pt>
                <c:pt idx="5">
                  <c:v>Сентябрь</c:v>
                </c:pt>
                <c:pt idx="6">
                  <c:v>Октябрь</c:v>
                </c:pt>
                <c:pt idx="7">
                  <c:v>Ноябрь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</c:v>
                </c:pt>
                <c:pt idx="1">
                  <c:v>31</c:v>
                </c:pt>
                <c:pt idx="2">
                  <c:v>35</c:v>
                </c:pt>
                <c:pt idx="3">
                  <c:v>35</c:v>
                </c:pt>
                <c:pt idx="4">
                  <c:v>36</c:v>
                </c:pt>
                <c:pt idx="5">
                  <c:v>38</c:v>
                </c:pt>
                <c:pt idx="6">
                  <c:v>48</c:v>
                </c:pt>
                <c:pt idx="7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D1-4062-9339-7A72101837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689792"/>
        <c:axId val="38066944"/>
      </c:barChart>
      <c:catAx>
        <c:axId val="102689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8066944"/>
        <c:crosses val="autoZero"/>
        <c:auto val="1"/>
        <c:lblAlgn val="ctr"/>
        <c:lblOffset val="100"/>
        <c:noMultiLvlLbl val="0"/>
      </c:catAx>
      <c:valAx>
        <c:axId val="3806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689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Посещаемость занятий по АФК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Посещаемость занятий</c:v>
                </c:pt>
              </c:strCache>
            </c:strRef>
          </c:tx>
          <c:invertIfNegative val="0"/>
          <c:cat>
            <c:strRef>
              <c:f>Лист1!$A$2:$A$9</c:f>
              <c:strCache>
                <c:ptCount val="8"/>
                <c:pt idx="0">
                  <c:v>Апрель</c:v>
                </c:pt>
                <c:pt idx="1">
                  <c:v>Май</c:v>
                </c:pt>
                <c:pt idx="2">
                  <c:v>Июнь</c:v>
                </c:pt>
                <c:pt idx="3">
                  <c:v>Июль</c:v>
                </c:pt>
                <c:pt idx="4">
                  <c:v>Август</c:v>
                </c:pt>
                <c:pt idx="5">
                  <c:v>Сентябрь</c:v>
                </c:pt>
                <c:pt idx="6">
                  <c:v>Октябрь</c:v>
                </c:pt>
                <c:pt idx="7">
                  <c:v>Ноябрь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15</c:v>
                </c:pt>
                <c:pt idx="1">
                  <c:v>25</c:v>
                </c:pt>
                <c:pt idx="2">
                  <c:v>27</c:v>
                </c:pt>
                <c:pt idx="3">
                  <c:v>28</c:v>
                </c:pt>
                <c:pt idx="4">
                  <c:v>32</c:v>
                </c:pt>
                <c:pt idx="5">
                  <c:v>39</c:v>
                </c:pt>
                <c:pt idx="6">
                  <c:v>57</c:v>
                </c:pt>
                <c:pt idx="7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728-4B7B-A15E-5BD9ADC5D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242304"/>
        <c:axId val="75258624"/>
      </c:barChart>
      <c:catAx>
        <c:axId val="10224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258624"/>
        <c:crosses val="autoZero"/>
        <c:auto val="1"/>
        <c:lblAlgn val="ctr"/>
        <c:lblOffset val="100"/>
        <c:noMultiLvlLbl val="0"/>
      </c:catAx>
      <c:valAx>
        <c:axId val="75258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242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6480720" cy="1080120"/>
          </a:xfrm>
        </p:spPr>
        <p:txBody>
          <a:bodyPr/>
          <a:lstStyle>
            <a:lvl1pPr>
              <a:defRPr b="1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1_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68356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736"/>
            <a:ext cx="6669954" cy="2928958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Практика</a:t>
            </a:r>
            <a:r>
              <a:rPr lang="ru-RU" sz="4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«Свои правила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победа </a:t>
            </a:r>
            <a:r>
              <a:rPr lang="ru-RU" sz="4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над собой </a:t>
            </a:r>
            <a:r>
              <a:rPr lang="ru-RU" sz="4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своими возможностями»</a:t>
            </a:r>
            <a:r>
              <a:rPr lang="ru-RU" sz="4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571480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ГОСУДАРСТВЕННОЕ БЮДЖЕТНОЕ УЧРЕЖДЕНИЕ «ЮЖНО-САХАЛИНСКИЙ ДОМ-ИНТЕРНАТ ДЛЯ ПРИСТАРЕЛЫХ И ИНВАЛИДОВ» (ГБУ «ЮСДИ»)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29256" y="4786322"/>
            <a:ext cx="3429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Составила: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Шевченко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Элиза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Михайловна,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инструктор по физической культуре  ГБУ «ЮСДИ»</a:t>
            </a: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344816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98510" y="1857364"/>
            <a:ext cx="2959770" cy="37862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	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Количественный показатель: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с апреля 2022 г по ноябрь 2022 г проведено более 286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занятий по АФК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1714488"/>
          <a:ext cx="2857520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143240" y="1714488"/>
          <a:ext cx="2857520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142984"/>
            <a:ext cx="4602812" cy="5214974"/>
          </a:xfrm>
        </p:spPr>
        <p:txBody>
          <a:bodyPr>
            <a:normAutofit fontScale="85000" lnSpcReduction="20000"/>
          </a:bodyPr>
          <a:lstStyle/>
          <a:p>
            <a:pPr indent="22225"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Занятия по АФК помогают компенсировать физические и интеллектуальные способности, способствуют повышению функционального состояния организма, улучшению физических качеств, психоэмоциональной устойчивости и адаптационных резервов организма человека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571744"/>
            <a:ext cx="7344816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4678363" y="3243263"/>
            <a:ext cx="39322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2357422" y="642918"/>
            <a:ext cx="464347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Цель практики</a:t>
            </a:r>
            <a:endParaRPr sz="4000" b="1"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8858280" y="4500570"/>
            <a:ext cx="5500726" cy="192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361950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indent="361950">
              <a:buFont typeface="Arial" pitchFamily="34" charset="0"/>
              <a:buChar char="•"/>
            </a:pPr>
            <a:endParaRPr sz="1600" b="1">
              <a:solidFill>
                <a:srgbClr val="FEFFFF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36" name="Google Shape;138;p15"/>
          <p:cNvSpPr/>
          <p:nvPr/>
        </p:nvSpPr>
        <p:spPr>
          <a:xfrm>
            <a:off x="571472" y="1714488"/>
            <a:ext cx="3643338" cy="4429156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Повышение функционального состояния организма, улучшение физических качеств, психоэмоциональной устойчивости и адаптационных резервов организма у людей с ОВЗ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32;p15"/>
          <p:cNvGrpSpPr/>
          <p:nvPr/>
        </p:nvGrpSpPr>
        <p:grpSpPr>
          <a:xfrm>
            <a:off x="857224" y="1785926"/>
            <a:ext cx="1770062" cy="3605213"/>
            <a:chOff x="513" y="998"/>
            <a:chExt cx="1109" cy="2271"/>
          </a:xfrm>
        </p:grpSpPr>
        <p:sp>
          <p:nvSpPr>
            <p:cNvPr id="133" name="Google Shape;133;p15"/>
            <p:cNvSpPr/>
            <p:nvPr/>
          </p:nvSpPr>
          <p:spPr>
            <a:xfrm rot="10800000" flipH="1">
              <a:off x="683" y="2087"/>
              <a:ext cx="933" cy="118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5176" y="105989"/>
                  </a:moveTo>
                  <a:lnTo>
                    <a:pt x="16463" y="34517"/>
                  </a:lnTo>
                  <a:cubicBezTo>
                    <a:pt x="17234" y="21725"/>
                    <a:pt x="23408" y="21522"/>
                    <a:pt x="33954" y="21319"/>
                  </a:cubicBezTo>
                  <a:lnTo>
                    <a:pt x="92604" y="20507"/>
                  </a:lnTo>
                  <a:lnTo>
                    <a:pt x="92604" y="32487"/>
                  </a:lnTo>
                  <a:lnTo>
                    <a:pt x="120000" y="15532"/>
                  </a:lnTo>
                  <a:lnTo>
                    <a:pt x="91575" y="0"/>
                  </a:lnTo>
                  <a:lnTo>
                    <a:pt x="91832" y="9340"/>
                  </a:lnTo>
                  <a:cubicBezTo>
                    <a:pt x="91832" y="9340"/>
                    <a:pt x="52218" y="9543"/>
                    <a:pt x="30096" y="9543"/>
                  </a:cubicBezTo>
                  <a:cubicBezTo>
                    <a:pt x="7717" y="9746"/>
                    <a:pt x="257" y="15837"/>
                    <a:pt x="0" y="30253"/>
                  </a:cubicBezTo>
                  <a:lnTo>
                    <a:pt x="0" y="107411"/>
                  </a:lnTo>
                  <a:cubicBezTo>
                    <a:pt x="2572" y="120000"/>
                    <a:pt x="11961" y="118781"/>
                    <a:pt x="15176" y="1059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5"/>
            <p:cNvSpPr/>
            <p:nvPr/>
          </p:nvSpPr>
          <p:spPr>
            <a:xfrm rot="-5400000">
              <a:off x="917" y="1548"/>
              <a:ext cx="301" cy="110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1267" y="198"/>
                  </a:moveTo>
                  <a:lnTo>
                    <a:pt x="38028" y="93774"/>
                  </a:lnTo>
                  <a:lnTo>
                    <a:pt x="0" y="94172"/>
                  </a:lnTo>
                  <a:lnTo>
                    <a:pt x="60845" y="120000"/>
                  </a:lnTo>
                  <a:lnTo>
                    <a:pt x="120000" y="94172"/>
                  </a:lnTo>
                  <a:lnTo>
                    <a:pt x="84507" y="94172"/>
                  </a:lnTo>
                  <a:lnTo>
                    <a:pt x="83661" y="0"/>
                  </a:lnTo>
                  <a:lnTo>
                    <a:pt x="31267" y="1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677" y="998"/>
              <a:ext cx="933" cy="118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5176" y="105989"/>
                  </a:moveTo>
                  <a:lnTo>
                    <a:pt x="16463" y="34517"/>
                  </a:lnTo>
                  <a:cubicBezTo>
                    <a:pt x="17234" y="21725"/>
                    <a:pt x="23408" y="21522"/>
                    <a:pt x="33954" y="21319"/>
                  </a:cubicBezTo>
                  <a:lnTo>
                    <a:pt x="92604" y="20507"/>
                  </a:lnTo>
                  <a:lnTo>
                    <a:pt x="92604" y="32487"/>
                  </a:lnTo>
                  <a:lnTo>
                    <a:pt x="120000" y="15532"/>
                  </a:lnTo>
                  <a:lnTo>
                    <a:pt x="91575" y="0"/>
                  </a:lnTo>
                  <a:lnTo>
                    <a:pt x="91832" y="9340"/>
                  </a:lnTo>
                  <a:cubicBezTo>
                    <a:pt x="91832" y="9340"/>
                    <a:pt x="52218" y="9543"/>
                    <a:pt x="30096" y="9543"/>
                  </a:cubicBezTo>
                  <a:cubicBezTo>
                    <a:pt x="7717" y="9746"/>
                    <a:pt x="257" y="15837"/>
                    <a:pt x="0" y="30253"/>
                  </a:cubicBezTo>
                  <a:lnTo>
                    <a:pt x="0" y="107411"/>
                  </a:lnTo>
                  <a:cubicBezTo>
                    <a:pt x="2572" y="120000"/>
                    <a:pt x="11961" y="118781"/>
                    <a:pt x="15176" y="1059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6" name="Google Shape;136;p15"/>
          <p:cNvSpPr/>
          <p:nvPr/>
        </p:nvSpPr>
        <p:spPr>
          <a:xfrm>
            <a:off x="2714612" y="4643446"/>
            <a:ext cx="6080138" cy="928694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folHlink"/>
              </a:gs>
              <a:gs pos="100000">
                <a:srgbClr val="5D9D92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Постепенная адаптация организма к воздействию физических нагрузок, расширение диапазона функциональных возможностей физиологических систем организма</a:t>
            </a:r>
          </a:p>
        </p:txBody>
      </p:sp>
      <p:sp>
        <p:nvSpPr>
          <p:cNvPr id="138" name="Google Shape;138;p15"/>
          <p:cNvSpPr/>
          <p:nvPr/>
        </p:nvSpPr>
        <p:spPr>
          <a:xfrm>
            <a:off x="2714612" y="5643578"/>
            <a:ext cx="6154751" cy="509574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Закаливание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сопротивляемости защитных сил организма</a:t>
            </a:r>
          </a:p>
        </p:txBody>
      </p:sp>
      <p:sp>
        <p:nvSpPr>
          <p:cNvPr id="140" name="Google Shape;140;p15"/>
          <p:cNvSpPr/>
          <p:nvPr/>
        </p:nvSpPr>
        <p:spPr>
          <a:xfrm>
            <a:off x="2714612" y="3929066"/>
            <a:ext cx="5457825" cy="590545"/>
          </a:xfrm>
          <a:prstGeom prst="roundRect">
            <a:avLst>
              <a:gd name="adj" fmla="val 11505"/>
            </a:avLst>
          </a:prstGeom>
          <a:gradFill>
            <a:gsLst>
              <a:gs pos="0">
                <a:srgbClr val="F49100">
                  <a:alpha val="80000"/>
                </a:srgbClr>
              </a:gs>
              <a:gs pos="100000">
                <a:srgbClr val="AB6600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Улучшение показателей физического развития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15" descr="YG_circle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282" y="2571744"/>
            <a:ext cx="1882775" cy="18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 txBox="1"/>
          <p:nvPr/>
        </p:nvSpPr>
        <p:spPr>
          <a:xfrm>
            <a:off x="4678363" y="3243263"/>
            <a:ext cx="393223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357158" y="3000372"/>
            <a:ext cx="157321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  <a:sym typeface="Calibri"/>
              </a:rPr>
              <a:t>Задачи практики</a:t>
            </a:r>
            <a:endParaRPr sz="2400" b="1"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8858280" y="4500570"/>
            <a:ext cx="5500726" cy="192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361950">
              <a:buFont typeface="Arial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indent="361950">
              <a:buFont typeface="Arial" pitchFamily="34" charset="0"/>
              <a:buChar char="•"/>
            </a:pPr>
            <a:endParaRPr sz="1600" b="1">
              <a:solidFill>
                <a:srgbClr val="FEFFFF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154" name="Google Shape;154;p15"/>
          <p:cNvSpPr txBox="1"/>
          <p:nvPr/>
        </p:nvSpPr>
        <p:spPr>
          <a:xfrm>
            <a:off x="2928926" y="571480"/>
            <a:ext cx="4908572" cy="571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endParaRPr sz="1600" b="1">
              <a:solidFill>
                <a:srgbClr val="FEFFFF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33" name="Google Shape;136;p15"/>
          <p:cNvSpPr/>
          <p:nvPr/>
        </p:nvSpPr>
        <p:spPr>
          <a:xfrm>
            <a:off x="2714612" y="2714620"/>
            <a:ext cx="6008700" cy="549273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folHlink"/>
              </a:gs>
              <a:gs pos="100000">
                <a:srgbClr val="5D9D92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Формирование волевых качеств личности и интереса к регулярным занятиям ФК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138;p15"/>
          <p:cNvSpPr/>
          <p:nvPr/>
        </p:nvSpPr>
        <p:spPr>
          <a:xfrm>
            <a:off x="2714612" y="3357562"/>
            <a:ext cx="6011875" cy="509574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Обучение способам самоконтроля при выполнении физических нагрузок различного характера</a:t>
            </a:r>
            <a:endParaRPr sz="160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35" name="Google Shape;140;p15"/>
          <p:cNvSpPr/>
          <p:nvPr/>
        </p:nvSpPr>
        <p:spPr>
          <a:xfrm>
            <a:off x="2714612" y="1643050"/>
            <a:ext cx="6072230" cy="947735"/>
          </a:xfrm>
          <a:prstGeom prst="roundRect">
            <a:avLst>
              <a:gd name="adj" fmla="val 11505"/>
            </a:avLst>
          </a:prstGeom>
          <a:gradFill>
            <a:gsLst>
              <a:gs pos="0">
                <a:srgbClr val="F49100">
                  <a:alpha val="80000"/>
                </a:srgbClr>
              </a:gs>
              <a:gs pos="100000">
                <a:srgbClr val="AB6600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Овладение комплексами упражнений, благоприятно воздействующими на состояние организма, с учетом имеющегося заболевания</a:t>
            </a:r>
            <a:endParaRPr sz="1800">
              <a:solidFill>
                <a:schemeClr val="dk1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  <p:sp>
        <p:nvSpPr>
          <p:cNvPr id="36" name="Google Shape;138;p15"/>
          <p:cNvSpPr/>
          <p:nvPr/>
        </p:nvSpPr>
        <p:spPr>
          <a:xfrm>
            <a:off x="2714612" y="1000108"/>
            <a:ext cx="6154751" cy="509574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Освоение жизненно важных двигательных умений, навыков и качеств</a:t>
            </a:r>
            <a:endParaRPr lang="ru-RU" sz="1600" b="1" dirty="0">
              <a:solidFill>
                <a:srgbClr val="FEFFFF"/>
              </a:solidFill>
              <a:latin typeface="Times New Roman" pitchFamily="18" charset="0"/>
              <a:ea typeface="Calibri"/>
              <a:cs typeface="Times New Roman" pitchFamily="18" charset="0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Место реализации практики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357298"/>
            <a:ext cx="7972452" cy="90010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Государственное бюджетное учреждение «Южно-Сахалинский дом-интернат для престарелых и инвалидов» (ГБУ «ЮСДИ»)</a:t>
            </a:r>
          </a:p>
        </p:txBody>
      </p:sp>
      <p:pic>
        <p:nvPicPr>
          <p:cNvPr id="17410" name="Picture 2" descr="https://uso.sakhalin.gov.ru/jsdi/wp-content/uploads/2015/12/IMG_6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199386"/>
            <a:ext cx="4143404" cy="4301448"/>
          </a:xfrm>
          <a:prstGeom prst="rect">
            <a:avLst/>
          </a:prstGeom>
          <a:noFill/>
        </p:spPr>
      </p:pic>
      <p:sp>
        <p:nvSpPr>
          <p:cNvPr id="6" name="Google Shape;138;p15"/>
          <p:cNvSpPr/>
          <p:nvPr/>
        </p:nvSpPr>
        <p:spPr>
          <a:xfrm>
            <a:off x="357158" y="2285992"/>
            <a:ext cx="2786083" cy="4286280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Еремин Андрей Витальевич – директор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Сухотин Александр Сергеевич – заместитель директора по общим вопросам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Шевченко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Элиза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Михайловна – инструктор по физической культуре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Пузырных Эдуард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Германович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инструктор по физической культуре</a:t>
            </a:r>
          </a:p>
        </p:txBody>
      </p:sp>
      <p:pic>
        <p:nvPicPr>
          <p:cNvPr id="4098" name="Picture 2" descr="https://i03.fotocdn.net/s118/3639b1e6a9010386/user_s/26868503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286124"/>
            <a:ext cx="1000132" cy="1000133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2214554"/>
            <a:ext cx="1000132" cy="103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4357694"/>
            <a:ext cx="928694" cy="118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43240" y="5572140"/>
            <a:ext cx="1000132" cy="88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55"/>
          <p:cNvSpPr txBox="1">
            <a:spLocks noChangeArrowheads="1"/>
          </p:cNvSpPr>
          <p:nvPr/>
        </p:nvSpPr>
        <p:spPr bwMode="gray">
          <a:xfrm>
            <a:off x="2000463" y="441278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5" name="Заголовок 2"/>
          <p:cNvSpPr>
            <a:spLocks noGrp="1"/>
          </p:cNvSpPr>
          <p:nvPr>
            <p:ph type="title"/>
          </p:nvPr>
        </p:nvSpPr>
        <p:spPr>
          <a:xfrm>
            <a:off x="571472" y="428604"/>
            <a:ext cx="8322148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Этапы внедрения практики</a:t>
            </a:r>
          </a:p>
        </p:txBody>
      </p:sp>
      <p:sp>
        <p:nvSpPr>
          <p:cNvPr id="15" name="Google Shape;138;p15"/>
          <p:cNvSpPr/>
          <p:nvPr/>
        </p:nvSpPr>
        <p:spPr>
          <a:xfrm>
            <a:off x="1071538" y="1785926"/>
            <a:ext cx="3143272" cy="4286280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 этап – Подготовительный:</a:t>
            </a:r>
          </a:p>
          <a:p>
            <a:pPr lvl="0"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инструкторов по АФК;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набор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ПСУ по АФК;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инструктажа по технике безопасности на занятиях по АФК для граждан пожилого возраста;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диагностика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физического состояния;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медицинское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заключение о допуске к занятиям ФК.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Google Shape;138;p15"/>
          <p:cNvSpPr/>
          <p:nvPr/>
        </p:nvSpPr>
        <p:spPr>
          <a:xfrm>
            <a:off x="5286380" y="1714488"/>
            <a:ext cx="3143272" cy="4286280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 этап – Основной:</a:t>
            </a:r>
          </a:p>
          <a:p>
            <a:pPr lvl="0"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Реализация практики: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разминка;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занятий по АФК;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на медицинских реабилитационных тренажерах для людей с ОВЗ;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дыхательные практики;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медитации, релаксации,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аффирмации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4286248" y="3071810"/>
            <a:ext cx="928694" cy="71438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650" name="Picture 2" descr="https://avatars.mds.yandex.net/i?id=a5d9a91b1eeceba1178d801b56e66470da923429-7068603-images-thumbs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43182"/>
            <a:ext cx="1035820" cy="690547"/>
          </a:xfrm>
          <a:prstGeom prst="rect">
            <a:avLst/>
          </a:prstGeom>
          <a:noFill/>
        </p:spPr>
      </p:pic>
      <p:pic>
        <p:nvPicPr>
          <p:cNvPr id="27652" name="Picture 4" descr="https://gbuenergiya.ru/wp-content/uploads/8/3/a/83a0659381411b8341676dee8ab40b2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571876"/>
            <a:ext cx="773087" cy="854261"/>
          </a:xfrm>
          <a:prstGeom prst="rect">
            <a:avLst/>
          </a:prstGeom>
          <a:noFill/>
        </p:spPr>
      </p:pic>
      <p:sp>
        <p:nvSpPr>
          <p:cNvPr id="27654" name="AutoShape 6" descr="https://spravky-tut.org/wp-content/uploads/2019/10/dlya-zanyatij-v-sportza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56" name="AutoShape 8" descr="https://spravky-tut.org/wp-content/uploads/2019/10/dlya-zanyatij-v-sportza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8" name="Picture 10" descr="https://avatars.dzeninfra.ru/get-zen_doc/1712337/pub_5e2bd7bb16ef9000ad85fa4c_5e2bd8190a451800adad3edd/scale_12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4786322"/>
            <a:ext cx="714380" cy="714381"/>
          </a:xfrm>
          <a:prstGeom prst="rect">
            <a:avLst/>
          </a:prstGeom>
          <a:noFill/>
        </p:spPr>
      </p:pic>
      <p:pic>
        <p:nvPicPr>
          <p:cNvPr id="27660" name="Picture 12" descr="https://preodolenie.msk.ru/upload/resize_cache/iblock/472/500_500_140cd750bba9870f18aada2478b24840a/4729dd2b6b4d41fca868bfb0b6b24b3d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3571876"/>
            <a:ext cx="1000132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344816" cy="1224136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Целевая группа:</a:t>
            </a:r>
          </a:p>
        </p:txBody>
      </p:sp>
      <p:sp>
        <p:nvSpPr>
          <p:cNvPr id="4" name="Google Shape;138;p15"/>
          <p:cNvSpPr/>
          <p:nvPr/>
        </p:nvSpPr>
        <p:spPr>
          <a:xfrm>
            <a:off x="785786" y="1643050"/>
            <a:ext cx="3143272" cy="4286280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Граждане пожилого возраста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инвалиды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-колясочники,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-сохранившие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способность к самообслуживанию или частично ее утратившие, не имеющие медицинских противопоказаний</a:t>
            </a:r>
          </a:p>
          <a:p>
            <a:pPr lvl="0"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344816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Необходимые ресурсы</a:t>
            </a:r>
          </a:p>
        </p:txBody>
      </p:sp>
      <p:sp>
        <p:nvSpPr>
          <p:cNvPr id="4" name="Google Shape;138;p15"/>
          <p:cNvSpPr/>
          <p:nvPr/>
        </p:nvSpPr>
        <p:spPr>
          <a:xfrm>
            <a:off x="714348" y="1571612"/>
            <a:ext cx="4286280" cy="4572032"/>
          </a:xfrm>
          <a:prstGeom prst="roundRect">
            <a:avLst>
              <a:gd name="adj" fmla="val 11505"/>
            </a:avLst>
          </a:prstGeom>
          <a:gradFill>
            <a:gsLst>
              <a:gs pos="0">
                <a:schemeClr val="accent2"/>
              </a:gs>
              <a:gs pos="100000">
                <a:srgbClr val="006E98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Материально – технические ресурсы: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еабилитационные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тренажеры;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имнастические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палки;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агрудный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датчик ЧСС;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ластичные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ленты;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ведская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стенка;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спандеры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ассажные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мячи;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бручи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итболы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Кадровые ресурсы: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инструктор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физической культуре.</a:t>
            </a:r>
          </a:p>
        </p:txBody>
      </p:sp>
      <p:pic>
        <p:nvPicPr>
          <p:cNvPr id="28674" name="Picture 2" descr="Комплект ленточных эспандеров 4 шт Brade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3143248"/>
            <a:ext cx="1717906" cy="1144555"/>
          </a:xfrm>
          <a:prstGeom prst="rect">
            <a:avLst/>
          </a:prstGeom>
          <a:noFill/>
        </p:spPr>
      </p:pic>
      <p:sp>
        <p:nvSpPr>
          <p:cNvPr id="28676" name="AutoShape 4" descr="https://static.tildacdn.com/tild6431-3961-4037-b133-666131346432/9750_Sensyball_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8" name="AutoShape 6" descr="https://nrg82.ru/wp-content/uploads/2022/02/HTB1V7N4SpXXXXXnXFXXq6xXFXXXw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0" name="AutoShape 8" descr="https://nrg82.ru/wp-content/uploads/2022/02/HTB1V7N4SpXXXXXnXFXXq6xXFXXXw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82" name="AutoShape 10" descr="https://nrg82.ru/wp-content/uploads/2022/02/HTB1V7N4SpXXXXXnXFXXq6xXFXXXw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84" name="Picture 12" descr="https://tehnoteca.ru/img/1488/1487866/dfc_w227q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857364"/>
            <a:ext cx="1000132" cy="10001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344816" cy="1224136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Как проходят наши занятия: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1" name="Google Shape;161;p16"/>
          <p:cNvGraphicFramePr/>
          <p:nvPr/>
        </p:nvGraphicFramePr>
        <p:xfrm>
          <a:off x="2857488" y="2214554"/>
          <a:ext cx="5692775" cy="385765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382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9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66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3825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7181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84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29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29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584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296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alibri"/>
                        <a:buNone/>
                      </a:pPr>
                      <a:endParaRPr sz="2800" b="0" i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DE9DF">
                        <a:alpha val="49803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2" name="Google Shape;162;p16"/>
          <p:cNvSpPr txBox="1"/>
          <p:nvPr/>
        </p:nvSpPr>
        <p:spPr>
          <a:xfrm>
            <a:off x="625475" y="2420938"/>
            <a:ext cx="15176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0" y="2357430"/>
            <a:ext cx="2786050" cy="500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меньшение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головной боли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течение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дня, улучшение сна</a:t>
            </a:r>
            <a:endParaRPr sz="1200" dirty="0">
              <a:solidFill>
                <a:schemeClr val="dk1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164" name="Google Shape;164;p16"/>
          <p:cNvSpPr txBox="1"/>
          <p:nvPr/>
        </p:nvSpPr>
        <p:spPr>
          <a:xfrm>
            <a:off x="0" y="4929198"/>
            <a:ext cx="2857488" cy="428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меньшение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частоты головокружений при физической активности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6"/>
          <p:cNvSpPr txBox="1"/>
          <p:nvPr/>
        </p:nvSpPr>
        <p:spPr>
          <a:xfrm>
            <a:off x="571472" y="4143380"/>
            <a:ext cx="15176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6"/>
          <p:cNvSpPr txBox="1"/>
          <p:nvPr/>
        </p:nvSpPr>
        <p:spPr>
          <a:xfrm>
            <a:off x="0" y="2857496"/>
            <a:ext cx="2857488" cy="857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реодоление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психологических комплексов неполноценности,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понижение  показателей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пассивности, тревожности, депрессий</a:t>
            </a:r>
            <a:endParaRPr sz="1200" dirty="0">
              <a:solidFill>
                <a:schemeClr val="dk1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167" name="Google Shape;167;p16"/>
          <p:cNvSpPr txBox="1"/>
          <p:nvPr/>
        </p:nvSpPr>
        <p:spPr>
          <a:xfrm>
            <a:off x="0" y="5445224"/>
            <a:ext cx="2786050" cy="626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dirty="0" smtClean="0"/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Расширение круга общения благодаря 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занятиям по ФК</a:t>
            </a:r>
            <a:endParaRPr sz="1200" dirty="0">
              <a:solidFill>
                <a:schemeClr val="dk1"/>
              </a:solidFill>
              <a:latin typeface="Times New Roman" pitchFamily="18" charset="0"/>
              <a:ea typeface="Arial"/>
              <a:cs typeface="Times New Roman" pitchFamily="18" charset="0"/>
              <a:sym typeface="Arial"/>
            </a:endParaRPr>
          </a:p>
        </p:txBody>
      </p:sp>
      <p:sp>
        <p:nvSpPr>
          <p:cNvPr id="168" name="Google Shape;168;p16"/>
          <p:cNvSpPr/>
          <p:nvPr/>
        </p:nvSpPr>
        <p:spPr>
          <a:xfrm>
            <a:off x="2857488" y="2428868"/>
            <a:ext cx="2928958" cy="214314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A8CBE9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2857488" y="3071811"/>
            <a:ext cx="2786082" cy="214314"/>
          </a:xfrm>
          <a:prstGeom prst="rect">
            <a:avLst/>
          </a:prstGeom>
          <a:gradFill>
            <a:gsLst>
              <a:gs pos="0">
                <a:schemeClr val="folHlink"/>
              </a:gs>
              <a:gs pos="100000">
                <a:srgbClr val="C1E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6"/>
          <p:cNvSpPr/>
          <p:nvPr/>
        </p:nvSpPr>
        <p:spPr>
          <a:xfrm>
            <a:off x="2857488" y="3714753"/>
            <a:ext cx="1428760" cy="21431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A8B9D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2857488" y="4357694"/>
            <a:ext cx="4143404" cy="214314"/>
          </a:xfrm>
          <a:prstGeom prst="rect">
            <a:avLst/>
          </a:prstGeom>
          <a:gradFill>
            <a:gsLst>
              <a:gs pos="0">
                <a:schemeClr val="hlink"/>
              </a:gs>
              <a:gs pos="100000">
                <a:srgbClr val="F8C6A8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6"/>
          <p:cNvSpPr/>
          <p:nvPr/>
        </p:nvSpPr>
        <p:spPr>
          <a:xfrm>
            <a:off x="2857488" y="5000636"/>
            <a:ext cx="4286280" cy="214314"/>
          </a:xfrm>
          <a:prstGeom prst="rect">
            <a:avLst/>
          </a:prstGeom>
          <a:gradFill>
            <a:gsLst>
              <a:gs pos="0">
                <a:srgbClr val="6666FF"/>
              </a:gs>
              <a:gs pos="100000">
                <a:srgbClr val="B7B7F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6"/>
          <p:cNvSpPr/>
          <p:nvPr/>
        </p:nvSpPr>
        <p:spPr>
          <a:xfrm>
            <a:off x="2857488" y="5643579"/>
            <a:ext cx="5000660" cy="214314"/>
          </a:xfrm>
          <a:prstGeom prst="rect">
            <a:avLst/>
          </a:prstGeom>
          <a:gradFill>
            <a:gsLst>
              <a:gs pos="0">
                <a:srgbClr val="AD67AA"/>
              </a:gs>
              <a:gs pos="100000">
                <a:srgbClr val="D2B7D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6"/>
          <p:cNvSpPr txBox="1"/>
          <p:nvPr/>
        </p:nvSpPr>
        <p:spPr>
          <a:xfrm>
            <a:off x="2786050" y="6072206"/>
            <a:ext cx="6164263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0%               20%                40%                60%                80%              100%    </a:t>
            </a:r>
            <a:endParaRPr/>
          </a:p>
        </p:txBody>
      </p:sp>
      <p:sp>
        <p:nvSpPr>
          <p:cNvPr id="175" name="Google Shape;175;p16"/>
          <p:cNvSpPr txBox="1"/>
          <p:nvPr/>
        </p:nvSpPr>
        <p:spPr>
          <a:xfrm>
            <a:off x="5857884" y="2357430"/>
            <a:ext cx="879475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55%</a:t>
            </a:r>
            <a:endParaRPr/>
          </a:p>
        </p:txBody>
      </p:sp>
      <p:sp>
        <p:nvSpPr>
          <p:cNvPr id="176" name="Google Shape;176;p16"/>
          <p:cNvSpPr txBox="1"/>
          <p:nvPr/>
        </p:nvSpPr>
        <p:spPr>
          <a:xfrm>
            <a:off x="5786446" y="3071810"/>
            <a:ext cx="879475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52%</a:t>
            </a:r>
            <a:endParaRPr/>
          </a:p>
        </p:txBody>
      </p:sp>
      <p:sp>
        <p:nvSpPr>
          <p:cNvPr id="177" name="Google Shape;177;p16"/>
          <p:cNvSpPr txBox="1"/>
          <p:nvPr/>
        </p:nvSpPr>
        <p:spPr>
          <a:xfrm>
            <a:off x="4500562" y="3714752"/>
            <a:ext cx="879475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31%</a:t>
            </a:r>
            <a:endParaRPr/>
          </a:p>
        </p:txBody>
      </p:sp>
      <p:sp>
        <p:nvSpPr>
          <p:cNvPr id="178" name="Google Shape;178;p16"/>
          <p:cNvSpPr txBox="1"/>
          <p:nvPr/>
        </p:nvSpPr>
        <p:spPr>
          <a:xfrm>
            <a:off x="7072330" y="4357694"/>
            <a:ext cx="879475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67%</a:t>
            </a:r>
            <a:endParaRPr/>
          </a:p>
        </p:txBody>
      </p:sp>
      <p:sp>
        <p:nvSpPr>
          <p:cNvPr id="179" name="Google Shape;179;p16"/>
          <p:cNvSpPr txBox="1"/>
          <p:nvPr/>
        </p:nvSpPr>
        <p:spPr>
          <a:xfrm>
            <a:off x="7215206" y="5000636"/>
            <a:ext cx="879475" cy="274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78%</a:t>
            </a:r>
            <a:endParaRPr/>
          </a:p>
        </p:txBody>
      </p:sp>
      <p:sp>
        <p:nvSpPr>
          <p:cNvPr id="180" name="Google Shape;180;p16"/>
          <p:cNvSpPr txBox="1"/>
          <p:nvPr/>
        </p:nvSpPr>
        <p:spPr>
          <a:xfrm>
            <a:off x="7858148" y="5643578"/>
            <a:ext cx="879475" cy="21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93%</a:t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1428728" y="1189038"/>
            <a:ext cx="7145360" cy="634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14414" y="1428736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Качественный показатель: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проведение анкетирования получателей социальных услуг,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индивидуальной карты наблюдения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0" y="4214818"/>
            <a:ext cx="2786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лучшение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когнитивных функций: памяти, внимания,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психо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-эмоциональной сферы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714752"/>
            <a:ext cx="2786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ормализация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артериального давления и пульса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623ea7a244dcf1fe1d8f8b57163c9afd2298aa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463</Words>
  <Application>Microsoft Office PowerPoint</Application>
  <PresentationFormat>Экран (4:3)</PresentationFormat>
  <Paragraphs>86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Практика «Свои правила: победа над собой и своими возможностями» </vt:lpstr>
      <vt:lpstr>Презентация PowerPoint</vt:lpstr>
      <vt:lpstr>Презентация PowerPoint</vt:lpstr>
      <vt:lpstr>Место реализации практики</vt:lpstr>
      <vt:lpstr>Этапы внедрения практики</vt:lpstr>
      <vt:lpstr>Целевая группа:</vt:lpstr>
      <vt:lpstr>Необходимые ресурсы</vt:lpstr>
      <vt:lpstr>Как проходят наши занятия:</vt:lpstr>
      <vt:lpstr>Результаты</vt:lpstr>
      <vt:lpstr>Результаты</vt:lpstr>
      <vt:lpstr>Презентация PowerPoint</vt:lpstr>
      <vt:lpstr>Спасибо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Уголки зеленых оттенков</dc:title>
  <dc:creator>obstinate</dc:creator>
  <dc:description>Шаблон презентации с сайта https://presentation-creation.ru/</dc:description>
  <cp:lastModifiedBy>Татьяна</cp:lastModifiedBy>
  <cp:revision>1276</cp:revision>
  <cp:lastPrinted>2022-11-16T21:37:54Z</cp:lastPrinted>
  <dcterms:created xsi:type="dcterms:W3CDTF">2018-02-25T09:09:03Z</dcterms:created>
  <dcterms:modified xsi:type="dcterms:W3CDTF">2022-11-17T04:35:41Z</dcterms:modified>
</cp:coreProperties>
</file>