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4" r:id="rId7"/>
    <p:sldId id="265" r:id="rId8"/>
    <p:sldId id="263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-1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43E0-66C0-4142-95D4-90B67834B877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ECF6-7C9E-4FE0-BD69-14C6E2D81B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43E0-66C0-4142-95D4-90B67834B877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ECF6-7C9E-4FE0-BD69-14C6E2D81B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43E0-66C0-4142-95D4-90B67834B877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ECF6-7C9E-4FE0-BD69-14C6E2D81B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43E0-66C0-4142-95D4-90B67834B877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ECF6-7C9E-4FE0-BD69-14C6E2D81B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43E0-66C0-4142-95D4-90B67834B877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ECF6-7C9E-4FE0-BD69-14C6E2D81B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43E0-66C0-4142-95D4-90B67834B877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ECF6-7C9E-4FE0-BD69-14C6E2D81B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43E0-66C0-4142-95D4-90B67834B877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ECF6-7C9E-4FE0-BD69-14C6E2D81B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43E0-66C0-4142-95D4-90B67834B877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ECF6-7C9E-4FE0-BD69-14C6E2D81B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43E0-66C0-4142-95D4-90B67834B877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ECF6-7C9E-4FE0-BD69-14C6E2D81B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43E0-66C0-4142-95D4-90B67834B877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ECF6-7C9E-4FE0-BD69-14C6E2D81B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D43E0-66C0-4142-95D4-90B67834B877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ECF6-7C9E-4FE0-BD69-14C6E2D81B9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AD43E0-66C0-4142-95D4-90B67834B877}" type="datetimeFigureOut">
              <a:rPr lang="ru-RU" smtClean="0"/>
              <a:t>18.11.2022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9ECF6-7C9E-4FE0-BD69-14C6E2D81B9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51520" y="404664"/>
            <a:ext cx="547260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АНО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Центр развития внимания и памяти «Учусь легко!»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31032" y="1511317"/>
            <a:ext cx="8712968" cy="6956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Восстановление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внимания и памяти у жителей Череповца и Вологды старше 55 лет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: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«Серебряный возраст – Думай, Действуй, Живи!»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097" y="178718"/>
            <a:ext cx="388937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3429000"/>
            <a:ext cx="3861225" cy="289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D:\РабочийСтол\международный турнир по ментальной арифметике г. Москва  (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29000"/>
            <a:ext cx="4469922" cy="289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24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492896"/>
            <a:ext cx="7056784" cy="936104"/>
          </a:xfrm>
        </p:spPr>
        <p:txBody>
          <a:bodyPr>
            <a:normAutofit fontScale="55000" lnSpcReduction="20000"/>
          </a:bodyPr>
          <a:lstStyle/>
          <a:p>
            <a:pPr algn="l">
              <a:buFont typeface="Wingdings" pitchFamily="2" charset="2"/>
              <a:buChar char="Ø"/>
            </a:pPr>
            <a:r>
              <a:rPr lang="ru-RU" sz="2800" dirty="0" smtClean="0">
                <a:solidFill>
                  <a:schemeClr val="tx1"/>
                </a:solidFill>
              </a:rPr>
              <a:t> Цель проекта:  </a:t>
            </a:r>
          </a:p>
          <a:p>
            <a:pPr algn="l"/>
            <a:r>
              <a:rPr lang="ru-RU" sz="2800" dirty="0" smtClean="0">
                <a:solidFill>
                  <a:schemeClr val="tx1"/>
                </a:solidFill>
              </a:rPr>
              <a:t>Улучшение качества жизни путем восстановления внимания, памяти, желания жить и творить у жителей г. Череповца и г. Вологды старше 55 лет. </a:t>
            </a:r>
          </a:p>
          <a:p>
            <a:pPr algn="l"/>
            <a:endParaRPr lang="ru-RU" dirty="0">
              <a:solidFill>
                <a:schemeClr val="tx1"/>
              </a:solidFill>
            </a:endParaRP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1520" y="404664"/>
            <a:ext cx="518457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АНО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Центр развития внимания и памяти «Учусь легко!»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3528" y="1268760"/>
            <a:ext cx="8443341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«Серебряный возраст – Думай, Действуй, живи!»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37" y="3610093"/>
            <a:ext cx="2880321" cy="288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494" y="182910"/>
            <a:ext cx="388937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10095"/>
            <a:ext cx="216024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60" y="3664004"/>
            <a:ext cx="2119808" cy="2826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779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132856"/>
            <a:ext cx="5400600" cy="3888432"/>
          </a:xfrm>
        </p:spPr>
        <p:txBody>
          <a:bodyPr>
            <a:normAutofit fontScale="47500" lnSpcReduction="20000"/>
          </a:bodyPr>
          <a:lstStyle/>
          <a:p>
            <a:pPr algn="l">
              <a:buFont typeface="Wingdings" pitchFamily="2" charset="2"/>
              <a:buChar char="Ø"/>
            </a:pPr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Проект реализуется в Череповце и Вологде более 3 лет. За это время обучение прошли более 250 человек. Проект - авторская программа по тренировке головного мозга – внимания, памяти, мышления. </a:t>
            </a:r>
          </a:p>
          <a:p>
            <a:pPr algn="l">
              <a:buFont typeface="Wingdings" pitchFamily="2" charset="2"/>
              <a:buChar char="Ø"/>
            </a:pP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</a:rPr>
              <a:t>Программа включает: вводную и итоговую диагностику когнитивных функций от </a:t>
            </a:r>
            <a:r>
              <a:rPr lang="ru-RU" dirty="0" err="1" smtClean="0">
                <a:solidFill>
                  <a:schemeClr val="tx1"/>
                </a:solidFill>
              </a:rPr>
              <a:t>нейропсихолога</a:t>
            </a:r>
            <a:r>
              <a:rPr lang="ru-RU" dirty="0" smtClean="0">
                <a:solidFill>
                  <a:schemeClr val="tx1"/>
                </a:solidFill>
              </a:rPr>
              <a:t>, 12 занятий по тренировке мозга с помощью ментальной арифметики, специальных упражнений и занятий на электронном онлайн-тренажере. А так же встречи в клубе душевного общения и участие в областном турнире по ментальной арифметике.  </a:t>
            </a:r>
          </a:p>
          <a:p>
            <a:pPr algn="l">
              <a:buFont typeface="Wingdings" pitchFamily="2" charset="2"/>
              <a:buChar char="Ø"/>
            </a:pPr>
            <a:endParaRPr lang="ru-RU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</a:rPr>
              <a:t>Участники и выпускники говорят, что проект дал им вторую жизнь, вернул здоровье и радость жизни, помог найти новую профессию, обрести новых друзей и единомышленников даже в возрасте далеко за 60. </a:t>
            </a:r>
            <a:endParaRPr lang="ru-RU" dirty="0">
              <a:solidFill>
                <a:schemeClr val="tx1"/>
              </a:solidFill>
            </a:endParaRP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1520" y="404664"/>
            <a:ext cx="4752528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АНО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Центр развития внимания и памяти «Учусь легко!»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3528" y="1268760"/>
            <a:ext cx="864096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«Серебряный возраст – Думай, Действуй, живи!»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92280" y="249289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221088"/>
            <a:ext cx="2525712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287" y="2132856"/>
            <a:ext cx="2346081" cy="1763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044" y="185775"/>
            <a:ext cx="388937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1764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1844824"/>
            <a:ext cx="3528392" cy="4176464"/>
          </a:xfrm>
        </p:spPr>
        <p:txBody>
          <a:bodyPr>
            <a:normAutofit fontScale="25000" lnSpcReduction="20000"/>
          </a:bodyPr>
          <a:lstStyle/>
          <a:p>
            <a:pPr algn="l">
              <a:buFont typeface="Wingdings" pitchFamily="2" charset="2"/>
              <a:buChar char="Ø"/>
            </a:pPr>
            <a:r>
              <a:rPr lang="ru-RU" sz="4000" dirty="0" smtClean="0">
                <a:solidFill>
                  <a:schemeClr val="tx1"/>
                </a:solidFill>
              </a:rPr>
              <a:t>Результат:</a:t>
            </a:r>
          </a:p>
          <a:p>
            <a:pPr algn="l">
              <a:buFont typeface="Wingdings" pitchFamily="2" charset="2"/>
              <a:buChar char="Ø"/>
            </a:pPr>
            <a:endParaRPr lang="ru-RU" sz="4000" dirty="0" smtClean="0">
              <a:solidFill>
                <a:schemeClr val="tx1"/>
              </a:solidFill>
            </a:endParaRPr>
          </a:p>
          <a:p>
            <a:pPr algn="l">
              <a:buFont typeface="Wingdings" pitchFamily="2" charset="2"/>
              <a:buChar char="Ø"/>
            </a:pPr>
            <a:r>
              <a:rPr lang="ru-RU" sz="4000" dirty="0">
                <a:solidFill>
                  <a:schemeClr val="tx1"/>
                </a:solidFill>
              </a:rPr>
              <a:t> </a:t>
            </a:r>
            <a:r>
              <a:rPr lang="ru-RU" sz="4000" dirty="0" smtClean="0">
                <a:solidFill>
                  <a:schemeClr val="tx1"/>
                </a:solidFill>
              </a:rPr>
              <a:t>Улучшение здоровья и качества жизни участников проекта. Повышение трудовой и жизненной активности.</a:t>
            </a:r>
          </a:p>
          <a:p>
            <a:pPr algn="l">
              <a:buFont typeface="Wingdings" pitchFamily="2" charset="2"/>
              <a:buChar char="Ø"/>
            </a:pPr>
            <a:r>
              <a:rPr lang="ru-RU" sz="4000" dirty="0" smtClean="0">
                <a:solidFill>
                  <a:schemeClr val="tx1"/>
                </a:solidFill>
              </a:rPr>
              <a:t>Более 250 участников проекта за 2021-2022 гг. </a:t>
            </a:r>
          </a:p>
          <a:p>
            <a:pPr algn="l">
              <a:buFont typeface="Wingdings" pitchFamily="2" charset="2"/>
              <a:buChar char="Ø"/>
            </a:pPr>
            <a:r>
              <a:rPr lang="ru-RU" sz="4000" dirty="0" smtClean="0">
                <a:solidFill>
                  <a:schemeClr val="tx1"/>
                </a:solidFill>
              </a:rPr>
              <a:t>  Организация областного  и 2 городских турниров по ментальной арифметике. </a:t>
            </a:r>
          </a:p>
          <a:p>
            <a:pPr algn="l">
              <a:buFont typeface="Wingdings" pitchFamily="2" charset="2"/>
              <a:buChar char="Ø"/>
            </a:pPr>
            <a:r>
              <a:rPr lang="ru-RU" sz="4000" dirty="0" smtClean="0">
                <a:solidFill>
                  <a:schemeClr val="tx1"/>
                </a:solidFill>
              </a:rPr>
              <a:t>Победа делегации из Череповца в Международном турнире по ментальной арифметике. Введение в регламент турниров категории 55+. </a:t>
            </a:r>
          </a:p>
          <a:p>
            <a:pPr algn="l">
              <a:buFont typeface="Wingdings" pitchFamily="2" charset="2"/>
              <a:buChar char="Ø"/>
            </a:pPr>
            <a:r>
              <a:rPr lang="ru-RU" sz="4000" dirty="0" smtClean="0">
                <a:solidFill>
                  <a:schemeClr val="tx1"/>
                </a:solidFill>
              </a:rPr>
              <a:t>Создание проекта «Марафон здоровья: Радость жизни» от выпускников проекта. </a:t>
            </a:r>
          </a:p>
          <a:p>
            <a:pPr algn="l">
              <a:buFont typeface="Wingdings" pitchFamily="2" charset="2"/>
              <a:buChar char="Ø"/>
            </a:pPr>
            <a:r>
              <a:rPr lang="ru-RU" sz="4000" dirty="0" smtClean="0">
                <a:solidFill>
                  <a:schemeClr val="tx1"/>
                </a:solidFill>
              </a:rPr>
              <a:t>Активное участие выпускников проекта в городских мероприятиях и конкурсах.  </a:t>
            </a:r>
          </a:p>
          <a:p>
            <a:pPr algn="l">
              <a:buFont typeface="Wingdings" pitchFamily="2" charset="2"/>
              <a:buChar char="Ø"/>
            </a:pPr>
            <a:r>
              <a:rPr lang="ru-RU" sz="4000" dirty="0" smtClean="0">
                <a:solidFill>
                  <a:schemeClr val="tx1"/>
                </a:solidFill>
              </a:rPr>
              <a:t>Будилова Лидия – «Женщина 2022г.» в категории «Золотой возраст», </a:t>
            </a:r>
          </a:p>
          <a:p>
            <a:pPr algn="l">
              <a:buFont typeface="Wingdings" pitchFamily="2" charset="2"/>
              <a:buChar char="Ø"/>
            </a:pPr>
            <a:r>
              <a:rPr lang="ru-RU" sz="4000" dirty="0" smtClean="0">
                <a:solidFill>
                  <a:schemeClr val="tx1"/>
                </a:solidFill>
              </a:rPr>
              <a:t>Петрова Светлана – обладатель золотого значка ГТО в 76 лет. </a:t>
            </a:r>
          </a:p>
          <a:p>
            <a:pPr algn="l">
              <a:buFont typeface="Wingdings" pitchFamily="2" charset="2"/>
              <a:buChar char="Ø"/>
            </a:pPr>
            <a:r>
              <a:rPr lang="ru-RU" sz="4000" dirty="0" err="1" smtClean="0">
                <a:solidFill>
                  <a:schemeClr val="tx1"/>
                </a:solidFill>
              </a:rPr>
              <a:t>Пресикарь</a:t>
            </a:r>
            <a:r>
              <a:rPr lang="ru-RU" sz="4000" dirty="0" smtClean="0">
                <a:solidFill>
                  <a:schemeClr val="tx1"/>
                </a:solidFill>
              </a:rPr>
              <a:t> Людмила – неоднократный победитель городского конкурса «Цветочный город»</a:t>
            </a:r>
          </a:p>
          <a:p>
            <a:pPr algn="l"/>
            <a:endParaRPr lang="ru-RU" sz="2800" dirty="0" smtClean="0">
              <a:solidFill>
                <a:schemeClr val="tx1"/>
              </a:solidFill>
            </a:endParaRP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1520" y="404664"/>
            <a:ext cx="5616624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АНО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Центр развития внимания и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памяти «Учусь легко!»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3528" y="1268760"/>
            <a:ext cx="864096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«Серебряный возраст – Думай, Действуй, живи!»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092280" y="2492896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фото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16" y="4221088"/>
            <a:ext cx="2491666" cy="2337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700808"/>
            <a:ext cx="1786814" cy="2316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080" y="188640"/>
            <a:ext cx="3888432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5748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276872"/>
            <a:ext cx="5688632" cy="3744416"/>
          </a:xfrm>
        </p:spPr>
        <p:txBody>
          <a:bodyPr>
            <a:normAutofit/>
          </a:bodyPr>
          <a:lstStyle/>
          <a:p>
            <a:pPr algn="l"/>
            <a:endParaRPr lang="ru-RU" sz="2800" dirty="0" smtClean="0">
              <a:solidFill>
                <a:schemeClr val="tx1"/>
              </a:solidFill>
            </a:endParaRP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1520" y="404664"/>
            <a:ext cx="554461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АНО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Центр развития внимания и памяти «Учусь легко!»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323528" y="1412776"/>
            <a:ext cx="8424936" cy="576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«Серебряный возраст – Думай, Действуй, живи!»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noProof="0" dirty="0" smtClean="0">
                <a:latin typeface="+mj-lt"/>
                <a:ea typeface="+mj-ea"/>
                <a:cs typeface="+mj-cs"/>
              </a:rPr>
              <a:t>Турниры и олимпиады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00172"/>
            <a:ext cx="2448272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76872"/>
            <a:ext cx="2807761" cy="1872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132856"/>
            <a:ext cx="3118067" cy="1647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37112"/>
            <a:ext cx="4143311" cy="1911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60648"/>
            <a:ext cx="3888432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2162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276872"/>
            <a:ext cx="5688632" cy="3744416"/>
          </a:xfrm>
        </p:spPr>
        <p:txBody>
          <a:bodyPr>
            <a:normAutofit/>
          </a:bodyPr>
          <a:lstStyle/>
          <a:p>
            <a:pPr algn="l"/>
            <a:endParaRPr lang="ru-RU" sz="2800" dirty="0" smtClean="0">
              <a:solidFill>
                <a:schemeClr val="tx1"/>
              </a:solidFill>
            </a:endParaRP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1520" y="404664"/>
            <a:ext cx="482453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АНО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Центр развития внимания и памяти «Учусь легко!»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3315" y="1340768"/>
            <a:ext cx="842493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«Серебряный возраст – Думай, Действуй, живи!»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+mj-lt"/>
                <a:ea typeface="+mj-ea"/>
                <a:cs typeface="+mj-cs"/>
              </a:rPr>
              <a:t>Новая активная жизнь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41355"/>
            <a:ext cx="2592288" cy="2321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288011"/>
            <a:ext cx="4053900" cy="2282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107" y="2002869"/>
            <a:ext cx="2816878" cy="2112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61" y="188640"/>
            <a:ext cx="3888432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85" y="2002869"/>
            <a:ext cx="2112658" cy="2112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213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276872"/>
            <a:ext cx="5688632" cy="3744416"/>
          </a:xfrm>
        </p:spPr>
        <p:txBody>
          <a:bodyPr>
            <a:normAutofit/>
          </a:bodyPr>
          <a:lstStyle/>
          <a:p>
            <a:pPr algn="l"/>
            <a:endParaRPr lang="ru-RU" sz="2800" dirty="0" smtClean="0">
              <a:solidFill>
                <a:schemeClr val="tx1"/>
              </a:solidFill>
            </a:endParaRP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1520" y="404664"/>
            <a:ext cx="482453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АНО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Центр развития внимания и памяти «Учусь легко!»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3315" y="1340768"/>
            <a:ext cx="842493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«Серебряный возраст – Думай, Действуй, живи!»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+mj-lt"/>
                <a:ea typeface="+mj-ea"/>
                <a:cs typeface="+mj-cs"/>
              </a:rPr>
              <a:t>Новая активная жизнь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61" y="188640"/>
            <a:ext cx="3888432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1512168" cy="213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35" y="1988840"/>
            <a:ext cx="2806984" cy="213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25723"/>
            <a:ext cx="4767770" cy="219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88840"/>
            <a:ext cx="236462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0129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276872"/>
            <a:ext cx="5688632" cy="3744416"/>
          </a:xfrm>
        </p:spPr>
        <p:txBody>
          <a:bodyPr>
            <a:normAutofit/>
          </a:bodyPr>
          <a:lstStyle/>
          <a:p>
            <a:pPr algn="l"/>
            <a:endParaRPr lang="ru-RU" sz="2800" dirty="0" smtClean="0">
              <a:solidFill>
                <a:schemeClr val="tx1"/>
              </a:solidFill>
            </a:endParaRPr>
          </a:p>
          <a:p>
            <a:pPr algn="l"/>
            <a:endParaRPr lang="ru-RU" sz="1800" dirty="0" smtClean="0">
              <a:solidFill>
                <a:schemeClr val="tx1"/>
              </a:solidFill>
            </a:endParaRPr>
          </a:p>
          <a:p>
            <a:pPr algn="l"/>
            <a:endParaRPr lang="ru-RU" sz="2800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251520" y="404664"/>
            <a:ext cx="4824536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АНО</a:t>
            </a:r>
            <a:r>
              <a:rPr kumimoji="0" lang="ru-RU" sz="24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Центр развития внимания и памяти «Учусь легко!»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253315" y="1340768"/>
            <a:ext cx="8424936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ПРОЕКТ: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«Серебряный возраст – Думай, Действуй, живи!»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latin typeface="+mj-lt"/>
                <a:ea typeface="+mj-ea"/>
                <a:cs typeface="+mj-cs"/>
              </a:rPr>
              <a:t>Новая активная жизнь 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4261" y="188640"/>
            <a:ext cx="3888432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1512168" cy="213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335" y="1988840"/>
            <a:ext cx="2806984" cy="213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25723"/>
            <a:ext cx="4767770" cy="219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88840"/>
            <a:ext cx="2364623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0" y="146050"/>
            <a:ext cx="10160000" cy="656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15244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460</Words>
  <Application>Microsoft Office PowerPoint</Application>
  <PresentationFormat>Экран (4:3)</PresentationFormat>
  <Paragraphs>48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PanevaLV</dc:creator>
  <cp:lastModifiedBy>Пользователь Windows</cp:lastModifiedBy>
  <cp:revision>10</cp:revision>
  <dcterms:created xsi:type="dcterms:W3CDTF">2022-11-16T08:31:37Z</dcterms:created>
  <dcterms:modified xsi:type="dcterms:W3CDTF">2022-11-18T19:01:10Z</dcterms:modified>
</cp:coreProperties>
</file>