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5"/>
  </p:notesMasterIdLst>
  <p:handoutMasterIdLst>
    <p:handoutMasterId r:id="rId16"/>
  </p:handoutMasterIdLst>
  <p:sldIdLst>
    <p:sldId id="298" r:id="rId2"/>
    <p:sldId id="339" r:id="rId3"/>
    <p:sldId id="276" r:id="rId4"/>
    <p:sldId id="319" r:id="rId5"/>
    <p:sldId id="342" r:id="rId6"/>
    <p:sldId id="343" r:id="rId7"/>
    <p:sldId id="344" r:id="rId8"/>
    <p:sldId id="345" r:id="rId9"/>
    <p:sldId id="346" r:id="rId10"/>
    <p:sldId id="323" r:id="rId11"/>
    <p:sldId id="315" r:id="rId12"/>
    <p:sldId id="312" r:id="rId13"/>
    <p:sldId id="341" r:id="rId14"/>
  </p:sldIdLst>
  <p:sldSz cx="9144000" cy="6858000" type="screen4x3"/>
  <p:notesSz cx="6808788" cy="99409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FFCC29"/>
    <a:srgbClr val="CCCC00"/>
    <a:srgbClr val="003300"/>
    <a:srgbClr val="66FF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86287" autoAdjust="0"/>
  </p:normalViewPr>
  <p:slideViewPr>
    <p:cSldViewPr>
      <p:cViewPr varScale="1">
        <p:scale>
          <a:sx n="100" d="100"/>
          <a:sy n="100" d="100"/>
        </p:scale>
        <p:origin x="192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212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187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50108" cy="497676"/>
          </a:xfrm>
          <a:prstGeom prst="rect">
            <a:avLst/>
          </a:prstGeom>
        </p:spPr>
        <p:txBody>
          <a:bodyPr vert="horz" lIns="90579" tIns="45290" rIns="90579" bIns="4529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7111" y="1"/>
            <a:ext cx="2950108" cy="497676"/>
          </a:xfrm>
          <a:prstGeom prst="rect">
            <a:avLst/>
          </a:prstGeom>
        </p:spPr>
        <p:txBody>
          <a:bodyPr vert="horz" lIns="90579" tIns="45290" rIns="90579" bIns="45290" rtlCol="0"/>
          <a:lstStyle>
            <a:lvl1pPr algn="r">
              <a:defRPr sz="1200"/>
            </a:lvl1pPr>
          </a:lstStyle>
          <a:p>
            <a:fld id="{C5E53213-9ADD-42CC-8DAB-DA360F1AD5BA}" type="datetimeFigureOut">
              <a:rPr lang="ru-RU" smtClean="0"/>
              <a:t>15.11.2022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43249"/>
            <a:ext cx="2950108" cy="497676"/>
          </a:xfrm>
          <a:prstGeom prst="rect">
            <a:avLst/>
          </a:prstGeom>
        </p:spPr>
        <p:txBody>
          <a:bodyPr vert="horz" lIns="90579" tIns="45290" rIns="90579" bIns="4529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7111" y="9443249"/>
            <a:ext cx="2950108" cy="497676"/>
          </a:xfrm>
          <a:prstGeom prst="rect">
            <a:avLst/>
          </a:prstGeom>
        </p:spPr>
        <p:txBody>
          <a:bodyPr vert="horz" lIns="90579" tIns="45290" rIns="90579" bIns="45290" rtlCol="0" anchor="b"/>
          <a:lstStyle>
            <a:lvl1pPr algn="r">
              <a:defRPr sz="1200"/>
            </a:lvl1pPr>
          </a:lstStyle>
          <a:p>
            <a:fld id="{CEC6B3FB-15B8-40B4-8839-97F725DDC5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85412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50108" cy="497676"/>
          </a:xfrm>
          <a:prstGeom prst="rect">
            <a:avLst/>
          </a:prstGeom>
        </p:spPr>
        <p:txBody>
          <a:bodyPr vert="horz" lIns="90579" tIns="45290" rIns="90579" bIns="4529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7111" y="1"/>
            <a:ext cx="2950108" cy="497676"/>
          </a:xfrm>
          <a:prstGeom prst="rect">
            <a:avLst/>
          </a:prstGeom>
        </p:spPr>
        <p:txBody>
          <a:bodyPr vert="horz" lIns="90579" tIns="45290" rIns="90579" bIns="45290" rtlCol="0"/>
          <a:lstStyle>
            <a:lvl1pPr algn="r">
              <a:defRPr sz="1200"/>
            </a:lvl1pPr>
          </a:lstStyle>
          <a:p>
            <a:fld id="{0C5CF80C-CD27-4988-8E5D-A28AA7C1C362}" type="datetimeFigureOut">
              <a:rPr lang="ru-RU" smtClean="0"/>
              <a:t>15.11.2022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1988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79" tIns="45290" rIns="90579" bIns="4529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036" y="4784621"/>
            <a:ext cx="5446717" cy="3913689"/>
          </a:xfrm>
          <a:prstGeom prst="rect">
            <a:avLst/>
          </a:prstGeom>
        </p:spPr>
        <p:txBody>
          <a:bodyPr vert="horz" lIns="90579" tIns="45290" rIns="90579" bIns="4529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3249"/>
            <a:ext cx="2950108" cy="497676"/>
          </a:xfrm>
          <a:prstGeom prst="rect">
            <a:avLst/>
          </a:prstGeom>
        </p:spPr>
        <p:txBody>
          <a:bodyPr vert="horz" lIns="90579" tIns="45290" rIns="90579" bIns="4529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7111" y="9443249"/>
            <a:ext cx="2950108" cy="497676"/>
          </a:xfrm>
          <a:prstGeom prst="rect">
            <a:avLst/>
          </a:prstGeom>
        </p:spPr>
        <p:txBody>
          <a:bodyPr vert="horz" lIns="90579" tIns="45290" rIns="90579" bIns="45290" rtlCol="0" anchor="b"/>
          <a:lstStyle>
            <a:lvl1pPr algn="r">
              <a:defRPr sz="1200"/>
            </a:lvl1pPr>
          </a:lstStyle>
          <a:p>
            <a:fld id="{2A91ADF9-EE86-4736-96BF-74C1AA47D8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3702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91ADF9-EE86-4736-96BF-74C1AA47D899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77110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91ADF9-EE86-4736-96BF-74C1AA47D899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62951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91ADF9-EE86-4736-96BF-74C1AA47D899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26231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2DE14-1561-4E69-A785-D106E389E40A}" type="datetimeFigureOut">
              <a:rPr lang="ru-RU" smtClean="0"/>
              <a:t>15.11.2022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7FF3-1A7B-4018-8DEA-46963E92021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2DE14-1561-4E69-A785-D106E389E40A}" type="datetimeFigureOut">
              <a:rPr lang="ru-RU" smtClean="0"/>
              <a:t>15.11.2022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7FF3-1A7B-4018-8DEA-46963E92021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2DE14-1561-4E69-A785-D106E389E40A}" type="datetimeFigureOut">
              <a:rPr lang="ru-RU" smtClean="0"/>
              <a:t>15.11.2022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7FF3-1A7B-4018-8DEA-46963E92021F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2DE14-1561-4E69-A785-D106E389E40A}" type="datetimeFigureOut">
              <a:rPr lang="ru-RU" smtClean="0"/>
              <a:t>15.11.2022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7FF3-1A7B-4018-8DEA-46963E92021F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2DE14-1561-4E69-A785-D106E389E40A}" type="datetimeFigureOut">
              <a:rPr lang="ru-RU" smtClean="0"/>
              <a:t>15.11.2022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7FF3-1A7B-4018-8DEA-46963E92021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2DE14-1561-4E69-A785-D106E389E40A}" type="datetimeFigureOut">
              <a:rPr lang="ru-RU" smtClean="0"/>
              <a:t>15.11.2022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7FF3-1A7B-4018-8DEA-46963E92021F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2DE14-1561-4E69-A785-D106E389E40A}" type="datetimeFigureOut">
              <a:rPr lang="ru-RU" smtClean="0"/>
              <a:t>15.11.2022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7FF3-1A7B-4018-8DEA-46963E92021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2DE14-1561-4E69-A785-D106E389E40A}" type="datetimeFigureOut">
              <a:rPr lang="ru-RU" smtClean="0"/>
              <a:t>15.11.2022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7FF3-1A7B-4018-8DEA-46963E92021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2DE14-1561-4E69-A785-D106E389E40A}" type="datetimeFigureOut">
              <a:rPr lang="ru-RU" smtClean="0"/>
              <a:t>15.11.2022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7FF3-1A7B-4018-8DEA-46963E92021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2DE14-1561-4E69-A785-D106E389E40A}" type="datetimeFigureOut">
              <a:rPr lang="ru-RU" smtClean="0"/>
              <a:t>15.11.2022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7FF3-1A7B-4018-8DEA-46963E92021F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2DE14-1561-4E69-A785-D106E389E40A}" type="datetimeFigureOut">
              <a:rPr lang="ru-RU" smtClean="0"/>
              <a:t>15.11.2022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7FF3-1A7B-4018-8DEA-46963E92021F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7842DE14-1561-4E69-A785-D106E389E40A}" type="datetimeFigureOut">
              <a:rPr lang="ru-RU" smtClean="0"/>
              <a:t>15.11.2022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229B7FF3-1A7B-4018-8DEA-46963E92021F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6.jp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0" y="404664"/>
            <a:ext cx="9144000" cy="3816424"/>
          </a:xfrm>
        </p:spPr>
        <p:txBody>
          <a:bodyPr anchor="t" anchorCtr="0">
            <a:normAutofit/>
          </a:bodyPr>
          <a:lstStyle/>
          <a:p>
            <a:r>
              <a:rPr lang="ru-RU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Государственное бюджетное учреждение социального обслуживания Краснодарского края «Щербиновский комплексный центр </a:t>
            </a:r>
            <a:br>
              <a:rPr lang="ru-RU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социального обслуживания населения»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rgbClr val="FFCC66"/>
                </a:solidFill>
                <a:latin typeface="Times New Roman" pitchFamily="18" charset="0"/>
                <a:cs typeface="Times New Roman" pitchFamily="18" charset="0"/>
              </a:rPr>
              <a:t>ШКОЛА ПРИЕМНОЙ СЕМЬИ</a:t>
            </a:r>
            <a:endParaRPr lang="ru-RU" sz="2700" b="1" dirty="0">
              <a:solidFill>
                <a:srgbClr val="FFCC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0348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4355976" y="2492896"/>
            <a:ext cx="4608512" cy="4104456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275062" y="500904"/>
            <a:ext cx="4774282" cy="1770891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49102" y="601519"/>
            <a:ext cx="3960440" cy="1571756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-138930" y="706919"/>
            <a:ext cx="424847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3050" indent="357188" algn="just">
              <a:spcBef>
                <a:spcPct val="20000"/>
              </a:spcBef>
              <a:spcAft>
                <a:spcPts val="0"/>
              </a:spcAft>
              <a:buClr>
                <a:srgbClr val="72A376"/>
              </a:buClr>
              <a:buSzPct val="100000"/>
            </a:pPr>
            <a:r>
              <a:rPr lang="ru-RU" sz="1600" dirty="0">
                <a:solidFill>
                  <a:schemeClr val="bg2">
                    <a:lumMod val="10000"/>
                  </a:schemeClr>
                </a:solidFill>
                <a:latin typeface="Times New Roman"/>
                <a:ea typeface="Calibri"/>
                <a:cs typeface="Times New Roman"/>
              </a:rPr>
              <a:t>Обучение в Школе проводится на основании личного заявления гражданина на безвозмездной основе. Ответственным специалистом составляется учебно-тематический план </a:t>
            </a: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Calibri"/>
                <a:cs typeface="Times New Roman"/>
              </a:rPr>
              <a:t>занятий. </a:t>
            </a:r>
            <a:endParaRPr lang="ru-RU" sz="1600" dirty="0">
              <a:solidFill>
                <a:schemeClr val="bg2">
                  <a:lumMod val="10000"/>
                </a:schemeClr>
              </a:solidFill>
              <a:latin typeface="Times New Roman"/>
              <a:ea typeface="Calibri"/>
              <a:cs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355976" y="2728504"/>
            <a:ext cx="4388719" cy="35886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3050" indent="357188" algn="just">
              <a:spcBef>
                <a:spcPct val="20000"/>
              </a:spcBef>
              <a:buClr>
                <a:srgbClr val="72A376"/>
              </a:buClr>
              <a:buSzPct val="100000"/>
            </a:pP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Calibri"/>
                <a:cs typeface="Times New Roman"/>
              </a:rPr>
              <a:t>По окончанию обучения по программе подготовки лиц, желающих организовать приемную семью для граждан пожилого возраста и инвалидов проводится тестирование по усвоению материала. При необходимости проводятся дополнительные занятия.</a:t>
            </a:r>
          </a:p>
          <a:p>
            <a:pPr marL="273050" indent="357188" algn="just">
              <a:spcBef>
                <a:spcPct val="20000"/>
              </a:spcBef>
              <a:buClr>
                <a:srgbClr val="72A376"/>
              </a:buClr>
              <a:buSzPct val="100000"/>
            </a:pPr>
            <a:r>
              <a:rPr lang="ru-RU" sz="1600" dirty="0">
                <a:solidFill>
                  <a:schemeClr val="bg2">
                    <a:lumMod val="10000"/>
                  </a:schemeClr>
                </a:solidFill>
                <a:latin typeface="Times New Roman"/>
                <a:ea typeface="Calibri"/>
                <a:cs typeface="Times New Roman"/>
              </a:rPr>
              <a:t>На протяжении всего периода «существования» Приемной семьи психологом учреждения осуществляется ее психологическое сопровождение, что в свою очередь позволяет семье чувствовать себя защищенной, а также своевременно решать возникающие проблемы</a:t>
            </a: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Calibri"/>
                <a:cs typeface="Times New Roman"/>
              </a:rPr>
              <a:t>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102" y="3177555"/>
            <a:ext cx="4285407" cy="31396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4275062" y="667317"/>
            <a:ext cx="460851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3050" lvl="0" indent="357188" algn="just">
              <a:spcBef>
                <a:spcPct val="20000"/>
              </a:spcBef>
              <a:buClr>
                <a:srgbClr val="72A376"/>
              </a:buClr>
              <a:buSzPct val="100000"/>
            </a:pPr>
            <a:r>
              <a:rPr lang="ru-RU" sz="1600" dirty="0">
                <a:solidFill>
                  <a:schemeClr val="bg2">
                    <a:lumMod val="10000"/>
                  </a:schemeClr>
                </a:solidFill>
                <a:latin typeface="Times New Roman"/>
                <a:ea typeface="Calibri"/>
                <a:cs typeface="Times New Roman"/>
              </a:rPr>
              <a:t>Срок </a:t>
            </a: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Calibri"/>
                <a:cs typeface="Times New Roman"/>
              </a:rPr>
              <a:t>обучения не более 14 дней,                         14 </a:t>
            </a:r>
            <a:r>
              <a:rPr lang="ru-RU" sz="1600" dirty="0">
                <a:solidFill>
                  <a:schemeClr val="bg2">
                    <a:lumMod val="10000"/>
                  </a:schemeClr>
                </a:solidFill>
                <a:latin typeface="Times New Roman"/>
                <a:ea typeface="Calibri"/>
                <a:cs typeface="Times New Roman"/>
              </a:rPr>
              <a:t>академических часов</a:t>
            </a: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Calibri"/>
                <a:cs typeface="Times New Roman"/>
              </a:rPr>
              <a:t>. Периодичность – 7 занятий, продолжительностью - 120 минут, согласно графику проведения занятий. Занятия могут проводиться в учреждении или на дому. </a:t>
            </a:r>
            <a:endParaRPr lang="ru-RU" sz="1600" dirty="0">
              <a:solidFill>
                <a:schemeClr val="bg2">
                  <a:lumMod val="10000"/>
                </a:schemeClr>
              </a:solidFill>
              <a:latin typeface="Times New Roma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6760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346" y="116632"/>
            <a:ext cx="8772525" cy="14656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Скругленный прямоугольник 2"/>
          <p:cNvSpPr/>
          <p:nvPr/>
        </p:nvSpPr>
        <p:spPr>
          <a:xfrm>
            <a:off x="251520" y="1639757"/>
            <a:ext cx="1296144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696667" y="1639757"/>
            <a:ext cx="7260356" cy="12241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ru-R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Достижение оптимально возможного уровня жизни и социальной  адаптации пожилого человека или инвалида в приемной </a:t>
            </a:r>
            <a:r>
              <a:rPr lang="ru-RU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семье</a:t>
            </a:r>
            <a:endParaRPr lang="ru-RU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27784" y="6220095"/>
            <a:ext cx="415820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200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51520" y="2937156"/>
            <a:ext cx="1296144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691681" y="2937156"/>
            <a:ext cx="7260356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Приобретение лицами, выразившими желание организовать приемную семью для граждан пожилого возраста и инвалидов знаниями, умениями по уходу за пожилыми людьми лиц, желающих организовать приемную семью 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51520" y="4234555"/>
            <a:ext cx="1296144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696667" y="4230961"/>
            <a:ext cx="7260356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ru-R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лицами, выразившими желание организовать приемную семью для граждан пожилого возраста и инвалидов их социально-правовой компетентности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51520" y="5531954"/>
            <a:ext cx="1296144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686720" y="5529500"/>
            <a:ext cx="7260356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Благоприятная обстановка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психологическая атмосфера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семье,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конфликтных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ситуаций в приемной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семье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26599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3495249"/>
            <a:ext cx="2619614" cy="2035391"/>
          </a:xfrm>
          <a:prstGeom prst="rect">
            <a:avLst/>
          </a:prstGeom>
          <a:effectLst>
            <a:softEdge rad="1270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1778" y="3769050"/>
            <a:ext cx="2189923" cy="1642442"/>
          </a:xfrm>
          <a:prstGeom prst="rect">
            <a:avLst/>
          </a:prstGeom>
          <a:ln>
            <a:noFill/>
          </a:ln>
          <a:effectLst>
            <a:softEdge rad="12700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395535" y="1638531"/>
            <a:ext cx="849694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spcAft>
                <a:spcPts val="0"/>
              </a:spcAft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За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период работы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(с июня 2016 года по ноябрь 2022 года) «Школы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приемной семьи для граждан пожилого возраста и инвалидов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» обучение прошли и организовали приемные семьи  14 человек.</a:t>
            </a:r>
            <a:endParaRPr lang="ru-RU" sz="2000" b="1" i="1" dirty="0">
              <a:solidFill>
                <a:schemeClr val="accent1">
                  <a:lumMod val="75000"/>
                </a:schemeClr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250"/>
          <a:stretch/>
        </p:blipFill>
        <p:spPr>
          <a:xfrm rot="21056051">
            <a:off x="708985" y="2614629"/>
            <a:ext cx="1996128" cy="2308841"/>
          </a:xfrm>
          <a:prstGeom prst="rect">
            <a:avLst/>
          </a:prstGeom>
          <a:ln>
            <a:noFill/>
          </a:ln>
          <a:effectLst>
            <a:softEdge rad="127000"/>
          </a:effec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1222" y="2685160"/>
            <a:ext cx="2664296" cy="1998222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8" name="Прямоугольник 7"/>
          <p:cNvSpPr/>
          <p:nvPr/>
        </p:nvSpPr>
        <p:spPr>
          <a:xfrm>
            <a:off x="395536" y="5530640"/>
            <a:ext cx="849694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580" algn="just">
              <a:spcBef>
                <a:spcPct val="20000"/>
              </a:spcBef>
              <a:buClr>
                <a:srgbClr val="72A376"/>
              </a:buClr>
              <a:buSzPct val="100000"/>
            </a:pP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Программа обучения позволила подготовить качественную приемную семью для пожилых людей и обеспечить ее необходимыми знаниями, умениями по уходу за пожилыми людьми. </a:t>
            </a:r>
          </a:p>
        </p:txBody>
      </p:sp>
    </p:spTree>
    <p:extLst>
      <p:ext uri="{BB962C8B-B14F-4D97-AF65-F5344CB8AC3E}">
        <p14:creationId xmlns:p14="http://schemas.microsoft.com/office/powerpoint/2010/main" val="3685151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32855"/>
            <a:ext cx="3344651" cy="3567628"/>
          </a:xfrm>
          <a:prstGeom prst="rect">
            <a:avLst/>
          </a:prstGeom>
          <a:ln>
            <a:noFill/>
          </a:ln>
          <a:effectLst>
            <a:softEdge rad="635000"/>
          </a:effectLst>
        </p:spPr>
      </p:pic>
      <p:sp>
        <p:nvSpPr>
          <p:cNvPr id="3" name="Прямоугольник 2"/>
          <p:cNvSpPr/>
          <p:nvPr/>
        </p:nvSpPr>
        <p:spPr>
          <a:xfrm>
            <a:off x="2987824" y="2276872"/>
            <a:ext cx="586473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20000"/>
              </a:spcBef>
              <a:buClr>
                <a:srgbClr val="72A376"/>
              </a:buClr>
              <a:buSzPct val="100000"/>
            </a:pPr>
            <a:r>
              <a:rPr lang="ru-RU" sz="28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«Приемная семья для граждан пожилого возраста и инвалидов» - это инструмент направленный на увеличение </a:t>
            </a:r>
            <a:r>
              <a:rPr lang="ru-RU" sz="28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продолжительности </a:t>
            </a:r>
            <a:r>
              <a:rPr lang="ru-RU" sz="28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жизни населения! </a:t>
            </a:r>
            <a:r>
              <a:rPr lang="ru-RU" sz="28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А школа приемной семьи – гарант успешной и продолжительной работы данного инструмента.</a:t>
            </a:r>
            <a:endParaRPr lang="ru-RU" sz="2800" b="1" i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7498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92679"/>
            <a:ext cx="8229600" cy="1252728"/>
          </a:xfrm>
        </p:spPr>
        <p:txBody>
          <a:bodyPr>
            <a:normAutofit fontScale="90000"/>
          </a:bodyPr>
          <a:lstStyle/>
          <a:p>
            <a:pPr lvl="0" fontAlgn="base">
              <a:spcBef>
                <a:spcPts val="0"/>
              </a:spcBef>
            </a:pP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</a:br>
            <a:r>
              <a:rPr lang="ru-RU" sz="3100" b="1" dirty="0" smtClean="0">
                <a:solidFill>
                  <a:schemeClr val="bg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Актуальность создания </a:t>
            </a:r>
            <a:br>
              <a:rPr lang="ru-RU" sz="3100" b="1" dirty="0" smtClean="0">
                <a:solidFill>
                  <a:schemeClr val="bg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</a:br>
            <a:r>
              <a:rPr lang="ru-RU" sz="3100" b="1" dirty="0" smtClean="0">
                <a:solidFill>
                  <a:schemeClr val="bg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«Школы приемной семьи»</a:t>
            </a:r>
            <a:r>
              <a:rPr lang="ru-RU" sz="2800" b="1" dirty="0">
                <a:solidFill>
                  <a:srgbClr val="FFFF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/>
            </a:r>
            <a:br>
              <a:rPr lang="ru-RU" sz="2800" b="1" dirty="0">
                <a:solidFill>
                  <a:srgbClr val="FFFF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</a:br>
            <a:endParaRPr lang="ru-RU" sz="2800" dirty="0">
              <a:solidFill>
                <a:srgbClr val="FFFF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2708920"/>
            <a:ext cx="8640960" cy="39426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3050" indent="357188" algn="just">
              <a:spcBef>
                <a:spcPct val="20000"/>
              </a:spcBef>
              <a:buClr>
                <a:srgbClr val="72A376"/>
              </a:buClr>
              <a:buSzPct val="100000"/>
            </a:pPr>
            <a:r>
              <a:rPr lang="ru-RU" sz="1500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Перед учреждением прежде всего стояла задача не просто организовать  </a:t>
            </a:r>
            <a:r>
              <a:rPr lang="ru-RU" sz="1500" dirty="0" smtClean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приемные </a:t>
            </a:r>
            <a:r>
              <a:rPr lang="ru-RU" sz="1500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семьи, но и сохранить их, путем формирования положительных взаимоотношений между пожилым человеком и принимающей его </a:t>
            </a:r>
            <a:r>
              <a:rPr lang="ru-RU" sz="1500" dirty="0" smtClean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семьей. Ведь </a:t>
            </a:r>
            <a:r>
              <a:rPr lang="ru-RU" sz="1500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семья с хорошим семейным микроклиматом - это возможность продления жизни в домашней </a:t>
            </a:r>
            <a:r>
              <a:rPr lang="ru-RU" sz="1500" dirty="0" smtClean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обстановке</a:t>
            </a:r>
            <a:r>
              <a:rPr lang="ru-RU" sz="1500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.</a:t>
            </a:r>
          </a:p>
          <a:p>
            <a:pPr marL="273050" indent="357188" algn="just">
              <a:spcBef>
                <a:spcPct val="20000"/>
              </a:spcBef>
              <a:buClr>
                <a:srgbClr val="72A376"/>
              </a:buClr>
              <a:buSzPct val="100000"/>
            </a:pPr>
            <a:r>
              <a:rPr lang="ru-RU" sz="1500" dirty="0" smtClean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Кроме </a:t>
            </a:r>
            <a:r>
              <a:rPr lang="ru-RU" sz="1500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того, к созданию такой семьи обе стороны должны быть подготовлены морально. Взять в семью пожилого человека зачастую сложнее, нежели маленького ребенка. Дело в том, что взрослый человек прекрасно осознает всю необычность ситуации, боится, что не оправдает надежд, что будет обузой для семьи, а «принимающая сторона» может оказаться не готова ухаживать за пожилыми людьми, которые в силу возраста склонны к болезням, переменчивому настроению и т.д. Проблемой в создании приемных семей может выступить и юридическая неграмотность «принимающей стороны». Очень часто, люди решившие организовать приемную семью не до конца понимают своих обязанностей  перед пожилым человеком</a:t>
            </a:r>
            <a:r>
              <a:rPr lang="ru-RU" sz="1500" dirty="0" smtClean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.</a:t>
            </a:r>
          </a:p>
          <a:p>
            <a:pPr marL="273050" indent="357188" algn="just">
              <a:spcBef>
                <a:spcPct val="20000"/>
              </a:spcBef>
              <a:buClr>
                <a:srgbClr val="72A376"/>
              </a:buClr>
              <a:buSzPct val="100000"/>
            </a:pPr>
            <a:r>
              <a:rPr lang="ru-RU" sz="1500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Именно для создания в семье климата, при котором обе стороны будут чувствовать себя максимально комфортно, в учреждении организована Школа приемной семьи и утверждена специальная программа подготовки лиц, желающих организовать приёмную семьи. </a:t>
            </a:r>
          </a:p>
          <a:p>
            <a:pPr marL="273050" indent="357188" algn="just">
              <a:spcBef>
                <a:spcPct val="20000"/>
              </a:spcBef>
              <a:buClr>
                <a:srgbClr val="72A376"/>
              </a:buClr>
              <a:buSzPct val="100000"/>
            </a:pPr>
            <a:endParaRPr lang="ru-RU" sz="1600" dirty="0">
              <a:solidFill>
                <a:schemeClr val="tx2"/>
              </a:solidFill>
              <a:latin typeface="Times New Roma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36042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1520" y="1052736"/>
            <a:ext cx="8462767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3050" indent="357188" algn="just">
              <a:spcBef>
                <a:spcPct val="20000"/>
              </a:spcBef>
              <a:buClr>
                <a:srgbClr val="72A376"/>
              </a:buClr>
              <a:buSzPct val="100000"/>
            </a:pPr>
            <a:r>
              <a:rPr lang="ru-RU" sz="1600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Цели программы «Школы приемной семьи</a:t>
            </a:r>
            <a:r>
              <a:rPr lang="ru-RU" sz="1600" dirty="0" smtClean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»:</a:t>
            </a:r>
          </a:p>
          <a:p>
            <a:pPr marL="273050" indent="357188" algn="just">
              <a:spcBef>
                <a:spcPct val="20000"/>
              </a:spcBef>
              <a:buClr>
                <a:srgbClr val="72A376"/>
              </a:buClr>
              <a:buSzPct val="100000"/>
            </a:pPr>
            <a:endParaRPr lang="ru-RU" sz="800" dirty="0">
              <a:solidFill>
                <a:schemeClr val="tx2"/>
              </a:solidFill>
              <a:latin typeface="Times New Roman"/>
              <a:ea typeface="Calibri"/>
              <a:cs typeface="Times New Roman"/>
            </a:endParaRPr>
          </a:p>
          <a:p>
            <a:pPr marL="273050" indent="357188" algn="just">
              <a:spcBef>
                <a:spcPct val="20000"/>
              </a:spcBef>
              <a:buClr>
                <a:srgbClr val="72A376"/>
              </a:buClr>
              <a:buSzPct val="100000"/>
              <a:buFont typeface="Wingdings" panose="05000000000000000000" pitchFamily="2" charset="2"/>
              <a:buChar char="ü"/>
            </a:pPr>
            <a:r>
              <a:rPr lang="ru-RU" sz="1600" dirty="0" smtClean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социально </a:t>
            </a:r>
            <a:r>
              <a:rPr lang="ru-RU" sz="1600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психологическая, социально-правовая подготовка лиц, выразивших желание организовать приемную семью для граждан пожилого возраста и инвалидов;</a:t>
            </a:r>
          </a:p>
          <a:p>
            <a:pPr marL="273050" indent="357188" algn="just">
              <a:spcBef>
                <a:spcPct val="20000"/>
              </a:spcBef>
              <a:buClr>
                <a:srgbClr val="72A376"/>
              </a:buClr>
              <a:buSzPct val="100000"/>
              <a:buFont typeface="Wingdings" panose="05000000000000000000" pitchFamily="2" charset="2"/>
              <a:buChar char="ü"/>
            </a:pPr>
            <a:r>
              <a:rPr lang="ru-RU" sz="1600" dirty="0" smtClean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достижение </a:t>
            </a:r>
            <a:r>
              <a:rPr lang="ru-RU" sz="1600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оптимально возможного уровня жизни и социальной  адаптации пожилого человека или инвалида </a:t>
            </a:r>
            <a:r>
              <a:rPr lang="ru-RU" sz="1600" dirty="0" smtClean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в приемной семье и в привычной для них домашней обстановке; </a:t>
            </a:r>
            <a:endParaRPr lang="ru-RU" sz="1600" dirty="0">
              <a:solidFill>
                <a:schemeClr val="tx2"/>
              </a:solidFill>
              <a:latin typeface="Times New Roman"/>
              <a:ea typeface="Calibri"/>
              <a:cs typeface="Times New Roman"/>
            </a:endParaRPr>
          </a:p>
          <a:p>
            <a:pPr marL="273050" indent="357188" algn="just">
              <a:spcBef>
                <a:spcPct val="20000"/>
              </a:spcBef>
              <a:buClr>
                <a:srgbClr val="72A376"/>
              </a:buClr>
              <a:buSzPct val="100000"/>
              <a:buFont typeface="Wingdings" panose="05000000000000000000" pitchFamily="2" charset="2"/>
              <a:buChar char="ü"/>
            </a:pPr>
            <a:r>
              <a:rPr lang="ru-RU" sz="1600" dirty="0" smtClean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создание </a:t>
            </a:r>
            <a:r>
              <a:rPr lang="ru-RU" sz="1600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благоприятной обстановки и психологической атмосферы в семье, обеспечивающей снятие последствий психотравмирующих ситуаций, нервно-психической напряженности, способствующие формированию личностных предпосылок для адаптации к изменяющимся условиям, предупреждение конфликтных ситуаций в приемной семье.</a:t>
            </a:r>
          </a:p>
          <a:p>
            <a:pPr lvl="0" indent="450215" algn="just"/>
            <a:endParaRPr lang="ru-RU" sz="1600" dirty="0" smtClean="0">
              <a:solidFill>
                <a:srgbClr val="676A55"/>
              </a:solidFill>
              <a:latin typeface="Times New Roman"/>
              <a:ea typeface="Calibri"/>
              <a:cs typeface="Times New Roman"/>
            </a:endParaRPr>
          </a:p>
          <a:p>
            <a:pPr lvl="0" indent="450215" algn="just"/>
            <a:r>
              <a:rPr lang="ru-RU" sz="1600" dirty="0" smtClean="0">
                <a:solidFill>
                  <a:srgbClr val="676A55"/>
                </a:solidFill>
                <a:latin typeface="Times New Roman"/>
                <a:ea typeface="Calibri"/>
                <a:cs typeface="Times New Roman"/>
              </a:rPr>
              <a:t>Приоритетные </a:t>
            </a:r>
            <a:r>
              <a:rPr lang="ru-RU" sz="1600" dirty="0">
                <a:solidFill>
                  <a:srgbClr val="676A55"/>
                </a:solidFill>
                <a:latin typeface="Times New Roman"/>
                <a:ea typeface="Calibri"/>
                <a:cs typeface="Times New Roman"/>
              </a:rPr>
              <a:t>задачи программы «Школы приемной семьи</a:t>
            </a:r>
            <a:r>
              <a:rPr lang="ru-RU" sz="1600" dirty="0" smtClean="0">
                <a:solidFill>
                  <a:srgbClr val="676A55"/>
                </a:solidFill>
                <a:latin typeface="Times New Roman"/>
                <a:ea typeface="Calibri"/>
                <a:cs typeface="Times New Roman"/>
              </a:rPr>
              <a:t>»:</a:t>
            </a:r>
          </a:p>
          <a:p>
            <a:pPr lvl="0" indent="450215" algn="just"/>
            <a:endParaRPr lang="ru-RU" sz="800" dirty="0">
              <a:solidFill>
                <a:srgbClr val="676A55"/>
              </a:solidFill>
              <a:latin typeface="Times New Roman"/>
              <a:ea typeface="Calibri"/>
              <a:cs typeface="Times New Roman"/>
            </a:endParaRPr>
          </a:p>
          <a:p>
            <a:pPr marL="273050" lvl="0" indent="357188" algn="just">
              <a:spcBef>
                <a:spcPct val="20000"/>
              </a:spcBef>
              <a:buClr>
                <a:srgbClr val="72A376"/>
              </a:buClr>
              <a:buSzPct val="100000"/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повышение уровня социально-психологической и социально-правовой    компетентности слушателей Школы;</a:t>
            </a:r>
          </a:p>
          <a:p>
            <a:pPr marL="273050" lvl="0" indent="357188" algn="just">
              <a:spcBef>
                <a:spcPct val="20000"/>
              </a:spcBef>
              <a:buClr>
                <a:srgbClr val="72A376"/>
              </a:buClr>
              <a:buSzPct val="100000"/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формирование навыков общего ухода Слушателей школы за гражданами пожилого возраста и инвалидов, с учетом индивидуальных и возрастных особенностей; </a:t>
            </a:r>
          </a:p>
          <a:p>
            <a:pPr marL="273050" lvl="0" indent="357188" algn="just">
              <a:spcBef>
                <a:spcPct val="20000"/>
              </a:spcBef>
              <a:buClr>
                <a:srgbClr val="72A376"/>
              </a:buClr>
              <a:buSzPct val="100000"/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формирование психологической готовности Слушателей Школы к организации приёмной семьи для граждан пожилого возраста и инвалидов;</a:t>
            </a:r>
          </a:p>
          <a:p>
            <a:pPr marL="273050" lvl="0" indent="357188" algn="just">
              <a:spcBef>
                <a:spcPct val="20000"/>
              </a:spcBef>
              <a:buClr>
                <a:srgbClr val="72A376"/>
              </a:buClr>
              <a:buSzPct val="100000"/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повышение социального статуса приемной семьи.</a:t>
            </a:r>
          </a:p>
          <a:p>
            <a:pPr marL="342900" indent="-342900" algn="just">
              <a:buFontTx/>
              <a:buChar char="-"/>
            </a:pPr>
            <a:endParaRPr lang="ru-RU" sz="1200" b="1" i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273050" lvl="0" indent="357188" algn="just">
              <a:spcBef>
                <a:spcPct val="20000"/>
              </a:spcBef>
              <a:buClr>
                <a:srgbClr val="72A376"/>
              </a:buClr>
              <a:buSzPct val="100000"/>
            </a:pPr>
            <a:r>
              <a:rPr lang="ru-RU" sz="1500" dirty="0">
                <a:solidFill>
                  <a:srgbClr val="676A55"/>
                </a:solidFill>
                <a:latin typeface="Times New Roman"/>
                <a:ea typeface="Calibri"/>
                <a:cs typeface="Times New Roman"/>
              </a:rPr>
              <a:t>Программа состоит из 4 основных разделов по различным направлениям.</a:t>
            </a:r>
          </a:p>
          <a:p>
            <a:pPr indent="450215" algn="just"/>
            <a:endParaRPr lang="ru-RU" sz="2000" b="1" i="1" u="sng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ru-RU" sz="1400" dirty="0">
              <a:latin typeface="Calibri"/>
              <a:ea typeface="Calibri"/>
              <a:cs typeface="Times New Roman"/>
            </a:endParaRPr>
          </a:p>
          <a:p>
            <a:pPr indent="450215" algn="just">
              <a:spcAft>
                <a:spcPts val="0"/>
              </a:spcAft>
            </a:pPr>
            <a:endParaRPr lang="ru-RU" b="1" i="1" dirty="0"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3011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116616" y="165107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grpSp>
        <p:nvGrpSpPr>
          <p:cNvPr id="3" name="Группа 2"/>
          <p:cNvGrpSpPr/>
          <p:nvPr/>
        </p:nvGrpSpPr>
        <p:grpSpPr>
          <a:xfrm>
            <a:off x="207824" y="1787712"/>
            <a:ext cx="8756662" cy="2277336"/>
            <a:chOff x="258503" y="1471214"/>
            <a:chExt cx="8712968" cy="1709002"/>
          </a:xfrm>
        </p:grpSpPr>
        <p:sp>
          <p:nvSpPr>
            <p:cNvPr id="26" name="Скругленный прямоугольник 25"/>
            <p:cNvSpPr/>
            <p:nvPr/>
          </p:nvSpPr>
          <p:spPr>
            <a:xfrm>
              <a:off x="258503" y="1471215"/>
              <a:ext cx="2471605" cy="817383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b="1" dirty="0" smtClean="0"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Раздел 1. </a:t>
              </a:r>
            </a:p>
            <a:p>
              <a:pPr algn="ctr"/>
              <a:r>
                <a:rPr lang="ru-RU" sz="1200" b="1" dirty="0" smtClean="0"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Юридические </a:t>
              </a:r>
              <a:r>
                <a:rPr lang="ru-RU" sz="1200" b="1" dirty="0"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основы жизнедеятельности </a:t>
              </a:r>
              <a:endParaRPr lang="ru-RU" sz="1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sz="1200" b="1" dirty="0" smtClean="0"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приемной </a:t>
              </a:r>
              <a:r>
                <a:rPr lang="ru-RU" sz="1200" b="1" dirty="0"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семьи </a:t>
              </a:r>
              <a:endParaRPr lang="ru-RU" sz="1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sz="1200" b="1" dirty="0" smtClean="0"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ru-RU" sz="1200" b="1" dirty="0"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нормативно-правовая база)</a:t>
              </a:r>
            </a:p>
          </p:txBody>
        </p:sp>
        <p:sp>
          <p:nvSpPr>
            <p:cNvPr id="20" name="Скругленный прямоугольник 19"/>
            <p:cNvSpPr/>
            <p:nvPr/>
          </p:nvSpPr>
          <p:spPr>
            <a:xfrm>
              <a:off x="3407171" y="2354499"/>
              <a:ext cx="5543074" cy="807419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  <a:effectLst>
              <a:outerShdw blurRad="152400" dist="38100" dir="1800000" algn="l" rotWithShape="0">
                <a:schemeClr val="tx2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28600" indent="-228600" algn="just">
                <a:buFont typeface="+mj-lt"/>
                <a:buAutoNum type="arabicParenR"/>
              </a:pPr>
              <a:r>
                <a:rPr lang="ru-RU" sz="1200" b="1" dirty="0">
                  <a:solidFill>
                    <a:schemeClr val="accent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Физические аспекты ухода за пожилым человеком или инвалидом</a:t>
              </a:r>
              <a:r>
                <a:rPr lang="ru-RU" sz="1200" b="1" dirty="0" smtClean="0">
                  <a:solidFill>
                    <a:schemeClr val="accent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marL="228600" indent="-228600" algn="just">
                <a:buFont typeface="+mj-lt"/>
                <a:buAutoNum type="arabicParenR"/>
              </a:pPr>
              <a:r>
                <a:rPr lang="ru-RU" sz="1200" b="1" dirty="0" smtClean="0">
                  <a:solidFill>
                    <a:schemeClr val="accent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Особенности </a:t>
              </a:r>
              <a:r>
                <a:rPr lang="ru-RU" sz="1200" b="1" dirty="0">
                  <a:solidFill>
                    <a:schemeClr val="accent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ухода за больными при различных заболеваниях.</a:t>
              </a:r>
            </a:p>
          </p:txBody>
        </p:sp>
        <p:sp>
          <p:nvSpPr>
            <p:cNvPr id="21" name="Скругленный прямоугольник 20"/>
            <p:cNvSpPr/>
            <p:nvPr/>
          </p:nvSpPr>
          <p:spPr>
            <a:xfrm>
              <a:off x="260059" y="2369651"/>
              <a:ext cx="2471605" cy="810565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b="1" dirty="0" smtClean="0"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Раздел 2. </a:t>
              </a:r>
            </a:p>
            <a:p>
              <a:pPr algn="ctr"/>
              <a:r>
                <a:rPr lang="ru-RU" sz="1200" b="1" dirty="0" smtClean="0"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Основы </a:t>
              </a:r>
              <a:r>
                <a:rPr lang="ru-RU" sz="1200" b="1" dirty="0"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социально-бытового и социально-медицинского ухода за пожилыми гражданами  и инвалидами</a:t>
              </a:r>
            </a:p>
          </p:txBody>
        </p:sp>
        <p:sp>
          <p:nvSpPr>
            <p:cNvPr id="23" name="Скругленный прямоугольник 22"/>
            <p:cNvSpPr/>
            <p:nvPr/>
          </p:nvSpPr>
          <p:spPr>
            <a:xfrm>
              <a:off x="3410602" y="1471214"/>
              <a:ext cx="5560869" cy="817384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  <a:effectLst>
              <a:outerShdw blurRad="152400" dist="38100" dir="1800000" algn="l" rotWithShape="0">
                <a:schemeClr val="tx2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r>
                <a:rPr lang="ru-RU" sz="1200" b="1" dirty="0" smtClean="0">
                  <a:solidFill>
                    <a:schemeClr val="accent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1) Порядок </a:t>
              </a:r>
              <a:r>
                <a:rPr lang="ru-RU" sz="1200" b="1" dirty="0">
                  <a:solidFill>
                    <a:schemeClr val="accent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организации приемной семьи для граждан пожилого возраста и инвалидов в Щербиновском районе</a:t>
              </a:r>
              <a:r>
                <a:rPr lang="ru-RU" sz="1200" b="1" dirty="0" smtClean="0">
                  <a:solidFill>
                    <a:schemeClr val="accent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algn="just"/>
              <a:r>
                <a:rPr lang="ru-RU" sz="1200" b="1" dirty="0" smtClean="0">
                  <a:solidFill>
                    <a:schemeClr val="accent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ru-RU" sz="1200" b="1" dirty="0">
                  <a:solidFill>
                    <a:schemeClr val="accent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 Договорные обязательства на оказание социальных услуг в рамках приемной семьи. Основные требования, права и обязанности лиц, создавших приемную семью</a:t>
              </a:r>
              <a:r>
                <a:rPr lang="ru-RU" sz="1200" b="1" dirty="0" smtClean="0">
                  <a:solidFill>
                    <a:schemeClr val="accent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  <a:endParaRPr lang="ru-RU" sz="1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7" name="Скругленный прямоугольник 16"/>
          <p:cNvSpPr/>
          <p:nvPr/>
        </p:nvSpPr>
        <p:spPr>
          <a:xfrm>
            <a:off x="196269" y="216496"/>
            <a:ext cx="8768217" cy="1434576"/>
          </a:xfrm>
          <a:prstGeom prst="roundRect">
            <a:avLst/>
          </a:prstGeom>
          <a:gradFill>
            <a:gsLst>
              <a:gs pos="0">
                <a:schemeClr val="tx2"/>
              </a:gs>
              <a:gs pos="100000">
                <a:schemeClr val="tx2"/>
              </a:gs>
              <a:gs pos="55000">
                <a:schemeClr val="bg1"/>
              </a:gs>
            </a:gsLst>
            <a:lin ang="5400000" scaled="0"/>
          </a:gra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Times New Roman"/>
              </a:rPr>
              <a:t>Программа обучения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Times New Roman"/>
              </a:rPr>
              <a:t>«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Times New Roman"/>
              </a:rPr>
              <a:t>Школы приемной семьи»</a:t>
            </a:r>
            <a:endParaRPr lang="ru-RU" sz="2400" dirty="0">
              <a:solidFill>
                <a:schemeClr val="accent1">
                  <a:lumMod val="75000"/>
                </a:schemeClr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4" name="Стрелка вправо 3"/>
          <p:cNvSpPr/>
          <p:nvPr/>
        </p:nvSpPr>
        <p:spPr>
          <a:xfrm>
            <a:off x="2801584" y="2136207"/>
            <a:ext cx="440424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>
            <a:off x="2826491" y="3286676"/>
            <a:ext cx="440424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83243" y="4173747"/>
            <a:ext cx="2507514" cy="1302605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3.</a:t>
            </a:r>
          </a:p>
          <a:p>
            <a:pPr algn="ctr"/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Социально-психологическая </a:t>
            </a:r>
            <a:r>
              <a:rPr lang="ru-RU" sz="12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поддержка граждан пожилого возраста и инвалидов с учетом индивидуальных и возрастных особенностей подопечного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86914" y="5585050"/>
            <a:ext cx="2507514" cy="1058753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4.</a:t>
            </a:r>
          </a:p>
          <a:p>
            <a:pPr algn="ctr"/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Современные </a:t>
            </a:r>
            <a:r>
              <a:rPr lang="ru-RU" sz="12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социальные технологии работы </a:t>
            </a:r>
            <a:endParaRPr lang="ru-RU" sz="1200" b="1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12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гражданами пожилого возраста и инвалидами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352835" y="4159330"/>
            <a:ext cx="5600613" cy="1320155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  <a:effectLst>
            <a:outerShdw blurRad="152400" dist="38100" dir="1800000" algn="l" rotWithShape="0">
              <a:schemeClr val="tx2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 algn="just">
              <a:buFont typeface="+mj-lt"/>
              <a:buAutoNum type="arabicParenR"/>
            </a:pPr>
            <a:r>
              <a:rPr lang="ru-RU" sz="1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Психологические особенности </a:t>
            </a:r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пожилого </a:t>
            </a:r>
            <a:r>
              <a:rPr lang="ru-RU" sz="1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возраста</a:t>
            </a:r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28600" indent="-228600" algn="just">
              <a:buFont typeface="+mj-lt"/>
              <a:buAutoNum type="arabicParenR"/>
            </a:pPr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</a:t>
            </a:r>
            <a:r>
              <a:rPr lang="ru-RU" sz="1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общения с пожилыми людьми и инвалидами.</a:t>
            </a:r>
          </a:p>
        </p:txBody>
      </p:sp>
      <p:sp>
        <p:nvSpPr>
          <p:cNvPr id="14" name="Стрелка вправо 13"/>
          <p:cNvSpPr/>
          <p:nvPr/>
        </p:nvSpPr>
        <p:spPr>
          <a:xfrm>
            <a:off x="2801584" y="4631257"/>
            <a:ext cx="440424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>
            <a:off x="2816953" y="5898402"/>
            <a:ext cx="440424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337060" y="5598150"/>
            <a:ext cx="5606094" cy="1045653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  <a:effectLst>
            <a:outerShdw blurRad="152400" dist="38100" dir="1800000" algn="l" rotWithShape="0">
              <a:schemeClr val="tx2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Инновационные социальные технологии работы с гражданами пожилого возраста и инвалидами применяемые в Щербиновском комплексном центре социального обслуживания населения.</a:t>
            </a:r>
            <a:endParaRPr lang="ru-RU" sz="12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4461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251520" y="260648"/>
            <a:ext cx="8640960" cy="792088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50000"/>
              </a:schemeClr>
            </a:solidFill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  <a:spcAft>
                <a:spcPts val="0"/>
              </a:spcAft>
              <a:tabLst>
                <a:tab pos="1980565" algn="l"/>
              </a:tabLst>
            </a:pP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</a:rPr>
              <a:t>Раздел 1. Юридические основы жизнедеятельности приемной семьи</a:t>
            </a:r>
            <a:endParaRPr lang="ru-RU" b="1" i="1" dirty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</a:rPr>
              <a:t>(нормативно правовая база)</a:t>
            </a:r>
            <a:endParaRPr lang="ru-RU" b="1" i="1" dirty="0">
              <a:solidFill>
                <a:schemeClr val="tx1"/>
              </a:soli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6212" y="1078285"/>
            <a:ext cx="8568952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1500" dirty="0">
                <a:solidFill>
                  <a:schemeClr val="tx2"/>
                </a:solidFill>
                <a:latin typeface="Times New Roman" panose="02020603050405020304" pitchFamily="18" charset="0"/>
              </a:rPr>
              <a:t>Раздел «Юридические основы жизнедеятельности приемной семьи» направлен на социально-правовую подготовку лиц, выразивших желание организовать приемную семью для граждан пожилого возраста и инвалидов, повышение социально-правовой компетентности слушателей.</a:t>
            </a:r>
            <a:endParaRPr lang="ru-RU" sz="1500" dirty="0">
              <a:solidFill>
                <a:schemeClr val="tx2"/>
              </a:solidFill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1500" dirty="0">
                <a:solidFill>
                  <a:schemeClr val="tx2"/>
                </a:solidFill>
                <a:latin typeface="Times New Roman" panose="02020603050405020304" pitchFamily="18" charset="0"/>
              </a:rPr>
              <a:t>На занятиях специалист по социальной работе учреждения проводит ознакомление слушателей с основными понятиями, изучается нормативно правовая база, регламентирующая создание Приемной семьи. Рассматривается типовой договор на оказание социальных услуг и приложения к нему. </a:t>
            </a:r>
            <a:endParaRPr lang="ru-RU" sz="1500" dirty="0">
              <a:solidFill>
                <a:schemeClr val="tx2"/>
              </a:solidFill>
              <a:effectLst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1560" y="3236662"/>
            <a:ext cx="8203604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15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Изучаются следующие основные аспекты:</a:t>
            </a: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15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 </a:t>
            </a:r>
            <a:r>
              <a:rPr lang="ru-RU" sz="15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деятельности приемной семьи.</a:t>
            </a: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15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</a:t>
            </a:r>
            <a:r>
              <a:rPr lang="ru-RU" sz="15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приемной семьи.</a:t>
            </a: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15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</a:t>
            </a:r>
            <a:r>
              <a:rPr lang="ru-RU" sz="15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приемной семьи.</a:t>
            </a: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15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Оплата </a:t>
            </a:r>
            <a:r>
              <a:rPr lang="ru-RU" sz="15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социальных услуг в приемной семье.</a:t>
            </a: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15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</a:t>
            </a:r>
            <a:r>
              <a:rPr lang="ru-RU" sz="15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приемной семьи.</a:t>
            </a: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15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</a:t>
            </a:r>
            <a:r>
              <a:rPr lang="ru-RU" sz="15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выполнением условий договора.</a:t>
            </a: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15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</a:t>
            </a:r>
            <a:r>
              <a:rPr lang="ru-RU" sz="15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обжалования действий (бездействия) и решения должностных лиц учреждения при осуществлении деятельности по организации предоставления социальных услуг в рамках приемной семьи.</a:t>
            </a:r>
            <a:endParaRPr lang="ru-RU" sz="1500" dirty="0">
              <a:solidFill>
                <a:schemeClr val="tx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4643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51520" y="260648"/>
            <a:ext cx="8640960" cy="936104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50000"/>
              </a:schemeClr>
            </a:solidFill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</a:rPr>
              <a:t>Раздел 2. Основы социально-бытового и социально-медицинского ухода </a:t>
            </a:r>
            <a:endParaRPr lang="ru-RU" b="1" i="1" dirty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</a:rPr>
              <a:t>за пожилыми гражданами и инвалидами</a:t>
            </a:r>
            <a:endParaRPr lang="ru-RU" b="1" i="1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1185609"/>
            <a:ext cx="8640960" cy="3208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1500" dirty="0">
                <a:solidFill>
                  <a:schemeClr val="tx2"/>
                </a:solidFill>
                <a:latin typeface="Times New Roman" panose="02020603050405020304" pitchFamily="18" charset="0"/>
              </a:rPr>
              <a:t>Раздел «Основы социально-бытового и социально-медицинского ухода за пожилыми гражданами и инвалидами» направлен на достижение оптимально возможного уровня жизни и социальной адаптации пожилого человека или инвалида в привычной для них домашней обстановке, а также на формирование навыков общего ухода Слушателей Школы, с учетом индивидуальных и возрастных особенностей.</a:t>
            </a:r>
            <a:endParaRPr lang="ru-RU" sz="1500" dirty="0">
              <a:solidFill>
                <a:schemeClr val="tx2"/>
              </a:solidFill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1500" dirty="0">
                <a:solidFill>
                  <a:schemeClr val="tx2"/>
                </a:solidFill>
                <a:latin typeface="Times New Roman" panose="02020603050405020304" pitchFamily="18" charset="0"/>
              </a:rPr>
              <a:t>На занятиях проводится ознакомление Слушателей Школы с общими правилами ухода за гражданами пожилого возраста и инвалидами, направленными на поддержание санитарного порядка в помещении, гигиены, организации питания, рассмотрение особенностей ухода за больными при различных заболеваниях.</a:t>
            </a:r>
            <a:endParaRPr lang="ru-RU" sz="1500" dirty="0">
              <a:solidFill>
                <a:schemeClr val="tx2"/>
              </a:soli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4509120"/>
            <a:ext cx="8568952" cy="18235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1500" dirty="0">
                <a:solidFill>
                  <a:schemeClr val="tx2"/>
                </a:solidFill>
                <a:latin typeface="Times New Roman" panose="02020603050405020304" pitchFamily="18" charset="0"/>
              </a:rPr>
              <a:t>Изучаются физические аспекты ухода за пожилым человеком или инвалидом:</a:t>
            </a:r>
            <a:endParaRPr lang="ru-RU" sz="1500" dirty="0">
              <a:solidFill>
                <a:schemeClr val="tx2"/>
              </a:solidFill>
            </a:endParaRP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1500" dirty="0" smtClean="0">
                <a:solidFill>
                  <a:schemeClr val="tx2"/>
                </a:solidFill>
                <a:latin typeface="Times New Roman" panose="02020603050405020304" pitchFamily="18" charset="0"/>
              </a:rPr>
              <a:t> Общие </a:t>
            </a:r>
            <a:r>
              <a:rPr lang="ru-RU" sz="1500" dirty="0">
                <a:solidFill>
                  <a:schemeClr val="tx2"/>
                </a:solidFill>
                <a:latin typeface="Times New Roman" panose="02020603050405020304" pitchFamily="18" charset="0"/>
              </a:rPr>
              <a:t>правила ухода за гражданами пожилого возраста и инвалидами;</a:t>
            </a:r>
            <a:endParaRPr lang="ru-RU" sz="1500" dirty="0">
              <a:solidFill>
                <a:schemeClr val="tx2"/>
              </a:solidFill>
            </a:endParaRP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1500" dirty="0" smtClean="0">
                <a:solidFill>
                  <a:schemeClr val="tx2"/>
                </a:solidFill>
                <a:latin typeface="Times New Roman" panose="02020603050405020304" pitchFamily="18" charset="0"/>
              </a:rPr>
              <a:t> Поддержание </a:t>
            </a:r>
            <a:r>
              <a:rPr lang="ru-RU" sz="1500" dirty="0">
                <a:solidFill>
                  <a:schemeClr val="tx2"/>
                </a:solidFill>
                <a:latin typeface="Times New Roman" panose="02020603050405020304" pitchFamily="18" charset="0"/>
              </a:rPr>
              <a:t>санитарного порядка в помещении подопечного;</a:t>
            </a:r>
            <a:endParaRPr lang="ru-RU" sz="1500" dirty="0">
              <a:solidFill>
                <a:schemeClr val="tx2"/>
              </a:solidFill>
            </a:endParaRP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1500" dirty="0" smtClean="0">
                <a:solidFill>
                  <a:schemeClr val="tx2"/>
                </a:solidFill>
                <a:latin typeface="Times New Roman" panose="02020603050405020304" pitchFamily="18" charset="0"/>
              </a:rPr>
              <a:t> Гигиена </a:t>
            </a:r>
            <a:r>
              <a:rPr lang="ru-RU" sz="1500" dirty="0">
                <a:solidFill>
                  <a:schemeClr val="tx2"/>
                </a:solidFill>
                <a:latin typeface="Times New Roman" panose="02020603050405020304" pitchFamily="18" charset="0"/>
              </a:rPr>
              <a:t>и </a:t>
            </a:r>
            <a:r>
              <a:rPr lang="ru-RU" sz="1500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самогигиена</a:t>
            </a:r>
            <a:r>
              <a:rPr lang="ru-RU" sz="1500" dirty="0">
                <a:solidFill>
                  <a:schemeClr val="tx2"/>
                </a:solidFill>
                <a:latin typeface="Times New Roman" panose="02020603050405020304" pitchFamily="18" charset="0"/>
              </a:rPr>
              <a:t> людей пожилого возраста и инвалидов;</a:t>
            </a:r>
            <a:endParaRPr lang="ru-RU" sz="1500" dirty="0">
              <a:solidFill>
                <a:schemeClr val="tx2"/>
              </a:solidFill>
            </a:endParaRP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1500" dirty="0" smtClean="0">
                <a:solidFill>
                  <a:schemeClr val="tx2"/>
                </a:solidFill>
                <a:latin typeface="Times New Roman" panose="02020603050405020304" pitchFamily="18" charset="0"/>
              </a:rPr>
              <a:t> Основные </a:t>
            </a:r>
            <a:r>
              <a:rPr lang="ru-RU" sz="1500" dirty="0">
                <a:solidFill>
                  <a:schemeClr val="tx2"/>
                </a:solidFill>
                <a:latin typeface="Times New Roman" panose="02020603050405020304" pitchFamily="18" charset="0"/>
              </a:rPr>
              <a:t>принципы питания.</a:t>
            </a:r>
            <a:endParaRPr lang="ru-RU" sz="1500" dirty="0">
              <a:solidFill>
                <a:schemeClr val="tx2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452813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51520" y="260648"/>
            <a:ext cx="8640960" cy="936104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50000"/>
              </a:schemeClr>
            </a:solidFill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algn="ctr">
              <a:lnSpc>
                <a:spcPct val="150000"/>
              </a:lnSpc>
              <a:spcAft>
                <a:spcPts val="0"/>
              </a:spcAft>
            </a:pPr>
            <a:r>
              <a:rPr lang="ru-RU" sz="16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Раздел 3. Социально-психологическая поддержка граждан пожилого возраста и инвалидов с учетом индивидуальных и возрастных особенностей подопечного</a:t>
            </a:r>
            <a:endParaRPr lang="ru-RU" sz="1600" b="1" i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1556792"/>
            <a:ext cx="8640960" cy="459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lnSpc>
                <a:spcPct val="150000"/>
              </a:lnSpc>
              <a:spcAft>
                <a:spcPts val="0"/>
              </a:spcAft>
            </a:pPr>
            <a:r>
              <a:rPr lang="ru-RU" sz="1500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Раздел социально-психологической поддержки граждан пожилого возраста и инвалидов с учетом индивидуальных и возрастных особенностей подопечного направлен на создание благоприятной обстановки и психологической атмосферы в семье.</a:t>
            </a:r>
          </a:p>
          <a:p>
            <a:pPr indent="457200" algn="just">
              <a:lnSpc>
                <a:spcPct val="150000"/>
              </a:lnSpc>
              <a:spcAft>
                <a:spcPts val="0"/>
              </a:spcAft>
            </a:pPr>
            <a:r>
              <a:rPr lang="ru-RU" sz="1500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Утеря полноты социальной жизни, постоянных контактов с окружающими становится причиной для психоэмоциональных проблем у людей пожилого возраста и инвалидов. При работе с людьми данной категории стоит учитывать особенности, сформировавшееся мировоззрение, отношение к себе и окружающим, что  влияет на их поведение. </a:t>
            </a:r>
          </a:p>
          <a:p>
            <a:pPr indent="457200" algn="just">
              <a:lnSpc>
                <a:spcPct val="150000"/>
              </a:lnSpc>
              <a:spcAft>
                <a:spcPts val="0"/>
              </a:spcAft>
            </a:pPr>
            <a:r>
              <a:rPr lang="ru-RU" sz="1500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 эмоциональное состояние пожилых людей и инвалидов влияет физическое самочувствие, а именно: повышенный уровень беспокойства и тревоги по любым причинам; одиночество; отсутствие условий для самореализации; снижение уровня физической активности и работоспособности; ухудшение когнитивных функций (память, внимание, способность воспринимать информацию, способность планировать, речь); необходимость реабилитации после перенесенных заболеваний.  Люди чувствуют, что их роль в обществе меняется, и это влияет на психоэмоциональное состояние. </a:t>
            </a:r>
          </a:p>
        </p:txBody>
      </p:sp>
    </p:spTree>
    <p:extLst>
      <p:ext uri="{BB962C8B-B14F-4D97-AF65-F5344CB8AC3E}">
        <p14:creationId xmlns:p14="http://schemas.microsoft.com/office/powerpoint/2010/main" val="2239238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88640"/>
            <a:ext cx="8784975" cy="364715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indent="457200" algn="just">
              <a:lnSpc>
                <a:spcPct val="150000"/>
              </a:lnSpc>
              <a:spcAft>
                <a:spcPts val="0"/>
              </a:spcAft>
            </a:pPr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Адаптироваться к новой жизни, принять свое состояние, наладить отношения с окружающими, решить другие проблемы пожилых людей и инвалидов поможет социально-психологическое направление программы, которое реализуется непосредственно психологом. Психолог ведет работу не только с гражданином, осуществляющим уход, но и с пожилым человеком. Также под контролем психолога гражданин, осуществляющий уход, получает знания о возрастных психологических проявлениях пожилого человека; психологических особенностях инвалида; обучается приемам, способам предотвращения конфликтов; особенностям взаимодействия с людьми пожилого возраста и инвалидами.</a:t>
            </a:r>
          </a:p>
          <a:p>
            <a:pPr indent="457200" algn="just">
              <a:lnSpc>
                <a:spcPct val="150000"/>
              </a:lnSpc>
              <a:spcAft>
                <a:spcPts val="0"/>
              </a:spcAft>
            </a:pPr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Возможность проживания в семье пожилых людей и инвалидов оказывается критически важной по причине нуждаемости в безопасности и стабильности, удовлетворении интересов и потребностей человека.</a:t>
            </a:r>
          </a:p>
          <a:p>
            <a:pPr indent="457200" algn="just">
              <a:lnSpc>
                <a:spcPct val="150000"/>
              </a:lnSpc>
              <a:spcAft>
                <a:spcPts val="0"/>
              </a:spcAft>
            </a:pPr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 занятиях психологом учреждения проводится формирование психологической готовности Слушателей Школы к организации Приемной семьи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4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436096" y="4271213"/>
            <a:ext cx="3528391" cy="2192908"/>
          </a:xfrm>
          <a:prstGeom prst="rect">
            <a:avLst/>
          </a:prstGeom>
          <a:ln/>
          <a:effectLst>
            <a:outerShdw blurRad="50800" dist="25400" dir="5400000" rotWithShape="0">
              <a:srgbClr val="000000">
                <a:alpha val="38000"/>
              </a:srgbClr>
            </a:outerShdw>
            <a:softEdge rad="31750"/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13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Изучаются психологические особенности пожилого возраста:</a:t>
            </a:r>
          </a:p>
          <a:p>
            <a:pPr marL="285750" indent="-28575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3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</a:rPr>
              <a:t> Классификация </a:t>
            </a:r>
            <a:r>
              <a:rPr lang="ru-RU" sz="13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</a:rPr>
              <a:t>типов старости;</a:t>
            </a:r>
            <a:endParaRPr lang="ru-RU" sz="1300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3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</a:rPr>
              <a:t> Типы </a:t>
            </a:r>
            <a:r>
              <a:rPr lang="ru-RU" sz="13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</a:rPr>
              <a:t>приспособления личности к старости;</a:t>
            </a:r>
            <a:endParaRPr lang="ru-RU" sz="1300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3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13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</a:rPr>
              <a:t>П</a:t>
            </a:r>
            <a:r>
              <a:rPr lang="ru-RU" sz="13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</a:rPr>
              <a:t>сихологическое </a:t>
            </a:r>
            <a:r>
              <a:rPr lang="ru-RU" sz="13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</a:rPr>
              <a:t>развитие и особенности личности в пожилом возрасте.</a:t>
            </a:r>
            <a:endParaRPr lang="ru-RU" sz="1300" dirty="0">
              <a:solidFill>
                <a:schemeClr val="tx2">
                  <a:lumMod val="50000"/>
                </a:schemeClr>
              </a:solidFill>
              <a:effectLst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2154" y="3971131"/>
            <a:ext cx="4901927" cy="2793072"/>
          </a:xfrm>
          <a:prstGeom prst="rect">
            <a:avLst/>
          </a:prstGeom>
          <a:ln/>
          <a:effectLst>
            <a:outerShdw blurRad="50800" dist="25400" dir="5400000" rotWithShape="0">
              <a:srgbClr val="000000">
                <a:alpha val="38000"/>
              </a:srgbClr>
            </a:outerShdw>
            <a:softEdge rad="31750"/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  <a:tabLst>
                <a:tab pos="540385" algn="l"/>
              </a:tabLst>
            </a:pPr>
            <a:r>
              <a:rPr lang="ru-RU" sz="13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Изучаются особенности общения с пожилыми людьми и инвалидами:</a:t>
            </a: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3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по взаимодействию с пожилыми людьми и инвалидами;</a:t>
            </a: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3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правильно вести себя с инвалидами;</a:t>
            </a: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3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общие правила этикета при общении с инвалидами и </a:t>
            </a:r>
            <a:r>
              <a:rPr lang="ru-RU" sz="13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пожилыми </a:t>
            </a:r>
            <a:r>
              <a:rPr lang="ru-RU" sz="13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людьми;</a:t>
            </a: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3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взаимодействия с различными группами инвалидов.</a:t>
            </a:r>
            <a:endParaRPr lang="ru-RU" sz="1300" dirty="0">
              <a:solidFill>
                <a:schemeClr val="tx2">
                  <a:lumMod val="50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56617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51520" y="188640"/>
            <a:ext cx="8640960" cy="864096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  <a:tabLst>
                <a:tab pos="457200" algn="l"/>
              </a:tabLst>
            </a:pPr>
            <a:r>
              <a:rPr lang="ru-RU" sz="16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Раздел 4. Современные социальные технологии работы </a:t>
            </a:r>
            <a:endParaRPr lang="ru-RU" sz="1600" b="1" i="1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457200" algn="l"/>
              </a:tabLst>
            </a:pPr>
            <a:r>
              <a:rPr lang="ru-RU" sz="1600" b="1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 </a:t>
            </a:r>
            <a:r>
              <a:rPr lang="ru-RU" sz="16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гражданами пожилого возраста и инвалидами</a:t>
            </a:r>
            <a:endParaRPr lang="ru-RU" sz="1600" b="1" i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1084301"/>
            <a:ext cx="8640960" cy="5678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lnSpc>
                <a:spcPct val="150000"/>
              </a:lnSpc>
              <a:spcAft>
                <a:spcPts val="0"/>
              </a:spcAft>
              <a:tabLst>
                <a:tab pos="810260" algn="l"/>
              </a:tabLst>
            </a:pP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Раздел современной социальной технологии работы с гражданами пожилого возраста и инвалидами направлен на ознакомление Слушателей Школы с инновационными социальными технологиями работы с гражданами пожилого возраста и инвалидами, применяемыми в </a:t>
            </a:r>
            <a:r>
              <a:rPr lang="ru-RU" sz="1400" dirty="0" err="1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Щербиновском</a:t>
            </a: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комплексном центре социального обслуживания населения, воспользовавшись которыми можно повысить уровень жизни и социальной адаптации пожилых людей или инвалидов:</a:t>
            </a:r>
          </a:p>
          <a:p>
            <a:pPr lvl="1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1400" dirty="0" smtClean="0">
                <a:solidFill>
                  <a:schemeClr val="tx2"/>
                </a:solidFill>
                <a:latin typeface="Times New Roman" panose="02020603050405020304" pitchFamily="18" charset="0"/>
              </a:rPr>
              <a:t>работа </a:t>
            </a: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</a:rPr>
              <a:t>пункта выдачи во временное пользование технических средств реабилитации и перечень имеющихся средств;</a:t>
            </a:r>
            <a:endParaRPr lang="ru-RU" sz="1400" dirty="0">
              <a:solidFill>
                <a:schemeClr val="tx2"/>
              </a:solidFill>
            </a:endParaRPr>
          </a:p>
          <a:p>
            <a:pPr lvl="1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1400" dirty="0" smtClean="0">
                <a:solidFill>
                  <a:schemeClr val="tx2"/>
                </a:solidFill>
                <a:latin typeface="Times New Roman" panose="02020603050405020304" pitchFamily="18" charset="0"/>
              </a:rPr>
              <a:t>организация </a:t>
            </a: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</a:rPr>
              <a:t>«школы» по уходу за гражданами пожилого возраста (особенно за лежачими больными) для родственников и персонала;</a:t>
            </a:r>
            <a:endParaRPr lang="ru-RU" sz="1400" dirty="0">
              <a:solidFill>
                <a:schemeClr val="tx2"/>
              </a:solidFill>
            </a:endParaRPr>
          </a:p>
          <a:p>
            <a:pPr lvl="1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1400" dirty="0" smtClean="0">
                <a:solidFill>
                  <a:schemeClr val="tx2"/>
                </a:solidFill>
                <a:latin typeface="Times New Roman" panose="02020603050405020304" pitchFamily="18" charset="0"/>
              </a:rPr>
              <a:t>работа </a:t>
            </a: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</a:rPr>
              <a:t>пункта приема и выдачи благотворительной помощи «Вторые руки»;</a:t>
            </a:r>
            <a:endParaRPr lang="ru-RU" sz="1400" dirty="0">
              <a:solidFill>
                <a:schemeClr val="tx2"/>
              </a:solidFill>
            </a:endParaRPr>
          </a:p>
          <a:p>
            <a:pPr lvl="1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1400" dirty="0" smtClean="0">
                <a:solidFill>
                  <a:schemeClr val="tx2"/>
                </a:solidFill>
                <a:latin typeface="Times New Roman" panose="02020603050405020304" pitchFamily="18" charset="0"/>
              </a:rPr>
              <a:t>работа </a:t>
            </a: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</a:rPr>
              <a:t>мобильной (</a:t>
            </a:r>
            <a:r>
              <a:rPr lang="ru-RU" sz="1400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мультидисциплинарной</a:t>
            </a: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</a:rPr>
              <a:t>) бригады, направленная на доставку лиц старше 65 лет в медицинские организации, в том числе для проведения дополнительных </a:t>
            </a:r>
            <a:r>
              <a:rPr lang="ru-RU" sz="1400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скринингов</a:t>
            </a: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</a:rPr>
              <a:t> на выявление отдельных социально значимых неинфекционных заболеваний, диспансеризации, профилактических медицинских осмотров.</a:t>
            </a:r>
            <a:endParaRPr lang="ru-RU" sz="1400" dirty="0">
              <a:solidFill>
                <a:schemeClr val="tx2"/>
              </a:solidFill>
            </a:endParaRPr>
          </a:p>
          <a:p>
            <a:pPr lvl="1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1400" dirty="0" smtClean="0">
                <a:solidFill>
                  <a:schemeClr val="tx2"/>
                </a:solidFill>
                <a:latin typeface="Times New Roman" panose="02020603050405020304" pitchFamily="18" charset="0"/>
              </a:rPr>
              <a:t>организация </a:t>
            </a: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</a:rPr>
              <a:t>обучения в компьютерном классе для граждан пожилого возраста и инвалидов.</a:t>
            </a:r>
            <a:endParaRPr lang="ru-RU" sz="1400" dirty="0">
              <a:solidFill>
                <a:schemeClr val="tx2"/>
              </a:solidFill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endParaRPr lang="en-US" sz="400" dirty="0" smtClean="0">
              <a:solidFill>
                <a:schemeClr val="tx2"/>
              </a:solidFill>
              <a:latin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1400" dirty="0" smtClean="0">
                <a:solidFill>
                  <a:schemeClr val="tx2"/>
                </a:solidFill>
                <a:latin typeface="Times New Roman" panose="02020603050405020304" pitchFamily="18" charset="0"/>
              </a:rPr>
              <a:t>Для </a:t>
            </a: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</a:rPr>
              <a:t>закрепления пройденного материала после каждого занятия выдаются памятки, буклеты, методические и справочные материалы.</a:t>
            </a:r>
            <a:endParaRPr lang="ru-RU" sz="1400" dirty="0">
              <a:solidFill>
                <a:schemeClr val="tx2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185238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3618</TotalTime>
  <Words>1628</Words>
  <Application>Microsoft Office PowerPoint</Application>
  <PresentationFormat>Экран (4:3)</PresentationFormat>
  <Paragraphs>104</Paragraphs>
  <Slides>13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Calibri</vt:lpstr>
      <vt:lpstr>Candara</vt:lpstr>
      <vt:lpstr>Symbol</vt:lpstr>
      <vt:lpstr>Times New Roman</vt:lpstr>
      <vt:lpstr>Wingdings</vt:lpstr>
      <vt:lpstr>Волна</vt:lpstr>
      <vt:lpstr>Государственное бюджетное учреждение социального обслуживания Краснодарского края «Щербиновский комплексный центр  социального обслуживания населения»    ШКОЛА ПРИЕМНОЙ СЕМЬИ</vt:lpstr>
      <vt:lpstr> Актуальность создания  «Школы приемной семьи»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работы  Попечительского совета  ГБУ СО КК «Щербиновский КЦСОН»</dc:title>
  <dc:creator>Маргарита Белашова</dc:creator>
  <cp:lastModifiedBy>Заведующий ОМО</cp:lastModifiedBy>
  <cp:revision>252</cp:revision>
  <cp:lastPrinted>2022-11-15T13:28:02Z</cp:lastPrinted>
  <dcterms:created xsi:type="dcterms:W3CDTF">2017-10-12T16:08:16Z</dcterms:created>
  <dcterms:modified xsi:type="dcterms:W3CDTF">2022-11-15T13:29:31Z</dcterms:modified>
</cp:coreProperties>
</file>