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82"/>
    <a:srgbClr val="624B7D"/>
    <a:srgbClr val="003399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-744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052E-57D2-4151-80CA-9680750C985D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E2D5-B93D-46B5-B66C-81747C93D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2357430"/>
            <a:ext cx="562926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Организация межведомственного взаимодействия</a:t>
            </a:r>
            <a:b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 рамках системы долговременного ухода </a:t>
            </a:r>
            <a:b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 Тюменской области</a:t>
            </a:r>
            <a:endParaRPr lang="ru-RU" sz="32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3"/>
          <p:cNvSpPr>
            <a:spLocks noChangeAspect="1" noEditPoints="1"/>
          </p:cNvSpPr>
          <p:nvPr/>
        </p:nvSpPr>
        <p:spPr bwMode="auto">
          <a:xfrm>
            <a:off x="500034" y="214290"/>
            <a:ext cx="1058062" cy="1141286"/>
          </a:xfrm>
          <a:custGeom>
            <a:avLst/>
            <a:gdLst>
              <a:gd name="T0" fmla="*/ 170 w 298"/>
              <a:gd name="T1" fmla="*/ 86 h 299"/>
              <a:gd name="T2" fmla="*/ 160 w 298"/>
              <a:gd name="T3" fmla="*/ 96 h 299"/>
              <a:gd name="T4" fmla="*/ 138 w 298"/>
              <a:gd name="T5" fmla="*/ 96 h 299"/>
              <a:gd name="T6" fmla="*/ 128 w 298"/>
              <a:gd name="T7" fmla="*/ 86 h 299"/>
              <a:gd name="T8" fmla="*/ 128 w 298"/>
              <a:gd name="T9" fmla="*/ 64 h 299"/>
              <a:gd name="T10" fmla="*/ 138 w 298"/>
              <a:gd name="T11" fmla="*/ 54 h 299"/>
              <a:gd name="T12" fmla="*/ 160 w 298"/>
              <a:gd name="T13" fmla="*/ 54 h 299"/>
              <a:gd name="T14" fmla="*/ 170 w 298"/>
              <a:gd name="T15" fmla="*/ 64 h 299"/>
              <a:gd name="T16" fmla="*/ 298 w 298"/>
              <a:gd name="T17" fmla="*/ 75 h 299"/>
              <a:gd name="T18" fmla="*/ 288 w 298"/>
              <a:gd name="T19" fmla="*/ 288 h 299"/>
              <a:gd name="T20" fmla="*/ 21 w 298"/>
              <a:gd name="T21" fmla="*/ 299 h 299"/>
              <a:gd name="T22" fmla="*/ 10 w 298"/>
              <a:gd name="T23" fmla="*/ 86 h 299"/>
              <a:gd name="T24" fmla="*/ 10 w 298"/>
              <a:gd name="T25" fmla="*/ 64 h 299"/>
              <a:gd name="T26" fmla="*/ 74 w 298"/>
              <a:gd name="T27" fmla="*/ 11 h 299"/>
              <a:gd name="T28" fmla="*/ 213 w 298"/>
              <a:gd name="T29" fmla="*/ 0 h 299"/>
              <a:gd name="T30" fmla="*/ 224 w 298"/>
              <a:gd name="T31" fmla="*/ 64 h 299"/>
              <a:gd name="T32" fmla="*/ 298 w 298"/>
              <a:gd name="T33" fmla="*/ 75 h 299"/>
              <a:gd name="T34" fmla="*/ 160 w 298"/>
              <a:gd name="T35" fmla="*/ 278 h 299"/>
              <a:gd name="T36" fmla="*/ 181 w 298"/>
              <a:gd name="T37" fmla="*/ 214 h 299"/>
              <a:gd name="T38" fmla="*/ 138 w 298"/>
              <a:gd name="T39" fmla="*/ 214 h 299"/>
              <a:gd name="T40" fmla="*/ 117 w 298"/>
              <a:gd name="T41" fmla="*/ 278 h 299"/>
              <a:gd name="T42" fmla="*/ 138 w 298"/>
              <a:gd name="T43" fmla="*/ 214 h 299"/>
              <a:gd name="T44" fmla="*/ 213 w 298"/>
              <a:gd name="T45" fmla="*/ 86 h 299"/>
              <a:gd name="T46" fmla="*/ 202 w 298"/>
              <a:gd name="T47" fmla="*/ 22 h 299"/>
              <a:gd name="T48" fmla="*/ 96 w 298"/>
              <a:gd name="T49" fmla="*/ 75 h 299"/>
              <a:gd name="T50" fmla="*/ 32 w 298"/>
              <a:gd name="T51" fmla="*/ 86 h 299"/>
              <a:gd name="T52" fmla="*/ 96 w 298"/>
              <a:gd name="T53" fmla="*/ 278 h 299"/>
              <a:gd name="T54" fmla="*/ 106 w 298"/>
              <a:gd name="T55" fmla="*/ 192 h 299"/>
              <a:gd name="T56" fmla="*/ 202 w 298"/>
              <a:gd name="T57" fmla="*/ 203 h 299"/>
              <a:gd name="T58" fmla="*/ 266 w 298"/>
              <a:gd name="T59" fmla="*/ 278 h 299"/>
              <a:gd name="T60" fmla="*/ 64 w 298"/>
              <a:gd name="T61" fmla="*/ 107 h 299"/>
              <a:gd name="T62" fmla="*/ 64 w 298"/>
              <a:gd name="T63" fmla="*/ 128 h 299"/>
              <a:gd name="T64" fmla="*/ 64 w 298"/>
              <a:gd name="T65" fmla="*/ 107 h 299"/>
              <a:gd name="T66" fmla="*/ 53 w 298"/>
              <a:gd name="T67" fmla="*/ 160 h 299"/>
              <a:gd name="T68" fmla="*/ 74 w 298"/>
              <a:gd name="T69" fmla="*/ 160 h 299"/>
              <a:gd name="T70" fmla="*/ 106 w 298"/>
              <a:gd name="T71" fmla="*/ 150 h 299"/>
              <a:gd name="T72" fmla="*/ 106 w 298"/>
              <a:gd name="T73" fmla="*/ 171 h 299"/>
              <a:gd name="T74" fmla="*/ 106 w 298"/>
              <a:gd name="T75" fmla="*/ 150 h 299"/>
              <a:gd name="T76" fmla="*/ 96 w 298"/>
              <a:gd name="T77" fmla="*/ 118 h 299"/>
              <a:gd name="T78" fmla="*/ 117 w 298"/>
              <a:gd name="T79" fmla="*/ 118 h 299"/>
              <a:gd name="T80" fmla="*/ 149 w 298"/>
              <a:gd name="T81" fmla="*/ 150 h 299"/>
              <a:gd name="T82" fmla="*/ 149 w 298"/>
              <a:gd name="T83" fmla="*/ 171 h 299"/>
              <a:gd name="T84" fmla="*/ 149 w 298"/>
              <a:gd name="T85" fmla="*/ 150 h 299"/>
              <a:gd name="T86" fmla="*/ 181 w 298"/>
              <a:gd name="T87" fmla="*/ 160 h 299"/>
              <a:gd name="T88" fmla="*/ 202 w 298"/>
              <a:gd name="T89" fmla="*/ 160 h 299"/>
              <a:gd name="T90" fmla="*/ 192 w 298"/>
              <a:gd name="T91" fmla="*/ 107 h 299"/>
              <a:gd name="T92" fmla="*/ 192 w 298"/>
              <a:gd name="T93" fmla="*/ 128 h 299"/>
              <a:gd name="T94" fmla="*/ 192 w 298"/>
              <a:gd name="T95" fmla="*/ 107 h 299"/>
              <a:gd name="T96" fmla="*/ 53 w 298"/>
              <a:gd name="T97" fmla="*/ 203 h 299"/>
              <a:gd name="T98" fmla="*/ 74 w 298"/>
              <a:gd name="T99" fmla="*/ 203 h 299"/>
              <a:gd name="T100" fmla="*/ 64 w 298"/>
              <a:gd name="T101" fmla="*/ 235 h 299"/>
              <a:gd name="T102" fmla="*/ 64 w 298"/>
              <a:gd name="T103" fmla="*/ 256 h 299"/>
              <a:gd name="T104" fmla="*/ 64 w 298"/>
              <a:gd name="T105" fmla="*/ 235 h 299"/>
              <a:gd name="T106" fmla="*/ 245 w 298"/>
              <a:gd name="T107" fmla="*/ 118 h 299"/>
              <a:gd name="T108" fmla="*/ 224 w 298"/>
              <a:gd name="T109" fmla="*/ 118 h 299"/>
              <a:gd name="T110" fmla="*/ 234 w 298"/>
              <a:gd name="T111" fmla="*/ 171 h 299"/>
              <a:gd name="T112" fmla="*/ 234 w 298"/>
              <a:gd name="T113" fmla="*/ 150 h 299"/>
              <a:gd name="T114" fmla="*/ 234 w 298"/>
              <a:gd name="T115" fmla="*/ 171 h 299"/>
              <a:gd name="T116" fmla="*/ 245 w 298"/>
              <a:gd name="T117" fmla="*/ 203 h 299"/>
              <a:gd name="T118" fmla="*/ 224 w 298"/>
              <a:gd name="T119" fmla="*/ 203 h 299"/>
              <a:gd name="T120" fmla="*/ 234 w 298"/>
              <a:gd name="T121" fmla="*/ 256 h 299"/>
              <a:gd name="T122" fmla="*/ 234 w 298"/>
              <a:gd name="T123" fmla="*/ 235 h 299"/>
              <a:gd name="T124" fmla="*/ 234 w 298"/>
              <a:gd name="T125" fmla="*/ 25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8" h="299">
                <a:moveTo>
                  <a:pt x="181" y="75"/>
                </a:moveTo>
                <a:cubicBezTo>
                  <a:pt x="181" y="81"/>
                  <a:pt x="176" y="86"/>
                  <a:pt x="17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102"/>
                  <a:pt x="155" y="107"/>
                  <a:pt x="149" y="107"/>
                </a:cubicBezTo>
                <a:cubicBezTo>
                  <a:pt x="143" y="107"/>
                  <a:pt x="138" y="102"/>
                  <a:pt x="138" y="96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28" y="86"/>
                  <a:pt x="128" y="86"/>
                  <a:pt x="128" y="86"/>
                </a:cubicBezTo>
                <a:cubicBezTo>
                  <a:pt x="122" y="86"/>
                  <a:pt x="117" y="81"/>
                  <a:pt x="117" y="75"/>
                </a:cubicBezTo>
                <a:cubicBezTo>
                  <a:pt x="117" y="69"/>
                  <a:pt x="122" y="64"/>
                  <a:pt x="12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48"/>
                  <a:pt x="143" y="43"/>
                  <a:pt x="149" y="43"/>
                </a:cubicBezTo>
                <a:cubicBezTo>
                  <a:pt x="155" y="43"/>
                  <a:pt x="160" y="48"/>
                  <a:pt x="160" y="5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76" y="64"/>
                  <a:pt x="181" y="69"/>
                  <a:pt x="181" y="75"/>
                </a:cubicBezTo>
                <a:close/>
                <a:moveTo>
                  <a:pt x="298" y="75"/>
                </a:moveTo>
                <a:cubicBezTo>
                  <a:pt x="298" y="81"/>
                  <a:pt x="294" y="86"/>
                  <a:pt x="288" y="86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9"/>
                  <a:pt x="277" y="299"/>
                </a:cubicBezTo>
                <a:cubicBezTo>
                  <a:pt x="21" y="299"/>
                  <a:pt x="21" y="299"/>
                  <a:pt x="21" y="299"/>
                </a:cubicBezTo>
                <a:cubicBezTo>
                  <a:pt x="15" y="299"/>
                  <a:pt x="10" y="294"/>
                  <a:pt x="10" y="288"/>
                </a:cubicBezTo>
                <a:cubicBezTo>
                  <a:pt x="10" y="86"/>
                  <a:pt x="10" y="86"/>
                  <a:pt x="10" y="86"/>
                </a:cubicBezTo>
                <a:cubicBezTo>
                  <a:pt x="4" y="86"/>
                  <a:pt x="0" y="81"/>
                  <a:pt x="0" y="75"/>
                </a:cubicBezTo>
                <a:cubicBezTo>
                  <a:pt x="0" y="69"/>
                  <a:pt x="4" y="64"/>
                  <a:pt x="10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5"/>
                  <a:pt x="79" y="0"/>
                  <a:pt x="85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9" y="0"/>
                  <a:pt x="224" y="5"/>
                  <a:pt x="224" y="11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94" y="64"/>
                  <a:pt x="298" y="69"/>
                  <a:pt x="298" y="75"/>
                </a:cubicBezTo>
                <a:close/>
                <a:moveTo>
                  <a:pt x="160" y="214"/>
                </a:moveTo>
                <a:cubicBezTo>
                  <a:pt x="160" y="278"/>
                  <a:pt x="160" y="278"/>
                  <a:pt x="160" y="278"/>
                </a:cubicBezTo>
                <a:cubicBezTo>
                  <a:pt x="181" y="278"/>
                  <a:pt x="181" y="278"/>
                  <a:pt x="181" y="278"/>
                </a:cubicBezTo>
                <a:cubicBezTo>
                  <a:pt x="181" y="214"/>
                  <a:pt x="181" y="214"/>
                  <a:pt x="181" y="214"/>
                </a:cubicBezTo>
                <a:lnTo>
                  <a:pt x="160" y="214"/>
                </a:lnTo>
                <a:close/>
                <a:moveTo>
                  <a:pt x="138" y="214"/>
                </a:moveTo>
                <a:cubicBezTo>
                  <a:pt x="117" y="214"/>
                  <a:pt x="117" y="214"/>
                  <a:pt x="117" y="214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38" y="278"/>
                  <a:pt x="138" y="278"/>
                  <a:pt x="138" y="278"/>
                </a:cubicBezTo>
                <a:lnTo>
                  <a:pt x="138" y="214"/>
                </a:lnTo>
                <a:close/>
                <a:moveTo>
                  <a:pt x="266" y="86"/>
                </a:moveTo>
                <a:cubicBezTo>
                  <a:pt x="213" y="86"/>
                  <a:pt x="213" y="86"/>
                  <a:pt x="213" y="86"/>
                </a:cubicBezTo>
                <a:cubicBezTo>
                  <a:pt x="207" y="86"/>
                  <a:pt x="202" y="81"/>
                  <a:pt x="202" y="75"/>
                </a:cubicBezTo>
                <a:cubicBezTo>
                  <a:pt x="202" y="22"/>
                  <a:pt x="202" y="22"/>
                  <a:pt x="202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81"/>
                  <a:pt x="91" y="86"/>
                  <a:pt x="85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278"/>
                  <a:pt x="32" y="278"/>
                  <a:pt x="32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03"/>
                  <a:pt x="96" y="203"/>
                  <a:pt x="96" y="203"/>
                </a:cubicBezTo>
                <a:cubicBezTo>
                  <a:pt x="96" y="197"/>
                  <a:pt x="100" y="192"/>
                  <a:pt x="10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8" y="192"/>
                  <a:pt x="202" y="197"/>
                  <a:pt x="202" y="203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66" y="278"/>
                  <a:pt x="266" y="278"/>
                  <a:pt x="266" y="278"/>
                </a:cubicBezTo>
                <a:lnTo>
                  <a:pt x="266" y="86"/>
                </a:lnTo>
                <a:close/>
                <a:moveTo>
                  <a:pt x="64" y="107"/>
                </a:moveTo>
                <a:cubicBezTo>
                  <a:pt x="58" y="107"/>
                  <a:pt x="53" y="112"/>
                  <a:pt x="53" y="118"/>
                </a:cubicBezTo>
                <a:cubicBezTo>
                  <a:pt x="53" y="124"/>
                  <a:pt x="58" y="128"/>
                  <a:pt x="64" y="128"/>
                </a:cubicBezTo>
                <a:cubicBezTo>
                  <a:pt x="70" y="128"/>
                  <a:pt x="74" y="124"/>
                  <a:pt x="74" y="118"/>
                </a:cubicBezTo>
                <a:cubicBezTo>
                  <a:pt x="74" y="112"/>
                  <a:pt x="70" y="107"/>
                  <a:pt x="64" y="107"/>
                </a:cubicBezTo>
                <a:close/>
                <a:moveTo>
                  <a:pt x="64" y="150"/>
                </a:moveTo>
                <a:cubicBezTo>
                  <a:pt x="58" y="150"/>
                  <a:pt x="53" y="154"/>
                  <a:pt x="53" y="160"/>
                </a:cubicBezTo>
                <a:cubicBezTo>
                  <a:pt x="53" y="166"/>
                  <a:pt x="58" y="171"/>
                  <a:pt x="64" y="171"/>
                </a:cubicBezTo>
                <a:cubicBezTo>
                  <a:pt x="70" y="171"/>
                  <a:pt x="74" y="166"/>
                  <a:pt x="74" y="160"/>
                </a:cubicBezTo>
                <a:cubicBezTo>
                  <a:pt x="74" y="154"/>
                  <a:pt x="70" y="150"/>
                  <a:pt x="64" y="150"/>
                </a:cubicBezTo>
                <a:close/>
                <a:moveTo>
                  <a:pt x="106" y="150"/>
                </a:moveTo>
                <a:cubicBezTo>
                  <a:pt x="100" y="150"/>
                  <a:pt x="96" y="154"/>
                  <a:pt x="96" y="160"/>
                </a:cubicBezTo>
                <a:cubicBezTo>
                  <a:pt x="96" y="166"/>
                  <a:pt x="100" y="171"/>
                  <a:pt x="106" y="171"/>
                </a:cubicBezTo>
                <a:cubicBezTo>
                  <a:pt x="112" y="171"/>
                  <a:pt x="117" y="166"/>
                  <a:pt x="117" y="160"/>
                </a:cubicBezTo>
                <a:cubicBezTo>
                  <a:pt x="117" y="154"/>
                  <a:pt x="112" y="150"/>
                  <a:pt x="106" y="150"/>
                </a:cubicBezTo>
                <a:close/>
                <a:moveTo>
                  <a:pt x="106" y="107"/>
                </a:moveTo>
                <a:cubicBezTo>
                  <a:pt x="100" y="107"/>
                  <a:pt x="96" y="112"/>
                  <a:pt x="96" y="118"/>
                </a:cubicBezTo>
                <a:cubicBezTo>
                  <a:pt x="96" y="124"/>
                  <a:pt x="100" y="128"/>
                  <a:pt x="106" y="128"/>
                </a:cubicBezTo>
                <a:cubicBezTo>
                  <a:pt x="112" y="128"/>
                  <a:pt x="117" y="124"/>
                  <a:pt x="117" y="118"/>
                </a:cubicBezTo>
                <a:cubicBezTo>
                  <a:pt x="117" y="112"/>
                  <a:pt x="112" y="107"/>
                  <a:pt x="106" y="107"/>
                </a:cubicBezTo>
                <a:close/>
                <a:moveTo>
                  <a:pt x="149" y="150"/>
                </a:moveTo>
                <a:cubicBezTo>
                  <a:pt x="143" y="150"/>
                  <a:pt x="138" y="154"/>
                  <a:pt x="138" y="160"/>
                </a:cubicBezTo>
                <a:cubicBezTo>
                  <a:pt x="138" y="166"/>
                  <a:pt x="143" y="171"/>
                  <a:pt x="149" y="171"/>
                </a:cubicBezTo>
                <a:cubicBezTo>
                  <a:pt x="155" y="171"/>
                  <a:pt x="160" y="166"/>
                  <a:pt x="160" y="160"/>
                </a:cubicBezTo>
                <a:cubicBezTo>
                  <a:pt x="160" y="154"/>
                  <a:pt x="155" y="150"/>
                  <a:pt x="149" y="150"/>
                </a:cubicBezTo>
                <a:close/>
                <a:moveTo>
                  <a:pt x="192" y="150"/>
                </a:moveTo>
                <a:cubicBezTo>
                  <a:pt x="186" y="150"/>
                  <a:pt x="181" y="154"/>
                  <a:pt x="181" y="160"/>
                </a:cubicBezTo>
                <a:cubicBezTo>
                  <a:pt x="181" y="166"/>
                  <a:pt x="186" y="171"/>
                  <a:pt x="192" y="171"/>
                </a:cubicBezTo>
                <a:cubicBezTo>
                  <a:pt x="198" y="171"/>
                  <a:pt x="202" y="166"/>
                  <a:pt x="202" y="160"/>
                </a:cubicBezTo>
                <a:cubicBezTo>
                  <a:pt x="202" y="154"/>
                  <a:pt x="198" y="150"/>
                  <a:pt x="192" y="150"/>
                </a:cubicBezTo>
                <a:close/>
                <a:moveTo>
                  <a:pt x="192" y="107"/>
                </a:moveTo>
                <a:cubicBezTo>
                  <a:pt x="186" y="107"/>
                  <a:pt x="181" y="112"/>
                  <a:pt x="181" y="118"/>
                </a:cubicBezTo>
                <a:cubicBezTo>
                  <a:pt x="181" y="124"/>
                  <a:pt x="186" y="128"/>
                  <a:pt x="192" y="128"/>
                </a:cubicBezTo>
                <a:cubicBezTo>
                  <a:pt x="198" y="128"/>
                  <a:pt x="202" y="124"/>
                  <a:pt x="202" y="118"/>
                </a:cubicBezTo>
                <a:cubicBezTo>
                  <a:pt x="202" y="112"/>
                  <a:pt x="198" y="107"/>
                  <a:pt x="192" y="107"/>
                </a:cubicBezTo>
                <a:close/>
                <a:moveTo>
                  <a:pt x="64" y="192"/>
                </a:moveTo>
                <a:cubicBezTo>
                  <a:pt x="58" y="192"/>
                  <a:pt x="53" y="197"/>
                  <a:pt x="53" y="203"/>
                </a:cubicBezTo>
                <a:cubicBezTo>
                  <a:pt x="53" y="209"/>
                  <a:pt x="58" y="214"/>
                  <a:pt x="64" y="214"/>
                </a:cubicBezTo>
                <a:cubicBezTo>
                  <a:pt x="70" y="214"/>
                  <a:pt x="74" y="209"/>
                  <a:pt x="74" y="203"/>
                </a:cubicBezTo>
                <a:cubicBezTo>
                  <a:pt x="74" y="197"/>
                  <a:pt x="70" y="192"/>
                  <a:pt x="64" y="192"/>
                </a:cubicBezTo>
                <a:close/>
                <a:moveTo>
                  <a:pt x="64" y="235"/>
                </a:moveTo>
                <a:cubicBezTo>
                  <a:pt x="58" y="235"/>
                  <a:pt x="53" y="240"/>
                  <a:pt x="53" y="246"/>
                </a:cubicBezTo>
                <a:cubicBezTo>
                  <a:pt x="53" y="252"/>
                  <a:pt x="58" y="256"/>
                  <a:pt x="64" y="256"/>
                </a:cubicBezTo>
                <a:cubicBezTo>
                  <a:pt x="70" y="256"/>
                  <a:pt x="74" y="252"/>
                  <a:pt x="74" y="246"/>
                </a:cubicBezTo>
                <a:cubicBezTo>
                  <a:pt x="74" y="240"/>
                  <a:pt x="70" y="235"/>
                  <a:pt x="64" y="235"/>
                </a:cubicBezTo>
                <a:close/>
                <a:moveTo>
                  <a:pt x="234" y="128"/>
                </a:moveTo>
                <a:cubicBezTo>
                  <a:pt x="240" y="128"/>
                  <a:pt x="245" y="124"/>
                  <a:pt x="245" y="118"/>
                </a:cubicBezTo>
                <a:cubicBezTo>
                  <a:pt x="245" y="112"/>
                  <a:pt x="240" y="107"/>
                  <a:pt x="234" y="107"/>
                </a:cubicBezTo>
                <a:cubicBezTo>
                  <a:pt x="228" y="107"/>
                  <a:pt x="224" y="112"/>
                  <a:pt x="224" y="118"/>
                </a:cubicBezTo>
                <a:cubicBezTo>
                  <a:pt x="224" y="124"/>
                  <a:pt x="228" y="128"/>
                  <a:pt x="234" y="128"/>
                </a:cubicBezTo>
                <a:close/>
                <a:moveTo>
                  <a:pt x="234" y="171"/>
                </a:moveTo>
                <a:cubicBezTo>
                  <a:pt x="240" y="171"/>
                  <a:pt x="245" y="166"/>
                  <a:pt x="245" y="160"/>
                </a:cubicBezTo>
                <a:cubicBezTo>
                  <a:pt x="245" y="154"/>
                  <a:pt x="240" y="150"/>
                  <a:pt x="234" y="150"/>
                </a:cubicBezTo>
                <a:cubicBezTo>
                  <a:pt x="228" y="150"/>
                  <a:pt x="224" y="154"/>
                  <a:pt x="224" y="160"/>
                </a:cubicBezTo>
                <a:cubicBezTo>
                  <a:pt x="224" y="166"/>
                  <a:pt x="228" y="171"/>
                  <a:pt x="234" y="171"/>
                </a:cubicBezTo>
                <a:close/>
                <a:moveTo>
                  <a:pt x="234" y="214"/>
                </a:moveTo>
                <a:cubicBezTo>
                  <a:pt x="240" y="214"/>
                  <a:pt x="245" y="209"/>
                  <a:pt x="245" y="203"/>
                </a:cubicBezTo>
                <a:cubicBezTo>
                  <a:pt x="245" y="197"/>
                  <a:pt x="240" y="192"/>
                  <a:pt x="234" y="192"/>
                </a:cubicBezTo>
                <a:cubicBezTo>
                  <a:pt x="228" y="192"/>
                  <a:pt x="224" y="197"/>
                  <a:pt x="224" y="203"/>
                </a:cubicBezTo>
                <a:cubicBezTo>
                  <a:pt x="224" y="209"/>
                  <a:pt x="228" y="214"/>
                  <a:pt x="234" y="214"/>
                </a:cubicBezTo>
                <a:close/>
                <a:moveTo>
                  <a:pt x="234" y="256"/>
                </a:moveTo>
                <a:cubicBezTo>
                  <a:pt x="240" y="256"/>
                  <a:pt x="245" y="252"/>
                  <a:pt x="245" y="246"/>
                </a:cubicBezTo>
                <a:cubicBezTo>
                  <a:pt x="245" y="240"/>
                  <a:pt x="240" y="235"/>
                  <a:pt x="234" y="235"/>
                </a:cubicBezTo>
                <a:cubicBezTo>
                  <a:pt x="228" y="235"/>
                  <a:pt x="224" y="240"/>
                  <a:pt x="224" y="246"/>
                </a:cubicBezTo>
                <a:cubicBezTo>
                  <a:pt x="224" y="252"/>
                  <a:pt x="228" y="256"/>
                  <a:pt x="234" y="256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7358082" y="214290"/>
            <a:ext cx="914400" cy="1219200"/>
          </a:xfrm>
          <a:custGeom>
            <a:avLst/>
            <a:gdLst>
              <a:gd name="T0" fmla="*/ 10 w 320"/>
              <a:gd name="T1" fmla="*/ 0 h 235"/>
              <a:gd name="T2" fmla="*/ 0 w 320"/>
              <a:gd name="T3" fmla="*/ 224 h 235"/>
              <a:gd name="T4" fmla="*/ 309 w 320"/>
              <a:gd name="T5" fmla="*/ 235 h 235"/>
              <a:gd name="T6" fmla="*/ 320 w 320"/>
              <a:gd name="T7" fmla="*/ 11 h 235"/>
              <a:gd name="T8" fmla="*/ 85 w 320"/>
              <a:gd name="T9" fmla="*/ 214 h 235"/>
              <a:gd name="T10" fmla="*/ 64 w 320"/>
              <a:gd name="T11" fmla="*/ 150 h 235"/>
              <a:gd name="T12" fmla="*/ 85 w 320"/>
              <a:gd name="T13" fmla="*/ 214 h 235"/>
              <a:gd name="T14" fmla="*/ 106 w 320"/>
              <a:gd name="T15" fmla="*/ 214 h 235"/>
              <a:gd name="T16" fmla="*/ 96 w 320"/>
              <a:gd name="T17" fmla="*/ 128 h 235"/>
              <a:gd name="T18" fmla="*/ 42 w 320"/>
              <a:gd name="T19" fmla="*/ 139 h 235"/>
              <a:gd name="T20" fmla="*/ 21 w 320"/>
              <a:gd name="T21" fmla="*/ 214 h 235"/>
              <a:gd name="T22" fmla="*/ 298 w 320"/>
              <a:gd name="T23" fmla="*/ 22 h 235"/>
              <a:gd name="T24" fmla="*/ 42 w 320"/>
              <a:gd name="T25" fmla="*/ 96 h 235"/>
              <a:gd name="T26" fmla="*/ 64 w 320"/>
              <a:gd name="T27" fmla="*/ 96 h 235"/>
              <a:gd name="T28" fmla="*/ 42 w 320"/>
              <a:gd name="T29" fmla="*/ 96 h 235"/>
              <a:gd name="T30" fmla="*/ 53 w 320"/>
              <a:gd name="T31" fmla="*/ 43 h 235"/>
              <a:gd name="T32" fmla="*/ 53 w 320"/>
              <a:gd name="T33" fmla="*/ 64 h 235"/>
              <a:gd name="T34" fmla="*/ 85 w 320"/>
              <a:gd name="T35" fmla="*/ 96 h 235"/>
              <a:gd name="T36" fmla="*/ 106 w 320"/>
              <a:gd name="T37" fmla="*/ 96 h 235"/>
              <a:gd name="T38" fmla="*/ 85 w 320"/>
              <a:gd name="T39" fmla="*/ 96 h 235"/>
              <a:gd name="T40" fmla="*/ 96 w 320"/>
              <a:gd name="T41" fmla="*/ 43 h 235"/>
              <a:gd name="T42" fmla="*/ 96 w 320"/>
              <a:gd name="T43" fmla="*/ 64 h 235"/>
              <a:gd name="T44" fmla="*/ 128 w 320"/>
              <a:gd name="T45" fmla="*/ 96 h 235"/>
              <a:gd name="T46" fmla="*/ 149 w 320"/>
              <a:gd name="T47" fmla="*/ 96 h 235"/>
              <a:gd name="T48" fmla="*/ 128 w 320"/>
              <a:gd name="T49" fmla="*/ 96 h 235"/>
              <a:gd name="T50" fmla="*/ 138 w 320"/>
              <a:gd name="T51" fmla="*/ 43 h 235"/>
              <a:gd name="T52" fmla="*/ 138 w 320"/>
              <a:gd name="T53" fmla="*/ 64 h 235"/>
              <a:gd name="T54" fmla="*/ 170 w 320"/>
              <a:gd name="T55" fmla="*/ 96 h 235"/>
              <a:gd name="T56" fmla="*/ 192 w 320"/>
              <a:gd name="T57" fmla="*/ 96 h 235"/>
              <a:gd name="T58" fmla="*/ 170 w 320"/>
              <a:gd name="T59" fmla="*/ 96 h 235"/>
              <a:gd name="T60" fmla="*/ 181 w 320"/>
              <a:gd name="T61" fmla="*/ 43 h 235"/>
              <a:gd name="T62" fmla="*/ 181 w 320"/>
              <a:gd name="T63" fmla="*/ 64 h 235"/>
              <a:gd name="T64" fmla="*/ 213 w 320"/>
              <a:gd name="T65" fmla="*/ 96 h 235"/>
              <a:gd name="T66" fmla="*/ 234 w 320"/>
              <a:gd name="T67" fmla="*/ 96 h 235"/>
              <a:gd name="T68" fmla="*/ 213 w 320"/>
              <a:gd name="T69" fmla="*/ 96 h 235"/>
              <a:gd name="T70" fmla="*/ 224 w 320"/>
              <a:gd name="T71" fmla="*/ 43 h 235"/>
              <a:gd name="T72" fmla="*/ 224 w 320"/>
              <a:gd name="T73" fmla="*/ 64 h 235"/>
              <a:gd name="T74" fmla="*/ 256 w 320"/>
              <a:gd name="T75" fmla="*/ 96 h 235"/>
              <a:gd name="T76" fmla="*/ 277 w 320"/>
              <a:gd name="T77" fmla="*/ 96 h 235"/>
              <a:gd name="T78" fmla="*/ 256 w 320"/>
              <a:gd name="T79" fmla="*/ 96 h 235"/>
              <a:gd name="T80" fmla="*/ 138 w 320"/>
              <a:gd name="T81" fmla="*/ 128 h 235"/>
              <a:gd name="T82" fmla="*/ 138 w 320"/>
              <a:gd name="T83" fmla="*/ 150 h 235"/>
              <a:gd name="T84" fmla="*/ 170 w 320"/>
              <a:gd name="T85" fmla="*/ 139 h 235"/>
              <a:gd name="T86" fmla="*/ 192 w 320"/>
              <a:gd name="T87" fmla="*/ 139 h 235"/>
              <a:gd name="T88" fmla="*/ 170 w 320"/>
              <a:gd name="T89" fmla="*/ 139 h 235"/>
              <a:gd name="T90" fmla="*/ 224 w 320"/>
              <a:gd name="T91" fmla="*/ 128 h 235"/>
              <a:gd name="T92" fmla="*/ 224 w 320"/>
              <a:gd name="T93" fmla="*/ 150 h 235"/>
              <a:gd name="T94" fmla="*/ 256 w 320"/>
              <a:gd name="T95" fmla="*/ 139 h 235"/>
              <a:gd name="T96" fmla="*/ 277 w 320"/>
              <a:gd name="T97" fmla="*/ 139 h 235"/>
              <a:gd name="T98" fmla="*/ 256 w 320"/>
              <a:gd name="T99" fmla="*/ 139 h 235"/>
              <a:gd name="T100" fmla="*/ 138 w 320"/>
              <a:gd name="T101" fmla="*/ 171 h 235"/>
              <a:gd name="T102" fmla="*/ 138 w 320"/>
              <a:gd name="T103" fmla="*/ 192 h 235"/>
              <a:gd name="T104" fmla="*/ 170 w 320"/>
              <a:gd name="T105" fmla="*/ 182 h 235"/>
              <a:gd name="T106" fmla="*/ 192 w 320"/>
              <a:gd name="T107" fmla="*/ 182 h 235"/>
              <a:gd name="T108" fmla="*/ 170 w 320"/>
              <a:gd name="T109" fmla="*/ 182 h 235"/>
              <a:gd name="T110" fmla="*/ 224 w 320"/>
              <a:gd name="T111" fmla="*/ 171 h 235"/>
              <a:gd name="T112" fmla="*/ 224 w 320"/>
              <a:gd name="T113" fmla="*/ 192 h 235"/>
              <a:gd name="T114" fmla="*/ 256 w 320"/>
              <a:gd name="T115" fmla="*/ 182 h 235"/>
              <a:gd name="T116" fmla="*/ 277 w 320"/>
              <a:gd name="T117" fmla="*/ 182 h 235"/>
              <a:gd name="T118" fmla="*/ 256 w 320"/>
              <a:gd name="T119" fmla="*/ 182 h 235"/>
              <a:gd name="T120" fmla="*/ 266 w 320"/>
              <a:gd name="T121" fmla="*/ 43 h 235"/>
              <a:gd name="T122" fmla="*/ 266 w 320"/>
              <a:gd name="T123" fmla="*/ 6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0" h="235">
                <a:moveTo>
                  <a:pt x="30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0"/>
                  <a:pt x="4" y="235"/>
                  <a:pt x="10" y="235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15" y="235"/>
                  <a:pt x="320" y="230"/>
                  <a:pt x="320" y="224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20" y="5"/>
                  <a:pt x="315" y="0"/>
                  <a:pt x="309" y="0"/>
                </a:cubicBezTo>
                <a:close/>
                <a:moveTo>
                  <a:pt x="85" y="214"/>
                </a:moveTo>
                <a:cubicBezTo>
                  <a:pt x="64" y="214"/>
                  <a:pt x="64" y="214"/>
                  <a:pt x="64" y="214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85" y="150"/>
                  <a:pt x="85" y="150"/>
                  <a:pt x="85" y="150"/>
                </a:cubicBezTo>
                <a:lnTo>
                  <a:pt x="85" y="214"/>
                </a:lnTo>
                <a:close/>
                <a:moveTo>
                  <a:pt x="298" y="214"/>
                </a:moveTo>
                <a:cubicBezTo>
                  <a:pt x="106" y="214"/>
                  <a:pt x="106" y="214"/>
                  <a:pt x="106" y="214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6" y="133"/>
                  <a:pt x="102" y="128"/>
                  <a:pt x="96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47" y="128"/>
                  <a:pt x="42" y="133"/>
                  <a:pt x="42" y="139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1" y="22"/>
                  <a:pt x="21" y="22"/>
                  <a:pt x="21" y="22"/>
                </a:cubicBezTo>
                <a:cubicBezTo>
                  <a:pt x="298" y="22"/>
                  <a:pt x="298" y="22"/>
                  <a:pt x="298" y="22"/>
                </a:cubicBezTo>
                <a:lnTo>
                  <a:pt x="298" y="214"/>
                </a:lnTo>
                <a:close/>
                <a:moveTo>
                  <a:pt x="42" y="96"/>
                </a:moveTo>
                <a:cubicBezTo>
                  <a:pt x="42" y="90"/>
                  <a:pt x="47" y="86"/>
                  <a:pt x="53" y="86"/>
                </a:cubicBezTo>
                <a:cubicBezTo>
                  <a:pt x="59" y="86"/>
                  <a:pt x="64" y="90"/>
                  <a:pt x="64" y="96"/>
                </a:cubicBezTo>
                <a:cubicBezTo>
                  <a:pt x="64" y="102"/>
                  <a:pt x="59" y="107"/>
                  <a:pt x="53" y="107"/>
                </a:cubicBezTo>
                <a:cubicBezTo>
                  <a:pt x="47" y="107"/>
                  <a:pt x="42" y="102"/>
                  <a:pt x="42" y="96"/>
                </a:cubicBezTo>
                <a:close/>
                <a:moveTo>
                  <a:pt x="42" y="54"/>
                </a:moveTo>
                <a:cubicBezTo>
                  <a:pt x="42" y="48"/>
                  <a:pt x="47" y="43"/>
                  <a:pt x="53" y="43"/>
                </a:cubicBezTo>
                <a:cubicBezTo>
                  <a:pt x="59" y="43"/>
                  <a:pt x="64" y="48"/>
                  <a:pt x="64" y="54"/>
                </a:cubicBezTo>
                <a:cubicBezTo>
                  <a:pt x="64" y="60"/>
                  <a:pt x="59" y="64"/>
                  <a:pt x="53" y="64"/>
                </a:cubicBezTo>
                <a:cubicBezTo>
                  <a:pt x="47" y="64"/>
                  <a:pt x="42" y="60"/>
                  <a:pt x="42" y="54"/>
                </a:cubicBezTo>
                <a:close/>
                <a:moveTo>
                  <a:pt x="85" y="96"/>
                </a:moveTo>
                <a:cubicBezTo>
                  <a:pt x="85" y="90"/>
                  <a:pt x="90" y="86"/>
                  <a:pt x="96" y="86"/>
                </a:cubicBezTo>
                <a:cubicBezTo>
                  <a:pt x="102" y="86"/>
                  <a:pt x="106" y="90"/>
                  <a:pt x="106" y="96"/>
                </a:cubicBezTo>
                <a:cubicBezTo>
                  <a:pt x="106" y="102"/>
                  <a:pt x="102" y="107"/>
                  <a:pt x="96" y="107"/>
                </a:cubicBezTo>
                <a:cubicBezTo>
                  <a:pt x="90" y="107"/>
                  <a:pt x="85" y="102"/>
                  <a:pt x="85" y="96"/>
                </a:cubicBezTo>
                <a:close/>
                <a:moveTo>
                  <a:pt x="85" y="54"/>
                </a:moveTo>
                <a:cubicBezTo>
                  <a:pt x="85" y="48"/>
                  <a:pt x="90" y="43"/>
                  <a:pt x="96" y="43"/>
                </a:cubicBezTo>
                <a:cubicBezTo>
                  <a:pt x="102" y="43"/>
                  <a:pt x="106" y="48"/>
                  <a:pt x="106" y="54"/>
                </a:cubicBezTo>
                <a:cubicBezTo>
                  <a:pt x="106" y="60"/>
                  <a:pt x="102" y="64"/>
                  <a:pt x="96" y="64"/>
                </a:cubicBezTo>
                <a:cubicBezTo>
                  <a:pt x="90" y="64"/>
                  <a:pt x="85" y="60"/>
                  <a:pt x="85" y="54"/>
                </a:cubicBezTo>
                <a:close/>
                <a:moveTo>
                  <a:pt x="128" y="96"/>
                </a:moveTo>
                <a:cubicBezTo>
                  <a:pt x="128" y="90"/>
                  <a:pt x="132" y="86"/>
                  <a:pt x="138" y="86"/>
                </a:cubicBezTo>
                <a:cubicBezTo>
                  <a:pt x="144" y="86"/>
                  <a:pt x="149" y="90"/>
                  <a:pt x="149" y="96"/>
                </a:cubicBezTo>
                <a:cubicBezTo>
                  <a:pt x="149" y="102"/>
                  <a:pt x="144" y="107"/>
                  <a:pt x="138" y="107"/>
                </a:cubicBezTo>
                <a:cubicBezTo>
                  <a:pt x="132" y="107"/>
                  <a:pt x="128" y="102"/>
                  <a:pt x="128" y="96"/>
                </a:cubicBezTo>
                <a:close/>
                <a:moveTo>
                  <a:pt x="128" y="54"/>
                </a:moveTo>
                <a:cubicBezTo>
                  <a:pt x="128" y="48"/>
                  <a:pt x="132" y="43"/>
                  <a:pt x="138" y="43"/>
                </a:cubicBezTo>
                <a:cubicBezTo>
                  <a:pt x="144" y="43"/>
                  <a:pt x="149" y="48"/>
                  <a:pt x="149" y="54"/>
                </a:cubicBezTo>
                <a:cubicBezTo>
                  <a:pt x="149" y="60"/>
                  <a:pt x="144" y="64"/>
                  <a:pt x="138" y="64"/>
                </a:cubicBezTo>
                <a:cubicBezTo>
                  <a:pt x="132" y="64"/>
                  <a:pt x="128" y="60"/>
                  <a:pt x="128" y="54"/>
                </a:cubicBezTo>
                <a:close/>
                <a:moveTo>
                  <a:pt x="170" y="96"/>
                </a:moveTo>
                <a:cubicBezTo>
                  <a:pt x="170" y="90"/>
                  <a:pt x="175" y="86"/>
                  <a:pt x="181" y="86"/>
                </a:cubicBezTo>
                <a:cubicBezTo>
                  <a:pt x="187" y="86"/>
                  <a:pt x="192" y="90"/>
                  <a:pt x="192" y="96"/>
                </a:cubicBezTo>
                <a:cubicBezTo>
                  <a:pt x="192" y="102"/>
                  <a:pt x="187" y="107"/>
                  <a:pt x="181" y="107"/>
                </a:cubicBezTo>
                <a:cubicBezTo>
                  <a:pt x="175" y="107"/>
                  <a:pt x="170" y="102"/>
                  <a:pt x="170" y="96"/>
                </a:cubicBezTo>
                <a:close/>
                <a:moveTo>
                  <a:pt x="170" y="54"/>
                </a:moveTo>
                <a:cubicBezTo>
                  <a:pt x="170" y="48"/>
                  <a:pt x="175" y="43"/>
                  <a:pt x="181" y="43"/>
                </a:cubicBezTo>
                <a:cubicBezTo>
                  <a:pt x="187" y="43"/>
                  <a:pt x="192" y="48"/>
                  <a:pt x="192" y="54"/>
                </a:cubicBezTo>
                <a:cubicBezTo>
                  <a:pt x="192" y="60"/>
                  <a:pt x="187" y="64"/>
                  <a:pt x="181" y="64"/>
                </a:cubicBezTo>
                <a:cubicBezTo>
                  <a:pt x="175" y="64"/>
                  <a:pt x="170" y="60"/>
                  <a:pt x="170" y="54"/>
                </a:cubicBezTo>
                <a:close/>
                <a:moveTo>
                  <a:pt x="213" y="96"/>
                </a:moveTo>
                <a:cubicBezTo>
                  <a:pt x="213" y="90"/>
                  <a:pt x="218" y="86"/>
                  <a:pt x="224" y="86"/>
                </a:cubicBezTo>
                <a:cubicBezTo>
                  <a:pt x="230" y="86"/>
                  <a:pt x="234" y="90"/>
                  <a:pt x="234" y="96"/>
                </a:cubicBezTo>
                <a:cubicBezTo>
                  <a:pt x="234" y="102"/>
                  <a:pt x="230" y="107"/>
                  <a:pt x="224" y="107"/>
                </a:cubicBezTo>
                <a:cubicBezTo>
                  <a:pt x="218" y="107"/>
                  <a:pt x="213" y="102"/>
                  <a:pt x="213" y="96"/>
                </a:cubicBezTo>
                <a:close/>
                <a:moveTo>
                  <a:pt x="213" y="54"/>
                </a:moveTo>
                <a:cubicBezTo>
                  <a:pt x="213" y="48"/>
                  <a:pt x="218" y="43"/>
                  <a:pt x="224" y="43"/>
                </a:cubicBezTo>
                <a:cubicBezTo>
                  <a:pt x="230" y="43"/>
                  <a:pt x="234" y="48"/>
                  <a:pt x="234" y="54"/>
                </a:cubicBezTo>
                <a:cubicBezTo>
                  <a:pt x="234" y="60"/>
                  <a:pt x="230" y="64"/>
                  <a:pt x="224" y="64"/>
                </a:cubicBezTo>
                <a:cubicBezTo>
                  <a:pt x="218" y="64"/>
                  <a:pt x="213" y="60"/>
                  <a:pt x="213" y="54"/>
                </a:cubicBezTo>
                <a:close/>
                <a:moveTo>
                  <a:pt x="256" y="96"/>
                </a:moveTo>
                <a:cubicBezTo>
                  <a:pt x="256" y="90"/>
                  <a:pt x="260" y="86"/>
                  <a:pt x="266" y="86"/>
                </a:cubicBezTo>
                <a:cubicBezTo>
                  <a:pt x="272" y="86"/>
                  <a:pt x="277" y="90"/>
                  <a:pt x="277" y="96"/>
                </a:cubicBezTo>
                <a:cubicBezTo>
                  <a:pt x="277" y="102"/>
                  <a:pt x="272" y="107"/>
                  <a:pt x="266" y="107"/>
                </a:cubicBezTo>
                <a:cubicBezTo>
                  <a:pt x="260" y="107"/>
                  <a:pt x="256" y="102"/>
                  <a:pt x="256" y="96"/>
                </a:cubicBezTo>
                <a:close/>
                <a:moveTo>
                  <a:pt x="128" y="139"/>
                </a:moveTo>
                <a:cubicBezTo>
                  <a:pt x="128" y="133"/>
                  <a:pt x="132" y="128"/>
                  <a:pt x="138" y="128"/>
                </a:cubicBezTo>
                <a:cubicBezTo>
                  <a:pt x="144" y="128"/>
                  <a:pt x="149" y="133"/>
                  <a:pt x="149" y="139"/>
                </a:cubicBezTo>
                <a:cubicBezTo>
                  <a:pt x="149" y="145"/>
                  <a:pt x="144" y="150"/>
                  <a:pt x="138" y="150"/>
                </a:cubicBezTo>
                <a:cubicBezTo>
                  <a:pt x="132" y="150"/>
                  <a:pt x="128" y="145"/>
                  <a:pt x="128" y="139"/>
                </a:cubicBezTo>
                <a:close/>
                <a:moveTo>
                  <a:pt x="170" y="139"/>
                </a:moveTo>
                <a:cubicBezTo>
                  <a:pt x="170" y="133"/>
                  <a:pt x="175" y="128"/>
                  <a:pt x="181" y="128"/>
                </a:cubicBezTo>
                <a:cubicBezTo>
                  <a:pt x="187" y="128"/>
                  <a:pt x="192" y="133"/>
                  <a:pt x="192" y="139"/>
                </a:cubicBezTo>
                <a:cubicBezTo>
                  <a:pt x="192" y="145"/>
                  <a:pt x="187" y="150"/>
                  <a:pt x="181" y="150"/>
                </a:cubicBezTo>
                <a:cubicBezTo>
                  <a:pt x="175" y="150"/>
                  <a:pt x="170" y="145"/>
                  <a:pt x="170" y="139"/>
                </a:cubicBezTo>
                <a:close/>
                <a:moveTo>
                  <a:pt x="213" y="139"/>
                </a:moveTo>
                <a:cubicBezTo>
                  <a:pt x="213" y="133"/>
                  <a:pt x="218" y="128"/>
                  <a:pt x="224" y="128"/>
                </a:cubicBezTo>
                <a:cubicBezTo>
                  <a:pt x="230" y="128"/>
                  <a:pt x="234" y="133"/>
                  <a:pt x="234" y="139"/>
                </a:cubicBezTo>
                <a:cubicBezTo>
                  <a:pt x="234" y="145"/>
                  <a:pt x="230" y="150"/>
                  <a:pt x="224" y="150"/>
                </a:cubicBezTo>
                <a:cubicBezTo>
                  <a:pt x="218" y="150"/>
                  <a:pt x="213" y="145"/>
                  <a:pt x="213" y="139"/>
                </a:cubicBezTo>
                <a:close/>
                <a:moveTo>
                  <a:pt x="256" y="139"/>
                </a:moveTo>
                <a:cubicBezTo>
                  <a:pt x="256" y="133"/>
                  <a:pt x="260" y="128"/>
                  <a:pt x="266" y="128"/>
                </a:cubicBezTo>
                <a:cubicBezTo>
                  <a:pt x="272" y="128"/>
                  <a:pt x="277" y="133"/>
                  <a:pt x="277" y="139"/>
                </a:cubicBezTo>
                <a:cubicBezTo>
                  <a:pt x="277" y="145"/>
                  <a:pt x="272" y="150"/>
                  <a:pt x="266" y="150"/>
                </a:cubicBezTo>
                <a:cubicBezTo>
                  <a:pt x="260" y="150"/>
                  <a:pt x="256" y="145"/>
                  <a:pt x="256" y="139"/>
                </a:cubicBezTo>
                <a:close/>
                <a:moveTo>
                  <a:pt x="128" y="182"/>
                </a:moveTo>
                <a:cubicBezTo>
                  <a:pt x="128" y="176"/>
                  <a:pt x="132" y="171"/>
                  <a:pt x="138" y="171"/>
                </a:cubicBezTo>
                <a:cubicBezTo>
                  <a:pt x="144" y="171"/>
                  <a:pt x="149" y="176"/>
                  <a:pt x="149" y="182"/>
                </a:cubicBezTo>
                <a:cubicBezTo>
                  <a:pt x="149" y="188"/>
                  <a:pt x="144" y="192"/>
                  <a:pt x="138" y="192"/>
                </a:cubicBezTo>
                <a:cubicBezTo>
                  <a:pt x="132" y="192"/>
                  <a:pt x="128" y="188"/>
                  <a:pt x="128" y="182"/>
                </a:cubicBezTo>
                <a:close/>
                <a:moveTo>
                  <a:pt x="170" y="182"/>
                </a:moveTo>
                <a:cubicBezTo>
                  <a:pt x="170" y="176"/>
                  <a:pt x="175" y="171"/>
                  <a:pt x="181" y="171"/>
                </a:cubicBezTo>
                <a:cubicBezTo>
                  <a:pt x="187" y="171"/>
                  <a:pt x="192" y="176"/>
                  <a:pt x="192" y="182"/>
                </a:cubicBezTo>
                <a:cubicBezTo>
                  <a:pt x="192" y="188"/>
                  <a:pt x="187" y="192"/>
                  <a:pt x="181" y="192"/>
                </a:cubicBezTo>
                <a:cubicBezTo>
                  <a:pt x="175" y="192"/>
                  <a:pt x="170" y="188"/>
                  <a:pt x="170" y="182"/>
                </a:cubicBezTo>
                <a:close/>
                <a:moveTo>
                  <a:pt x="213" y="182"/>
                </a:moveTo>
                <a:cubicBezTo>
                  <a:pt x="213" y="176"/>
                  <a:pt x="218" y="171"/>
                  <a:pt x="224" y="171"/>
                </a:cubicBezTo>
                <a:cubicBezTo>
                  <a:pt x="230" y="171"/>
                  <a:pt x="234" y="176"/>
                  <a:pt x="234" y="182"/>
                </a:cubicBezTo>
                <a:cubicBezTo>
                  <a:pt x="234" y="188"/>
                  <a:pt x="230" y="192"/>
                  <a:pt x="224" y="192"/>
                </a:cubicBezTo>
                <a:cubicBezTo>
                  <a:pt x="218" y="192"/>
                  <a:pt x="213" y="188"/>
                  <a:pt x="213" y="182"/>
                </a:cubicBezTo>
                <a:close/>
                <a:moveTo>
                  <a:pt x="256" y="182"/>
                </a:moveTo>
                <a:cubicBezTo>
                  <a:pt x="256" y="176"/>
                  <a:pt x="260" y="171"/>
                  <a:pt x="266" y="171"/>
                </a:cubicBezTo>
                <a:cubicBezTo>
                  <a:pt x="272" y="171"/>
                  <a:pt x="277" y="176"/>
                  <a:pt x="277" y="182"/>
                </a:cubicBezTo>
                <a:cubicBezTo>
                  <a:pt x="277" y="188"/>
                  <a:pt x="272" y="192"/>
                  <a:pt x="266" y="192"/>
                </a:cubicBezTo>
                <a:cubicBezTo>
                  <a:pt x="260" y="192"/>
                  <a:pt x="256" y="188"/>
                  <a:pt x="256" y="182"/>
                </a:cubicBezTo>
                <a:close/>
                <a:moveTo>
                  <a:pt x="256" y="54"/>
                </a:moveTo>
                <a:cubicBezTo>
                  <a:pt x="256" y="48"/>
                  <a:pt x="260" y="43"/>
                  <a:pt x="266" y="43"/>
                </a:cubicBezTo>
                <a:cubicBezTo>
                  <a:pt x="272" y="43"/>
                  <a:pt x="277" y="48"/>
                  <a:pt x="277" y="54"/>
                </a:cubicBezTo>
                <a:cubicBezTo>
                  <a:pt x="277" y="60"/>
                  <a:pt x="272" y="64"/>
                  <a:pt x="266" y="64"/>
                </a:cubicBezTo>
                <a:cubicBezTo>
                  <a:pt x="260" y="64"/>
                  <a:pt x="256" y="60"/>
                  <a:pt x="256" y="54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57488" y="357166"/>
            <a:ext cx="3286148" cy="642942"/>
          </a:xfrm>
          <a:prstGeom prst="roundRect">
            <a:avLst>
              <a:gd name="adj" fmla="val 16667"/>
            </a:avLst>
          </a:prstGeom>
          <a:noFill/>
          <a:ln w="28440" cap="sq">
            <a:solidFill>
              <a:srgbClr val="4F81BD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РЕГИОНАЛЬНОЕ СОГЛАШЕНИЕ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 сотрудничестве</a:t>
            </a:r>
            <a:endParaRPr lang="ru-RU" altLang="ru-RU" sz="1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00430" y="3143248"/>
            <a:ext cx="224790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КООРДИНАЦИОННЫЙ ЦЕНТР СДУ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857488" y="1214422"/>
            <a:ext cx="3357586" cy="928694"/>
          </a:xfrm>
          <a:prstGeom prst="roundRect">
            <a:avLst>
              <a:gd name="adj" fmla="val 16667"/>
            </a:avLst>
          </a:prstGeom>
          <a:noFill/>
          <a:ln w="28440" cap="sq">
            <a:solidFill>
              <a:srgbClr val="4F81BD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ЛОКАЛЬНЫЕ СОГЛАШЕНИЯ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между территориальными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медицинскими организациями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и ЦСОН</a:t>
            </a:r>
            <a:endParaRPr lang="ru-RU" altLang="ru-RU" sz="1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57166"/>
            <a:ext cx="285752" cy="135732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857488" y="2285992"/>
            <a:ext cx="3357586" cy="714380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МЕЖВЕДОМСТВЕННОГО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ВЗАИМОДЕЙСТВИЯ</a:t>
            </a:r>
            <a:endParaRPr lang="ru-RU" altLang="ru-RU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86050" y="4071942"/>
            <a:ext cx="3714776" cy="85725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СОЦИАЛЬНЫЕ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КООРДИНАТОРЫ</a:t>
            </a:r>
            <a:endParaRPr lang="ru-RU" sz="1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andidates_for_Election.png | World Meteorological Organization"/>
          <p:cNvPicPr>
            <a:picLocks noChangeAspect="1" noChangeArrowheads="1"/>
          </p:cNvPicPr>
          <p:nvPr/>
        </p:nvPicPr>
        <p:blipFill>
          <a:blip r:embed="rId3" cstate="print"/>
          <a:srcRect l="16089" t="10526" r="15531" b="10528"/>
          <a:stretch>
            <a:fillRect/>
          </a:stretch>
        </p:blipFill>
        <p:spPr bwMode="auto">
          <a:xfrm>
            <a:off x="5500694" y="3857628"/>
            <a:ext cx="642942" cy="567301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4"/>
          <a:srcRect l="67350" t="52737" r="27467" b="38606"/>
          <a:stretch>
            <a:fillRect/>
          </a:stretch>
        </p:blipFill>
        <p:spPr bwMode="auto">
          <a:xfrm>
            <a:off x="1000100" y="5000636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5357826"/>
            <a:ext cx="357190" cy="35719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6"/>
          <a:srcRect l="69266" t="61464" r="26536" b="31949"/>
          <a:stretch>
            <a:fillRect/>
          </a:stretch>
        </p:blipFill>
        <p:spPr bwMode="auto">
          <a:xfrm>
            <a:off x="1071538" y="5715016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/>
          <a:srcRect l="61598" t="47373" r="32761" b="42699"/>
          <a:stretch>
            <a:fillRect/>
          </a:stretch>
        </p:blipFill>
        <p:spPr bwMode="auto">
          <a:xfrm>
            <a:off x="1000100" y="6072206"/>
            <a:ext cx="500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Важные документы\РАБОТА апрель\01-02 июля 2020 Визит Минтруд\13.07.2021 для Байматовой\47324206-buildings-icons-set.jpg"/>
          <p:cNvPicPr/>
          <p:nvPr/>
        </p:nvPicPr>
        <p:blipFill>
          <a:blip r:embed="rId8"/>
          <a:srcRect l="25111" t="60731" r="62567" b="27908"/>
          <a:stretch>
            <a:fillRect/>
          </a:stretch>
        </p:blipFill>
        <p:spPr bwMode="auto">
          <a:xfrm>
            <a:off x="3286116" y="3357562"/>
            <a:ext cx="4286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571604" y="4786322"/>
            <a:ext cx="7000924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750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участники взаимодействия</a:t>
            </a:r>
          </a:p>
          <a:p>
            <a:pPr lvl="0">
              <a:lnSpc>
                <a:spcPct val="1750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алгоритм выявления граждан и передачи информации</a:t>
            </a:r>
          </a:p>
          <a:p>
            <a:pPr lvl="0">
              <a:lnSpc>
                <a:spcPct val="1750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сроки и формы обмена информацией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алгоритм действий работников на этапе обслуживания в случае ухудшения состояния здоровья получателя услуг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2470823">
            <a:off x="6962009" y="2056156"/>
            <a:ext cx="779788" cy="2778778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786578" y="1571612"/>
            <a:ext cx="2247904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ctr"/>
            <a:r>
              <a:rPr 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ЦЕНТРЫ СОЦИАЛЬНОГО ОБСЛУЖИВАНИЯ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 rot="19261809">
            <a:off x="1304521" y="1906486"/>
            <a:ext cx="785818" cy="3063569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1428736"/>
            <a:ext cx="200026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ctr"/>
            <a:r>
              <a:rPr lang="ru-RU" sz="1200" b="1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Мед. организации</a:t>
            </a:r>
          </a:p>
          <a:p>
            <a:pPr lvl="0" algn="ctr"/>
            <a:r>
              <a:rPr lang="ru-RU" sz="1400" b="1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МЕДИКО-СОЦИАЛЬНЫЕ </a:t>
            </a:r>
            <a:r>
              <a:rPr lang="ru-RU" sz="1400" b="1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ОТДЕЛЕНИЯ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7143768" y="4429132"/>
            <a:ext cx="1533524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 algn="ctr"/>
            <a:r>
              <a:rPr 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Модуль «Медико-социальная помощь» </a:t>
            </a:r>
          </a:p>
          <a:p>
            <a:pPr lvl="0" algn="ctr"/>
            <a:r>
              <a:rPr 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ЕИС СЗН ТО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4500562" y="3357562"/>
            <a:ext cx="250033" cy="11072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1857356" y="1857364"/>
            <a:ext cx="92869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Приписное население пожилого возраста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6357950" y="357166"/>
            <a:ext cx="285752" cy="135732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142844" y="2571744"/>
            <a:ext cx="2571768" cy="1500198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Наблюдение за состоянием здоровья пациентов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Лечебные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мероприятия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Выписка льготных рецептов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Школа ухода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Социально-психологическая помощь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6429388" y="428604"/>
            <a:ext cx="2286016" cy="157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ФИО</a:t>
            </a:r>
          </a:p>
          <a:p>
            <a:pPr lvl="0">
              <a:buFont typeface="Wingdings" pitchFamily="2" charset="2"/>
              <a:buChar char="ü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Дата рождения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Паспортные данные</a:t>
            </a:r>
          </a:p>
          <a:p>
            <a:pPr lvl="0">
              <a:buFont typeface="Wingdings" pitchFamily="2" charset="2"/>
              <a:buChar char="ü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СНИЛС, полис ОМС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Адрес</a:t>
            </a:r>
          </a:p>
          <a:p>
            <a:pPr lvl="0">
              <a:buFont typeface="Wingdings" pitchFamily="2" charset="2"/>
              <a:buChar char="ü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Телефон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Нуждаемость в социальном обслуживании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/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/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3"/>
          <a:srcRect t="17171" r="50000" b="51368"/>
          <a:stretch>
            <a:fillRect/>
          </a:stretch>
        </p:blipFill>
        <p:spPr bwMode="auto">
          <a:xfrm>
            <a:off x="4143372" y="2714620"/>
            <a:ext cx="476885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5214942" y="1357298"/>
            <a:ext cx="1285884" cy="1000132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5400000">
            <a:off x="2857488" y="3929066"/>
            <a:ext cx="1071570" cy="21431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00430" y="3500438"/>
            <a:ext cx="64294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andidates_for_Election.png | World Meteorological Organization"/>
          <p:cNvPicPr>
            <a:picLocks noChangeAspect="1" noChangeArrowheads="1"/>
          </p:cNvPicPr>
          <p:nvPr/>
        </p:nvPicPr>
        <p:blipFill>
          <a:blip r:embed="rId4" cstate="print"/>
          <a:srcRect l="16089" t="10526" r="15531" b="10528"/>
          <a:stretch>
            <a:fillRect/>
          </a:stretch>
        </p:blipFill>
        <p:spPr bwMode="auto">
          <a:xfrm>
            <a:off x="6072198" y="2500306"/>
            <a:ext cx="552422" cy="487431"/>
          </a:xfrm>
          <a:prstGeom prst="rect">
            <a:avLst/>
          </a:prstGeom>
          <a:noFill/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l="34558" r="33763"/>
          <a:stretch>
            <a:fillRect/>
          </a:stretch>
        </p:blipFill>
        <p:spPr bwMode="auto">
          <a:xfrm>
            <a:off x="500034" y="3143248"/>
            <a:ext cx="150606" cy="412741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71472" y="3071810"/>
            <a:ext cx="271461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течение 1 рабочего дня</a:t>
            </a:r>
            <a:r>
              <a:rPr lang="ru-RU" sz="1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даты выявления, и </a:t>
            </a:r>
            <a:r>
              <a:rPr lang="ru-RU" sz="1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менее, чем за 5 дней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выписки при стационарном лечении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929586" y="285728"/>
            <a:ext cx="114300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Заполняет медицинская организация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/>
          <a:srcRect t="22316" r="21138" b="5279"/>
          <a:stretch>
            <a:fillRect/>
          </a:stretch>
        </p:blipFill>
        <p:spPr bwMode="auto">
          <a:xfrm>
            <a:off x="142844" y="0"/>
            <a:ext cx="514353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andidates_for_Election.png | World Meteorological Organization"/>
          <p:cNvPicPr>
            <a:picLocks noChangeAspect="1" noChangeArrowheads="1"/>
          </p:cNvPicPr>
          <p:nvPr/>
        </p:nvPicPr>
        <p:blipFill>
          <a:blip r:embed="rId4" cstate="print"/>
          <a:srcRect l="16089" t="10526" r="15531" b="10528"/>
          <a:stretch>
            <a:fillRect/>
          </a:stretch>
        </p:blipFill>
        <p:spPr bwMode="auto">
          <a:xfrm>
            <a:off x="5143504" y="714356"/>
            <a:ext cx="552422" cy="487431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7"/>
          <a:srcRect t="24653" b="50203"/>
          <a:stretch>
            <a:fillRect/>
          </a:stretch>
        </p:blipFill>
        <p:spPr bwMode="auto">
          <a:xfrm>
            <a:off x="500034" y="4643446"/>
            <a:ext cx="82153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1000100" y="142852"/>
            <a:ext cx="1643074" cy="3571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00100" y="2571744"/>
            <a:ext cx="1928826" cy="3571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14612" y="1142984"/>
            <a:ext cx="1928826" cy="28575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71538" y="1571612"/>
            <a:ext cx="714380" cy="21431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/>
          <p:nvPr/>
        </p:nvPicPr>
        <p:blipFill>
          <a:blip r:embed="rId3"/>
          <a:srcRect t="56241" r="3832"/>
          <a:stretch>
            <a:fillRect/>
          </a:stretch>
        </p:blipFill>
        <p:spPr bwMode="auto">
          <a:xfrm>
            <a:off x="0" y="142852"/>
            <a:ext cx="5786478" cy="171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4"/>
          <a:srcRect l="15254" t="12433" r="15254" b="53006"/>
          <a:stretch>
            <a:fillRect/>
          </a:stretch>
        </p:blipFill>
        <p:spPr bwMode="auto">
          <a:xfrm>
            <a:off x="3071802" y="1928802"/>
            <a:ext cx="59293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6143636" y="1000108"/>
            <a:ext cx="857224" cy="19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573058" y="1427942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/>
          <p:nvPr/>
        </p:nvPicPr>
        <p:blipFill>
          <a:blip r:embed="rId5"/>
          <a:srcRect l="15368" t="16479" r="35378" b="32510"/>
          <a:stretch>
            <a:fillRect/>
          </a:stretch>
        </p:blipFill>
        <p:spPr bwMode="auto">
          <a:xfrm>
            <a:off x="142844" y="3571876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 descr="Candidates_for_Election.png | World Meteorological Organization"/>
          <p:cNvPicPr>
            <a:picLocks noChangeAspect="1" noChangeArrowheads="1"/>
          </p:cNvPicPr>
          <p:nvPr/>
        </p:nvPicPr>
        <p:blipFill>
          <a:blip r:embed="rId6" cstate="print"/>
          <a:srcRect l="16089" t="10526" r="15531" b="10528"/>
          <a:stretch>
            <a:fillRect/>
          </a:stretch>
        </p:blipFill>
        <p:spPr bwMode="auto">
          <a:xfrm>
            <a:off x="5643570" y="785794"/>
            <a:ext cx="552422" cy="487431"/>
          </a:xfrm>
          <a:prstGeom prst="rect">
            <a:avLst/>
          </a:prstGeom>
          <a:noFill/>
        </p:spPr>
      </p:pic>
      <p:pic>
        <p:nvPicPr>
          <p:cNvPr id="45" name="Рисунок 44"/>
          <p:cNvPicPr/>
          <p:nvPr/>
        </p:nvPicPr>
        <p:blipFill>
          <a:blip r:embed="rId7"/>
          <a:srcRect l="746" t="31095" r="3824"/>
          <a:stretch>
            <a:fillRect/>
          </a:stretch>
        </p:blipFill>
        <p:spPr bwMode="auto">
          <a:xfrm>
            <a:off x="4214810" y="4572008"/>
            <a:ext cx="47863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Candidates_for_Election.png | World Meteorological Organization"/>
          <p:cNvPicPr>
            <a:picLocks noChangeAspect="1" noChangeArrowheads="1"/>
          </p:cNvPicPr>
          <p:nvPr/>
        </p:nvPicPr>
        <p:blipFill>
          <a:blip r:embed="rId6" cstate="print"/>
          <a:srcRect l="16089" t="10526" r="15531" b="10528"/>
          <a:stretch>
            <a:fillRect/>
          </a:stretch>
        </p:blipFill>
        <p:spPr bwMode="auto">
          <a:xfrm>
            <a:off x="142844" y="3000372"/>
            <a:ext cx="552422" cy="487431"/>
          </a:xfrm>
          <a:prstGeom prst="rect">
            <a:avLst/>
          </a:prstGeom>
          <a:noFill/>
        </p:spPr>
      </p:pic>
      <p:cxnSp>
        <p:nvCxnSpPr>
          <p:cNvPr id="48" name="Прямая соединительная линия 47"/>
          <p:cNvCxnSpPr/>
          <p:nvPr/>
        </p:nvCxnSpPr>
        <p:spPr>
          <a:xfrm rot="10800000">
            <a:off x="357158" y="2643182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178563" y="2821777"/>
            <a:ext cx="35877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2"/>
          <p:cNvSpPr txBox="1">
            <a:spLocks/>
          </p:cNvSpPr>
          <p:nvPr/>
        </p:nvSpPr>
        <p:spPr>
          <a:xfrm>
            <a:off x="285720" y="2000240"/>
            <a:ext cx="271461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течение 1 рабочего дня</a:t>
            </a:r>
            <a:r>
              <a:rPr lang="ru-RU" sz="1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даты получения согласия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 l="34558" r="33763"/>
          <a:stretch>
            <a:fillRect/>
          </a:stretch>
        </p:blipFill>
        <p:spPr bwMode="auto">
          <a:xfrm>
            <a:off x="500034" y="2000240"/>
            <a:ext cx="150606" cy="412741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 rot="5400000">
            <a:off x="2071670" y="5929330"/>
            <a:ext cx="28575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14546" y="6072206"/>
            <a:ext cx="192882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3"/>
          <a:srcRect l="25365" t="20906" r="20748" b="8711"/>
          <a:stretch>
            <a:fillRect/>
          </a:stretch>
        </p:blipFill>
        <p:spPr bwMode="auto">
          <a:xfrm rot="5400000">
            <a:off x="-678649" y="678649"/>
            <a:ext cx="621508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/>
          <a:srcRect t="45608" r="13377" b="9290"/>
          <a:stretch>
            <a:fillRect/>
          </a:stretch>
        </p:blipFill>
        <p:spPr bwMode="auto">
          <a:xfrm>
            <a:off x="0" y="4214818"/>
            <a:ext cx="59293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5286380" y="1000108"/>
            <a:ext cx="2500330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Заключение о состоянии здоровья</a:t>
            </a:r>
          </a:p>
          <a:p>
            <a:pPr lvl="0">
              <a:buFont typeface="Wingdings" pitchFamily="2" charset="2"/>
              <a:buChar char="ü"/>
            </a:pP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Опросник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«Назначения и противопоказания»</a:t>
            </a:r>
          </a:p>
          <a:p>
            <a:pPr lvl="0" algn="ctr"/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/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7572396" y="642918"/>
            <a:ext cx="114300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Заполняет медицинская организация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7158" y="5429264"/>
            <a:ext cx="1357322" cy="3571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85720" y="5929330"/>
            <a:ext cx="1857388" cy="3571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43636" y="4000504"/>
            <a:ext cx="2857552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Для социального работника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отмечается необходимость ведения бланка контроля питьевого режима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доводится информация по профилактике дегидратации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/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43636" y="5429264"/>
            <a:ext cx="2857552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Для социального работника отмечается необходимость ведения </a:t>
            </a:r>
            <a:r>
              <a:rPr lang="ru-RU" sz="12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бланка </a:t>
            </a:r>
            <a:r>
              <a:rPr lang="ru-RU" sz="12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измерения </a:t>
            </a:r>
            <a:r>
              <a:rPr lang="ru-RU" sz="12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АД.</a:t>
            </a:r>
            <a:endParaRPr lang="ru-RU" sz="1200" dirty="0" smtClean="0">
              <a:solidFill>
                <a:srgbClr val="002B8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Социальный работник оказывает помощь в измерении </a:t>
            </a:r>
            <a:r>
              <a:rPr lang="ru-RU" sz="1200" dirty="0" smtClean="0">
                <a:solidFill>
                  <a:srgbClr val="002B82"/>
                </a:solidFill>
                <a:latin typeface="Arial" pitchFamily="34" charset="0"/>
                <a:cs typeface="Arial" pitchFamily="34" charset="0"/>
              </a:rPr>
              <a:t>артериального давления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stCxn id="19" idx="6"/>
            <a:endCxn id="8" idx="1"/>
          </p:cNvCxnSpPr>
          <p:nvPr/>
        </p:nvCxnSpPr>
        <p:spPr>
          <a:xfrm flipV="1">
            <a:off x="1714480" y="4572008"/>
            <a:ext cx="4429156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0" idx="6"/>
          </p:cNvCxnSpPr>
          <p:nvPr/>
        </p:nvCxnSpPr>
        <p:spPr>
          <a:xfrm flipV="1">
            <a:off x="2143108" y="5929330"/>
            <a:ext cx="4000528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57290" y="1643050"/>
            <a:ext cx="4286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282" y="2071678"/>
            <a:ext cx="5715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643042" y="2000240"/>
            <a:ext cx="114300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5720" y="2714620"/>
            <a:ext cx="5715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57224" y="2357430"/>
            <a:ext cx="5715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85720" y="3143248"/>
            <a:ext cx="5715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/>
          <p:cNvCxnSpPr/>
          <p:nvPr/>
        </p:nvCxnSpPr>
        <p:spPr>
          <a:xfrm rot="5400000">
            <a:off x="6287306" y="927876"/>
            <a:ext cx="28575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Candidates_for_Election.png | World Meteorological Organization"/>
          <p:cNvPicPr>
            <a:picLocks noChangeAspect="1" noChangeArrowheads="1"/>
          </p:cNvPicPr>
          <p:nvPr/>
        </p:nvPicPr>
        <p:blipFill>
          <a:blip r:embed="rId3" cstate="print"/>
          <a:srcRect l="16089" t="10526" r="15531" b="10528"/>
          <a:stretch>
            <a:fillRect/>
          </a:stretch>
        </p:blipFill>
        <p:spPr bwMode="auto">
          <a:xfrm>
            <a:off x="4000496" y="4857760"/>
            <a:ext cx="552422" cy="487431"/>
          </a:xfrm>
          <a:prstGeom prst="rect">
            <a:avLst/>
          </a:prstGeom>
          <a:noFill/>
        </p:spPr>
      </p:pic>
      <p:cxnSp>
        <p:nvCxnSpPr>
          <p:cNvPr id="48" name="Прямая соединительная линия 47"/>
          <p:cNvCxnSpPr/>
          <p:nvPr/>
        </p:nvCxnSpPr>
        <p:spPr>
          <a:xfrm rot="10800000">
            <a:off x="5357818" y="785794"/>
            <a:ext cx="300039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7466033" y="1677975"/>
            <a:ext cx="178595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>
          <a:blip r:embed="rId4"/>
          <a:srcRect l="15079" t="15116" r="40476" b="52326"/>
          <a:stretch>
            <a:fillRect/>
          </a:stretch>
        </p:blipFill>
        <p:spPr bwMode="auto">
          <a:xfrm>
            <a:off x="142844" y="142852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 descr="Candidates_for_Election.png | World Meteorological Organization"/>
          <p:cNvPicPr>
            <a:picLocks noChangeAspect="1" noChangeArrowheads="1"/>
          </p:cNvPicPr>
          <p:nvPr/>
        </p:nvPicPr>
        <p:blipFill>
          <a:blip r:embed="rId3" cstate="print"/>
          <a:srcRect l="16089" t="10526" r="15531" b="10528"/>
          <a:stretch>
            <a:fillRect/>
          </a:stretch>
        </p:blipFill>
        <p:spPr bwMode="auto">
          <a:xfrm>
            <a:off x="3929058" y="571480"/>
            <a:ext cx="552422" cy="487431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/>
          <a:srcRect l="25000" t="15663" r="40517" b="61445"/>
          <a:stretch>
            <a:fillRect/>
          </a:stretch>
        </p:blipFill>
        <p:spPr bwMode="auto">
          <a:xfrm>
            <a:off x="4857752" y="1142984"/>
            <a:ext cx="28574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/>
          <a:srcRect l="24793" t="15000" r="25620" b="43750"/>
          <a:stretch>
            <a:fillRect/>
          </a:stretch>
        </p:blipFill>
        <p:spPr bwMode="auto">
          <a:xfrm>
            <a:off x="4572000" y="2643182"/>
            <a:ext cx="42862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/>
          <a:srcRect l="25102" t="15529" r="41107" b="53350"/>
          <a:stretch>
            <a:fillRect/>
          </a:stretch>
        </p:blipFill>
        <p:spPr bwMode="auto">
          <a:xfrm>
            <a:off x="1500166" y="2643182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4429124" y="785794"/>
            <a:ext cx="9286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427445" y="1787473"/>
            <a:ext cx="1584271" cy="95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одержимое 2"/>
          <p:cNvSpPr txBox="1">
            <a:spLocks/>
          </p:cNvSpPr>
          <p:nvPr/>
        </p:nvSpPr>
        <p:spPr>
          <a:xfrm>
            <a:off x="5929322" y="5143512"/>
            <a:ext cx="271461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течение 1 рабочего дня</a:t>
            </a:r>
            <a:r>
              <a:rPr lang="ru-RU" sz="1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незамедлительный вызов скорой помощи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 l="34558" r="33763"/>
          <a:stretch>
            <a:fillRect/>
          </a:stretch>
        </p:blipFill>
        <p:spPr bwMode="auto">
          <a:xfrm>
            <a:off x="6000760" y="5286388"/>
            <a:ext cx="150606" cy="412741"/>
          </a:xfrm>
          <a:prstGeom prst="rect">
            <a:avLst/>
          </a:prstGeom>
          <a:noFill/>
        </p:spPr>
      </p:pic>
      <p:cxnSp>
        <p:nvCxnSpPr>
          <p:cNvPr id="30" name="Прямая со стрелкой 29"/>
          <p:cNvCxnSpPr/>
          <p:nvPr/>
        </p:nvCxnSpPr>
        <p:spPr>
          <a:xfrm rot="5400000">
            <a:off x="4001289" y="4571215"/>
            <a:ext cx="57150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 descr="D:\Важные документы\РАБОТА апрель\01-02 июля 2020 Визит Минтруд\13.07.2021 для Байматовой\скор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6000768"/>
            <a:ext cx="714356" cy="714356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>
          <a:xfrm>
            <a:off x="4572000" y="5143512"/>
            <a:ext cx="1714512" cy="10001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/>
          <p:nvPr/>
        </p:nvPicPr>
        <p:blipFill>
          <a:blip r:embed="rId10"/>
          <a:srcRect l="2419" t="64036" r="43548" b="11951"/>
          <a:stretch>
            <a:fillRect/>
          </a:stretch>
        </p:blipFill>
        <p:spPr bwMode="auto">
          <a:xfrm>
            <a:off x="142844" y="5429264"/>
            <a:ext cx="47863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42844" y="0"/>
            <a:ext cx="7000924" cy="785818"/>
          </a:xfrm>
        </p:spPr>
        <p:txBody>
          <a:bodyPr>
            <a:normAutofit fontScale="90000"/>
          </a:bodyPr>
          <a:lstStyle/>
          <a:p>
            <a:r>
              <a:rPr lang="ru-RU" sz="16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Пилотный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проект по передаче информации о состоянии здоровья </a:t>
            </a:r>
            <a:b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получателей социальных услуг через планшеты социальными работниками</a:t>
            </a:r>
            <a:endParaRPr lang="ru-RU" sz="1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3">
            <a:lum bright="40000"/>
          </a:blip>
          <a:srcRect l="9694" t="24942" r="61172" b="11714"/>
          <a:stretch>
            <a:fillRect/>
          </a:stretch>
        </p:blipFill>
        <p:spPr bwMode="auto">
          <a:xfrm flipH="1">
            <a:off x="6929454" y="1571612"/>
            <a:ext cx="221454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Прямая со стрелкой 32"/>
          <p:cNvCxnSpPr/>
          <p:nvPr/>
        </p:nvCxnSpPr>
        <p:spPr>
          <a:xfrm rot="5400000">
            <a:off x="7572396" y="5072074"/>
            <a:ext cx="114300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33"/>
          <p:cNvSpPr>
            <a:spLocks noChangeAspect="1" noEditPoints="1"/>
          </p:cNvSpPr>
          <p:nvPr/>
        </p:nvSpPr>
        <p:spPr bwMode="auto">
          <a:xfrm>
            <a:off x="7715272" y="5715016"/>
            <a:ext cx="928694" cy="1001742"/>
          </a:xfrm>
          <a:custGeom>
            <a:avLst/>
            <a:gdLst>
              <a:gd name="T0" fmla="*/ 170 w 298"/>
              <a:gd name="T1" fmla="*/ 86 h 299"/>
              <a:gd name="T2" fmla="*/ 160 w 298"/>
              <a:gd name="T3" fmla="*/ 96 h 299"/>
              <a:gd name="T4" fmla="*/ 138 w 298"/>
              <a:gd name="T5" fmla="*/ 96 h 299"/>
              <a:gd name="T6" fmla="*/ 128 w 298"/>
              <a:gd name="T7" fmla="*/ 86 h 299"/>
              <a:gd name="T8" fmla="*/ 128 w 298"/>
              <a:gd name="T9" fmla="*/ 64 h 299"/>
              <a:gd name="T10" fmla="*/ 138 w 298"/>
              <a:gd name="T11" fmla="*/ 54 h 299"/>
              <a:gd name="T12" fmla="*/ 160 w 298"/>
              <a:gd name="T13" fmla="*/ 54 h 299"/>
              <a:gd name="T14" fmla="*/ 170 w 298"/>
              <a:gd name="T15" fmla="*/ 64 h 299"/>
              <a:gd name="T16" fmla="*/ 298 w 298"/>
              <a:gd name="T17" fmla="*/ 75 h 299"/>
              <a:gd name="T18" fmla="*/ 288 w 298"/>
              <a:gd name="T19" fmla="*/ 288 h 299"/>
              <a:gd name="T20" fmla="*/ 21 w 298"/>
              <a:gd name="T21" fmla="*/ 299 h 299"/>
              <a:gd name="T22" fmla="*/ 10 w 298"/>
              <a:gd name="T23" fmla="*/ 86 h 299"/>
              <a:gd name="T24" fmla="*/ 10 w 298"/>
              <a:gd name="T25" fmla="*/ 64 h 299"/>
              <a:gd name="T26" fmla="*/ 74 w 298"/>
              <a:gd name="T27" fmla="*/ 11 h 299"/>
              <a:gd name="T28" fmla="*/ 213 w 298"/>
              <a:gd name="T29" fmla="*/ 0 h 299"/>
              <a:gd name="T30" fmla="*/ 224 w 298"/>
              <a:gd name="T31" fmla="*/ 64 h 299"/>
              <a:gd name="T32" fmla="*/ 298 w 298"/>
              <a:gd name="T33" fmla="*/ 75 h 299"/>
              <a:gd name="T34" fmla="*/ 160 w 298"/>
              <a:gd name="T35" fmla="*/ 278 h 299"/>
              <a:gd name="T36" fmla="*/ 181 w 298"/>
              <a:gd name="T37" fmla="*/ 214 h 299"/>
              <a:gd name="T38" fmla="*/ 138 w 298"/>
              <a:gd name="T39" fmla="*/ 214 h 299"/>
              <a:gd name="T40" fmla="*/ 117 w 298"/>
              <a:gd name="T41" fmla="*/ 278 h 299"/>
              <a:gd name="T42" fmla="*/ 138 w 298"/>
              <a:gd name="T43" fmla="*/ 214 h 299"/>
              <a:gd name="T44" fmla="*/ 213 w 298"/>
              <a:gd name="T45" fmla="*/ 86 h 299"/>
              <a:gd name="T46" fmla="*/ 202 w 298"/>
              <a:gd name="T47" fmla="*/ 22 h 299"/>
              <a:gd name="T48" fmla="*/ 96 w 298"/>
              <a:gd name="T49" fmla="*/ 75 h 299"/>
              <a:gd name="T50" fmla="*/ 32 w 298"/>
              <a:gd name="T51" fmla="*/ 86 h 299"/>
              <a:gd name="T52" fmla="*/ 96 w 298"/>
              <a:gd name="T53" fmla="*/ 278 h 299"/>
              <a:gd name="T54" fmla="*/ 106 w 298"/>
              <a:gd name="T55" fmla="*/ 192 h 299"/>
              <a:gd name="T56" fmla="*/ 202 w 298"/>
              <a:gd name="T57" fmla="*/ 203 h 299"/>
              <a:gd name="T58" fmla="*/ 266 w 298"/>
              <a:gd name="T59" fmla="*/ 278 h 299"/>
              <a:gd name="T60" fmla="*/ 64 w 298"/>
              <a:gd name="T61" fmla="*/ 107 h 299"/>
              <a:gd name="T62" fmla="*/ 64 w 298"/>
              <a:gd name="T63" fmla="*/ 128 h 299"/>
              <a:gd name="T64" fmla="*/ 64 w 298"/>
              <a:gd name="T65" fmla="*/ 107 h 299"/>
              <a:gd name="T66" fmla="*/ 53 w 298"/>
              <a:gd name="T67" fmla="*/ 160 h 299"/>
              <a:gd name="T68" fmla="*/ 74 w 298"/>
              <a:gd name="T69" fmla="*/ 160 h 299"/>
              <a:gd name="T70" fmla="*/ 106 w 298"/>
              <a:gd name="T71" fmla="*/ 150 h 299"/>
              <a:gd name="T72" fmla="*/ 106 w 298"/>
              <a:gd name="T73" fmla="*/ 171 h 299"/>
              <a:gd name="T74" fmla="*/ 106 w 298"/>
              <a:gd name="T75" fmla="*/ 150 h 299"/>
              <a:gd name="T76" fmla="*/ 96 w 298"/>
              <a:gd name="T77" fmla="*/ 118 h 299"/>
              <a:gd name="T78" fmla="*/ 117 w 298"/>
              <a:gd name="T79" fmla="*/ 118 h 299"/>
              <a:gd name="T80" fmla="*/ 149 w 298"/>
              <a:gd name="T81" fmla="*/ 150 h 299"/>
              <a:gd name="T82" fmla="*/ 149 w 298"/>
              <a:gd name="T83" fmla="*/ 171 h 299"/>
              <a:gd name="T84" fmla="*/ 149 w 298"/>
              <a:gd name="T85" fmla="*/ 150 h 299"/>
              <a:gd name="T86" fmla="*/ 181 w 298"/>
              <a:gd name="T87" fmla="*/ 160 h 299"/>
              <a:gd name="T88" fmla="*/ 202 w 298"/>
              <a:gd name="T89" fmla="*/ 160 h 299"/>
              <a:gd name="T90" fmla="*/ 192 w 298"/>
              <a:gd name="T91" fmla="*/ 107 h 299"/>
              <a:gd name="T92" fmla="*/ 192 w 298"/>
              <a:gd name="T93" fmla="*/ 128 h 299"/>
              <a:gd name="T94" fmla="*/ 192 w 298"/>
              <a:gd name="T95" fmla="*/ 107 h 299"/>
              <a:gd name="T96" fmla="*/ 53 w 298"/>
              <a:gd name="T97" fmla="*/ 203 h 299"/>
              <a:gd name="T98" fmla="*/ 74 w 298"/>
              <a:gd name="T99" fmla="*/ 203 h 299"/>
              <a:gd name="T100" fmla="*/ 64 w 298"/>
              <a:gd name="T101" fmla="*/ 235 h 299"/>
              <a:gd name="T102" fmla="*/ 64 w 298"/>
              <a:gd name="T103" fmla="*/ 256 h 299"/>
              <a:gd name="T104" fmla="*/ 64 w 298"/>
              <a:gd name="T105" fmla="*/ 235 h 299"/>
              <a:gd name="T106" fmla="*/ 245 w 298"/>
              <a:gd name="T107" fmla="*/ 118 h 299"/>
              <a:gd name="T108" fmla="*/ 224 w 298"/>
              <a:gd name="T109" fmla="*/ 118 h 299"/>
              <a:gd name="T110" fmla="*/ 234 w 298"/>
              <a:gd name="T111" fmla="*/ 171 h 299"/>
              <a:gd name="T112" fmla="*/ 234 w 298"/>
              <a:gd name="T113" fmla="*/ 150 h 299"/>
              <a:gd name="T114" fmla="*/ 234 w 298"/>
              <a:gd name="T115" fmla="*/ 171 h 299"/>
              <a:gd name="T116" fmla="*/ 245 w 298"/>
              <a:gd name="T117" fmla="*/ 203 h 299"/>
              <a:gd name="T118" fmla="*/ 224 w 298"/>
              <a:gd name="T119" fmla="*/ 203 h 299"/>
              <a:gd name="T120" fmla="*/ 234 w 298"/>
              <a:gd name="T121" fmla="*/ 256 h 299"/>
              <a:gd name="T122" fmla="*/ 234 w 298"/>
              <a:gd name="T123" fmla="*/ 235 h 299"/>
              <a:gd name="T124" fmla="*/ 234 w 298"/>
              <a:gd name="T125" fmla="*/ 25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8" h="299">
                <a:moveTo>
                  <a:pt x="181" y="75"/>
                </a:moveTo>
                <a:cubicBezTo>
                  <a:pt x="181" y="81"/>
                  <a:pt x="176" y="86"/>
                  <a:pt x="17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102"/>
                  <a:pt x="155" y="107"/>
                  <a:pt x="149" y="107"/>
                </a:cubicBezTo>
                <a:cubicBezTo>
                  <a:pt x="143" y="107"/>
                  <a:pt x="138" y="102"/>
                  <a:pt x="138" y="96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28" y="86"/>
                  <a:pt x="128" y="86"/>
                  <a:pt x="128" y="86"/>
                </a:cubicBezTo>
                <a:cubicBezTo>
                  <a:pt x="122" y="86"/>
                  <a:pt x="117" y="81"/>
                  <a:pt x="117" y="75"/>
                </a:cubicBezTo>
                <a:cubicBezTo>
                  <a:pt x="117" y="69"/>
                  <a:pt x="122" y="64"/>
                  <a:pt x="12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48"/>
                  <a:pt x="143" y="43"/>
                  <a:pt x="149" y="43"/>
                </a:cubicBezTo>
                <a:cubicBezTo>
                  <a:pt x="155" y="43"/>
                  <a:pt x="160" y="48"/>
                  <a:pt x="160" y="5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76" y="64"/>
                  <a:pt x="181" y="69"/>
                  <a:pt x="181" y="75"/>
                </a:cubicBezTo>
                <a:close/>
                <a:moveTo>
                  <a:pt x="298" y="75"/>
                </a:moveTo>
                <a:cubicBezTo>
                  <a:pt x="298" y="81"/>
                  <a:pt x="294" y="86"/>
                  <a:pt x="288" y="86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9"/>
                  <a:pt x="277" y="299"/>
                </a:cubicBezTo>
                <a:cubicBezTo>
                  <a:pt x="21" y="299"/>
                  <a:pt x="21" y="299"/>
                  <a:pt x="21" y="299"/>
                </a:cubicBezTo>
                <a:cubicBezTo>
                  <a:pt x="15" y="299"/>
                  <a:pt x="10" y="294"/>
                  <a:pt x="10" y="288"/>
                </a:cubicBezTo>
                <a:cubicBezTo>
                  <a:pt x="10" y="86"/>
                  <a:pt x="10" y="86"/>
                  <a:pt x="10" y="86"/>
                </a:cubicBezTo>
                <a:cubicBezTo>
                  <a:pt x="4" y="86"/>
                  <a:pt x="0" y="81"/>
                  <a:pt x="0" y="75"/>
                </a:cubicBezTo>
                <a:cubicBezTo>
                  <a:pt x="0" y="69"/>
                  <a:pt x="4" y="64"/>
                  <a:pt x="10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5"/>
                  <a:pt x="79" y="0"/>
                  <a:pt x="85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9" y="0"/>
                  <a:pt x="224" y="5"/>
                  <a:pt x="224" y="11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94" y="64"/>
                  <a:pt x="298" y="69"/>
                  <a:pt x="298" y="75"/>
                </a:cubicBezTo>
                <a:close/>
                <a:moveTo>
                  <a:pt x="160" y="214"/>
                </a:moveTo>
                <a:cubicBezTo>
                  <a:pt x="160" y="278"/>
                  <a:pt x="160" y="278"/>
                  <a:pt x="160" y="278"/>
                </a:cubicBezTo>
                <a:cubicBezTo>
                  <a:pt x="181" y="278"/>
                  <a:pt x="181" y="278"/>
                  <a:pt x="181" y="278"/>
                </a:cubicBezTo>
                <a:cubicBezTo>
                  <a:pt x="181" y="214"/>
                  <a:pt x="181" y="214"/>
                  <a:pt x="181" y="214"/>
                </a:cubicBezTo>
                <a:lnTo>
                  <a:pt x="160" y="214"/>
                </a:lnTo>
                <a:close/>
                <a:moveTo>
                  <a:pt x="138" y="214"/>
                </a:moveTo>
                <a:cubicBezTo>
                  <a:pt x="117" y="214"/>
                  <a:pt x="117" y="214"/>
                  <a:pt x="117" y="214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38" y="278"/>
                  <a:pt x="138" y="278"/>
                  <a:pt x="138" y="278"/>
                </a:cubicBezTo>
                <a:lnTo>
                  <a:pt x="138" y="214"/>
                </a:lnTo>
                <a:close/>
                <a:moveTo>
                  <a:pt x="266" y="86"/>
                </a:moveTo>
                <a:cubicBezTo>
                  <a:pt x="213" y="86"/>
                  <a:pt x="213" y="86"/>
                  <a:pt x="213" y="86"/>
                </a:cubicBezTo>
                <a:cubicBezTo>
                  <a:pt x="207" y="86"/>
                  <a:pt x="202" y="81"/>
                  <a:pt x="202" y="75"/>
                </a:cubicBezTo>
                <a:cubicBezTo>
                  <a:pt x="202" y="22"/>
                  <a:pt x="202" y="22"/>
                  <a:pt x="202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81"/>
                  <a:pt x="91" y="86"/>
                  <a:pt x="85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278"/>
                  <a:pt x="32" y="278"/>
                  <a:pt x="32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03"/>
                  <a:pt x="96" y="203"/>
                  <a:pt x="96" y="203"/>
                </a:cubicBezTo>
                <a:cubicBezTo>
                  <a:pt x="96" y="197"/>
                  <a:pt x="100" y="192"/>
                  <a:pt x="10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8" y="192"/>
                  <a:pt x="202" y="197"/>
                  <a:pt x="202" y="203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66" y="278"/>
                  <a:pt x="266" y="278"/>
                  <a:pt x="266" y="278"/>
                </a:cubicBezTo>
                <a:lnTo>
                  <a:pt x="266" y="86"/>
                </a:lnTo>
                <a:close/>
                <a:moveTo>
                  <a:pt x="64" y="107"/>
                </a:moveTo>
                <a:cubicBezTo>
                  <a:pt x="58" y="107"/>
                  <a:pt x="53" y="112"/>
                  <a:pt x="53" y="118"/>
                </a:cubicBezTo>
                <a:cubicBezTo>
                  <a:pt x="53" y="124"/>
                  <a:pt x="58" y="128"/>
                  <a:pt x="64" y="128"/>
                </a:cubicBezTo>
                <a:cubicBezTo>
                  <a:pt x="70" y="128"/>
                  <a:pt x="74" y="124"/>
                  <a:pt x="74" y="118"/>
                </a:cubicBezTo>
                <a:cubicBezTo>
                  <a:pt x="74" y="112"/>
                  <a:pt x="70" y="107"/>
                  <a:pt x="64" y="107"/>
                </a:cubicBezTo>
                <a:close/>
                <a:moveTo>
                  <a:pt x="64" y="150"/>
                </a:moveTo>
                <a:cubicBezTo>
                  <a:pt x="58" y="150"/>
                  <a:pt x="53" y="154"/>
                  <a:pt x="53" y="160"/>
                </a:cubicBezTo>
                <a:cubicBezTo>
                  <a:pt x="53" y="166"/>
                  <a:pt x="58" y="171"/>
                  <a:pt x="64" y="171"/>
                </a:cubicBezTo>
                <a:cubicBezTo>
                  <a:pt x="70" y="171"/>
                  <a:pt x="74" y="166"/>
                  <a:pt x="74" y="160"/>
                </a:cubicBezTo>
                <a:cubicBezTo>
                  <a:pt x="74" y="154"/>
                  <a:pt x="70" y="150"/>
                  <a:pt x="64" y="150"/>
                </a:cubicBezTo>
                <a:close/>
                <a:moveTo>
                  <a:pt x="106" y="150"/>
                </a:moveTo>
                <a:cubicBezTo>
                  <a:pt x="100" y="150"/>
                  <a:pt x="96" y="154"/>
                  <a:pt x="96" y="160"/>
                </a:cubicBezTo>
                <a:cubicBezTo>
                  <a:pt x="96" y="166"/>
                  <a:pt x="100" y="171"/>
                  <a:pt x="106" y="171"/>
                </a:cubicBezTo>
                <a:cubicBezTo>
                  <a:pt x="112" y="171"/>
                  <a:pt x="117" y="166"/>
                  <a:pt x="117" y="160"/>
                </a:cubicBezTo>
                <a:cubicBezTo>
                  <a:pt x="117" y="154"/>
                  <a:pt x="112" y="150"/>
                  <a:pt x="106" y="150"/>
                </a:cubicBezTo>
                <a:close/>
                <a:moveTo>
                  <a:pt x="106" y="107"/>
                </a:moveTo>
                <a:cubicBezTo>
                  <a:pt x="100" y="107"/>
                  <a:pt x="96" y="112"/>
                  <a:pt x="96" y="118"/>
                </a:cubicBezTo>
                <a:cubicBezTo>
                  <a:pt x="96" y="124"/>
                  <a:pt x="100" y="128"/>
                  <a:pt x="106" y="128"/>
                </a:cubicBezTo>
                <a:cubicBezTo>
                  <a:pt x="112" y="128"/>
                  <a:pt x="117" y="124"/>
                  <a:pt x="117" y="118"/>
                </a:cubicBezTo>
                <a:cubicBezTo>
                  <a:pt x="117" y="112"/>
                  <a:pt x="112" y="107"/>
                  <a:pt x="106" y="107"/>
                </a:cubicBezTo>
                <a:close/>
                <a:moveTo>
                  <a:pt x="149" y="150"/>
                </a:moveTo>
                <a:cubicBezTo>
                  <a:pt x="143" y="150"/>
                  <a:pt x="138" y="154"/>
                  <a:pt x="138" y="160"/>
                </a:cubicBezTo>
                <a:cubicBezTo>
                  <a:pt x="138" y="166"/>
                  <a:pt x="143" y="171"/>
                  <a:pt x="149" y="171"/>
                </a:cubicBezTo>
                <a:cubicBezTo>
                  <a:pt x="155" y="171"/>
                  <a:pt x="160" y="166"/>
                  <a:pt x="160" y="160"/>
                </a:cubicBezTo>
                <a:cubicBezTo>
                  <a:pt x="160" y="154"/>
                  <a:pt x="155" y="150"/>
                  <a:pt x="149" y="150"/>
                </a:cubicBezTo>
                <a:close/>
                <a:moveTo>
                  <a:pt x="192" y="150"/>
                </a:moveTo>
                <a:cubicBezTo>
                  <a:pt x="186" y="150"/>
                  <a:pt x="181" y="154"/>
                  <a:pt x="181" y="160"/>
                </a:cubicBezTo>
                <a:cubicBezTo>
                  <a:pt x="181" y="166"/>
                  <a:pt x="186" y="171"/>
                  <a:pt x="192" y="171"/>
                </a:cubicBezTo>
                <a:cubicBezTo>
                  <a:pt x="198" y="171"/>
                  <a:pt x="202" y="166"/>
                  <a:pt x="202" y="160"/>
                </a:cubicBezTo>
                <a:cubicBezTo>
                  <a:pt x="202" y="154"/>
                  <a:pt x="198" y="150"/>
                  <a:pt x="192" y="150"/>
                </a:cubicBezTo>
                <a:close/>
                <a:moveTo>
                  <a:pt x="192" y="107"/>
                </a:moveTo>
                <a:cubicBezTo>
                  <a:pt x="186" y="107"/>
                  <a:pt x="181" y="112"/>
                  <a:pt x="181" y="118"/>
                </a:cubicBezTo>
                <a:cubicBezTo>
                  <a:pt x="181" y="124"/>
                  <a:pt x="186" y="128"/>
                  <a:pt x="192" y="128"/>
                </a:cubicBezTo>
                <a:cubicBezTo>
                  <a:pt x="198" y="128"/>
                  <a:pt x="202" y="124"/>
                  <a:pt x="202" y="118"/>
                </a:cubicBezTo>
                <a:cubicBezTo>
                  <a:pt x="202" y="112"/>
                  <a:pt x="198" y="107"/>
                  <a:pt x="192" y="107"/>
                </a:cubicBezTo>
                <a:close/>
                <a:moveTo>
                  <a:pt x="64" y="192"/>
                </a:moveTo>
                <a:cubicBezTo>
                  <a:pt x="58" y="192"/>
                  <a:pt x="53" y="197"/>
                  <a:pt x="53" y="203"/>
                </a:cubicBezTo>
                <a:cubicBezTo>
                  <a:pt x="53" y="209"/>
                  <a:pt x="58" y="214"/>
                  <a:pt x="64" y="214"/>
                </a:cubicBezTo>
                <a:cubicBezTo>
                  <a:pt x="70" y="214"/>
                  <a:pt x="74" y="209"/>
                  <a:pt x="74" y="203"/>
                </a:cubicBezTo>
                <a:cubicBezTo>
                  <a:pt x="74" y="197"/>
                  <a:pt x="70" y="192"/>
                  <a:pt x="64" y="192"/>
                </a:cubicBezTo>
                <a:close/>
                <a:moveTo>
                  <a:pt x="64" y="235"/>
                </a:moveTo>
                <a:cubicBezTo>
                  <a:pt x="58" y="235"/>
                  <a:pt x="53" y="240"/>
                  <a:pt x="53" y="246"/>
                </a:cubicBezTo>
                <a:cubicBezTo>
                  <a:pt x="53" y="252"/>
                  <a:pt x="58" y="256"/>
                  <a:pt x="64" y="256"/>
                </a:cubicBezTo>
                <a:cubicBezTo>
                  <a:pt x="70" y="256"/>
                  <a:pt x="74" y="252"/>
                  <a:pt x="74" y="246"/>
                </a:cubicBezTo>
                <a:cubicBezTo>
                  <a:pt x="74" y="240"/>
                  <a:pt x="70" y="235"/>
                  <a:pt x="64" y="235"/>
                </a:cubicBezTo>
                <a:close/>
                <a:moveTo>
                  <a:pt x="234" y="128"/>
                </a:moveTo>
                <a:cubicBezTo>
                  <a:pt x="240" y="128"/>
                  <a:pt x="245" y="124"/>
                  <a:pt x="245" y="118"/>
                </a:cubicBezTo>
                <a:cubicBezTo>
                  <a:pt x="245" y="112"/>
                  <a:pt x="240" y="107"/>
                  <a:pt x="234" y="107"/>
                </a:cubicBezTo>
                <a:cubicBezTo>
                  <a:pt x="228" y="107"/>
                  <a:pt x="224" y="112"/>
                  <a:pt x="224" y="118"/>
                </a:cubicBezTo>
                <a:cubicBezTo>
                  <a:pt x="224" y="124"/>
                  <a:pt x="228" y="128"/>
                  <a:pt x="234" y="128"/>
                </a:cubicBezTo>
                <a:close/>
                <a:moveTo>
                  <a:pt x="234" y="171"/>
                </a:moveTo>
                <a:cubicBezTo>
                  <a:pt x="240" y="171"/>
                  <a:pt x="245" y="166"/>
                  <a:pt x="245" y="160"/>
                </a:cubicBezTo>
                <a:cubicBezTo>
                  <a:pt x="245" y="154"/>
                  <a:pt x="240" y="150"/>
                  <a:pt x="234" y="150"/>
                </a:cubicBezTo>
                <a:cubicBezTo>
                  <a:pt x="228" y="150"/>
                  <a:pt x="224" y="154"/>
                  <a:pt x="224" y="160"/>
                </a:cubicBezTo>
                <a:cubicBezTo>
                  <a:pt x="224" y="166"/>
                  <a:pt x="228" y="171"/>
                  <a:pt x="234" y="171"/>
                </a:cubicBezTo>
                <a:close/>
                <a:moveTo>
                  <a:pt x="234" y="214"/>
                </a:moveTo>
                <a:cubicBezTo>
                  <a:pt x="240" y="214"/>
                  <a:pt x="245" y="209"/>
                  <a:pt x="245" y="203"/>
                </a:cubicBezTo>
                <a:cubicBezTo>
                  <a:pt x="245" y="197"/>
                  <a:pt x="240" y="192"/>
                  <a:pt x="234" y="192"/>
                </a:cubicBezTo>
                <a:cubicBezTo>
                  <a:pt x="228" y="192"/>
                  <a:pt x="224" y="197"/>
                  <a:pt x="224" y="203"/>
                </a:cubicBezTo>
                <a:cubicBezTo>
                  <a:pt x="224" y="209"/>
                  <a:pt x="228" y="214"/>
                  <a:pt x="234" y="214"/>
                </a:cubicBezTo>
                <a:close/>
                <a:moveTo>
                  <a:pt x="234" y="256"/>
                </a:moveTo>
                <a:cubicBezTo>
                  <a:pt x="240" y="256"/>
                  <a:pt x="245" y="252"/>
                  <a:pt x="245" y="246"/>
                </a:cubicBezTo>
                <a:cubicBezTo>
                  <a:pt x="245" y="240"/>
                  <a:pt x="240" y="235"/>
                  <a:pt x="234" y="235"/>
                </a:cubicBezTo>
                <a:cubicBezTo>
                  <a:pt x="228" y="235"/>
                  <a:pt x="224" y="240"/>
                  <a:pt x="224" y="246"/>
                </a:cubicBezTo>
                <a:cubicBezTo>
                  <a:pt x="224" y="252"/>
                  <a:pt x="228" y="256"/>
                  <a:pt x="234" y="256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7215206" y="4786322"/>
            <a:ext cx="1785950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ctr"/>
            <a:r>
              <a:rPr lang="ru-RU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 момент окончания заполнения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072330" y="857232"/>
            <a:ext cx="1643074" cy="5715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ru-RU" sz="1400" b="1" dirty="0" smtClean="0">
                <a:solidFill>
                  <a:srgbClr val="624B7D"/>
                </a:solidFill>
                <a:latin typeface="Arial" pitchFamily="34" charset="0"/>
                <a:cs typeface="Arial" pitchFamily="34" charset="0"/>
              </a:rPr>
              <a:t>Платформа</a:t>
            </a:r>
          </a:p>
          <a:p>
            <a:pPr lvl="0" algn="ctr"/>
            <a:r>
              <a:rPr lang="en-US" sz="1400" b="1" dirty="0" smtClean="0">
                <a:solidFill>
                  <a:srgbClr val="624B7D"/>
                </a:solidFill>
                <a:latin typeface="Arial" pitchFamily="34" charset="0"/>
                <a:cs typeface="Arial" pitchFamily="34" charset="0"/>
              </a:rPr>
              <a:t>Google Forms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24B7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Важные документы\РАБОТА апрель\01-02 июля 2020 Визит Минтруд\13.07.2021 для Байматовой\картинки\гуг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500042"/>
            <a:ext cx="515256" cy="690550"/>
          </a:xfrm>
          <a:prstGeom prst="rect">
            <a:avLst/>
          </a:prstGeom>
          <a:noFill/>
        </p:spPr>
      </p:pic>
      <p:pic>
        <p:nvPicPr>
          <p:cNvPr id="2" name="Picture 2" descr="\\Serv01\all\Отдел организационно-методической работы\Анкета с фамилие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714380"/>
            <a:ext cx="3164334" cy="6143620"/>
          </a:xfrm>
          <a:prstGeom prst="rect">
            <a:avLst/>
          </a:prstGeom>
          <a:noFill/>
        </p:spPr>
      </p:pic>
      <p:pic>
        <p:nvPicPr>
          <p:cNvPr id="1027" name="Picture 3" descr="\\Serv01\all\Отдел организационно-методической работы\Анкета с точечками.png"/>
          <p:cNvPicPr>
            <a:picLocks noChangeAspect="1" noChangeArrowheads="1"/>
          </p:cNvPicPr>
          <p:nvPr/>
        </p:nvPicPr>
        <p:blipFill>
          <a:blip r:embed="rId6"/>
          <a:srcRect b="24999"/>
          <a:stretch>
            <a:fillRect/>
          </a:stretch>
        </p:blipFill>
        <p:spPr bwMode="auto">
          <a:xfrm>
            <a:off x="3571868" y="714356"/>
            <a:ext cx="343917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42844" y="0"/>
            <a:ext cx="8001056" cy="571480"/>
          </a:xfrm>
        </p:spPr>
        <p:txBody>
          <a:bodyPr>
            <a:normAutofit fontScale="90000"/>
          </a:bodyPr>
          <a:lstStyle/>
          <a:p>
            <a:r>
              <a:rPr lang="ru-RU" sz="16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Пилотный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проект по передаче информации о состоянии здоровья </a:t>
            </a:r>
            <a:b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получателей социальных услуг через планшеты социальными работниками</a:t>
            </a:r>
            <a:endParaRPr lang="ru-RU" sz="1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333"/>
          <p:cNvSpPr>
            <a:spLocks noChangeAspect="1" noEditPoints="1"/>
          </p:cNvSpPr>
          <p:nvPr/>
        </p:nvSpPr>
        <p:spPr bwMode="auto">
          <a:xfrm>
            <a:off x="428596" y="5643578"/>
            <a:ext cx="928694" cy="1001742"/>
          </a:xfrm>
          <a:custGeom>
            <a:avLst/>
            <a:gdLst>
              <a:gd name="T0" fmla="*/ 170 w 298"/>
              <a:gd name="T1" fmla="*/ 86 h 299"/>
              <a:gd name="T2" fmla="*/ 160 w 298"/>
              <a:gd name="T3" fmla="*/ 96 h 299"/>
              <a:gd name="T4" fmla="*/ 138 w 298"/>
              <a:gd name="T5" fmla="*/ 96 h 299"/>
              <a:gd name="T6" fmla="*/ 128 w 298"/>
              <a:gd name="T7" fmla="*/ 86 h 299"/>
              <a:gd name="T8" fmla="*/ 128 w 298"/>
              <a:gd name="T9" fmla="*/ 64 h 299"/>
              <a:gd name="T10" fmla="*/ 138 w 298"/>
              <a:gd name="T11" fmla="*/ 54 h 299"/>
              <a:gd name="T12" fmla="*/ 160 w 298"/>
              <a:gd name="T13" fmla="*/ 54 h 299"/>
              <a:gd name="T14" fmla="*/ 170 w 298"/>
              <a:gd name="T15" fmla="*/ 64 h 299"/>
              <a:gd name="T16" fmla="*/ 298 w 298"/>
              <a:gd name="T17" fmla="*/ 75 h 299"/>
              <a:gd name="T18" fmla="*/ 288 w 298"/>
              <a:gd name="T19" fmla="*/ 288 h 299"/>
              <a:gd name="T20" fmla="*/ 21 w 298"/>
              <a:gd name="T21" fmla="*/ 299 h 299"/>
              <a:gd name="T22" fmla="*/ 10 w 298"/>
              <a:gd name="T23" fmla="*/ 86 h 299"/>
              <a:gd name="T24" fmla="*/ 10 w 298"/>
              <a:gd name="T25" fmla="*/ 64 h 299"/>
              <a:gd name="T26" fmla="*/ 74 w 298"/>
              <a:gd name="T27" fmla="*/ 11 h 299"/>
              <a:gd name="T28" fmla="*/ 213 w 298"/>
              <a:gd name="T29" fmla="*/ 0 h 299"/>
              <a:gd name="T30" fmla="*/ 224 w 298"/>
              <a:gd name="T31" fmla="*/ 64 h 299"/>
              <a:gd name="T32" fmla="*/ 298 w 298"/>
              <a:gd name="T33" fmla="*/ 75 h 299"/>
              <a:gd name="T34" fmla="*/ 160 w 298"/>
              <a:gd name="T35" fmla="*/ 278 h 299"/>
              <a:gd name="T36" fmla="*/ 181 w 298"/>
              <a:gd name="T37" fmla="*/ 214 h 299"/>
              <a:gd name="T38" fmla="*/ 138 w 298"/>
              <a:gd name="T39" fmla="*/ 214 h 299"/>
              <a:gd name="T40" fmla="*/ 117 w 298"/>
              <a:gd name="T41" fmla="*/ 278 h 299"/>
              <a:gd name="T42" fmla="*/ 138 w 298"/>
              <a:gd name="T43" fmla="*/ 214 h 299"/>
              <a:gd name="T44" fmla="*/ 213 w 298"/>
              <a:gd name="T45" fmla="*/ 86 h 299"/>
              <a:gd name="T46" fmla="*/ 202 w 298"/>
              <a:gd name="T47" fmla="*/ 22 h 299"/>
              <a:gd name="T48" fmla="*/ 96 w 298"/>
              <a:gd name="T49" fmla="*/ 75 h 299"/>
              <a:gd name="T50" fmla="*/ 32 w 298"/>
              <a:gd name="T51" fmla="*/ 86 h 299"/>
              <a:gd name="T52" fmla="*/ 96 w 298"/>
              <a:gd name="T53" fmla="*/ 278 h 299"/>
              <a:gd name="T54" fmla="*/ 106 w 298"/>
              <a:gd name="T55" fmla="*/ 192 h 299"/>
              <a:gd name="T56" fmla="*/ 202 w 298"/>
              <a:gd name="T57" fmla="*/ 203 h 299"/>
              <a:gd name="T58" fmla="*/ 266 w 298"/>
              <a:gd name="T59" fmla="*/ 278 h 299"/>
              <a:gd name="T60" fmla="*/ 64 w 298"/>
              <a:gd name="T61" fmla="*/ 107 h 299"/>
              <a:gd name="T62" fmla="*/ 64 w 298"/>
              <a:gd name="T63" fmla="*/ 128 h 299"/>
              <a:gd name="T64" fmla="*/ 64 w 298"/>
              <a:gd name="T65" fmla="*/ 107 h 299"/>
              <a:gd name="T66" fmla="*/ 53 w 298"/>
              <a:gd name="T67" fmla="*/ 160 h 299"/>
              <a:gd name="T68" fmla="*/ 74 w 298"/>
              <a:gd name="T69" fmla="*/ 160 h 299"/>
              <a:gd name="T70" fmla="*/ 106 w 298"/>
              <a:gd name="T71" fmla="*/ 150 h 299"/>
              <a:gd name="T72" fmla="*/ 106 w 298"/>
              <a:gd name="T73" fmla="*/ 171 h 299"/>
              <a:gd name="T74" fmla="*/ 106 w 298"/>
              <a:gd name="T75" fmla="*/ 150 h 299"/>
              <a:gd name="T76" fmla="*/ 96 w 298"/>
              <a:gd name="T77" fmla="*/ 118 h 299"/>
              <a:gd name="T78" fmla="*/ 117 w 298"/>
              <a:gd name="T79" fmla="*/ 118 h 299"/>
              <a:gd name="T80" fmla="*/ 149 w 298"/>
              <a:gd name="T81" fmla="*/ 150 h 299"/>
              <a:gd name="T82" fmla="*/ 149 w 298"/>
              <a:gd name="T83" fmla="*/ 171 h 299"/>
              <a:gd name="T84" fmla="*/ 149 w 298"/>
              <a:gd name="T85" fmla="*/ 150 h 299"/>
              <a:gd name="T86" fmla="*/ 181 w 298"/>
              <a:gd name="T87" fmla="*/ 160 h 299"/>
              <a:gd name="T88" fmla="*/ 202 w 298"/>
              <a:gd name="T89" fmla="*/ 160 h 299"/>
              <a:gd name="T90" fmla="*/ 192 w 298"/>
              <a:gd name="T91" fmla="*/ 107 h 299"/>
              <a:gd name="T92" fmla="*/ 192 w 298"/>
              <a:gd name="T93" fmla="*/ 128 h 299"/>
              <a:gd name="T94" fmla="*/ 192 w 298"/>
              <a:gd name="T95" fmla="*/ 107 h 299"/>
              <a:gd name="T96" fmla="*/ 53 w 298"/>
              <a:gd name="T97" fmla="*/ 203 h 299"/>
              <a:gd name="T98" fmla="*/ 74 w 298"/>
              <a:gd name="T99" fmla="*/ 203 h 299"/>
              <a:gd name="T100" fmla="*/ 64 w 298"/>
              <a:gd name="T101" fmla="*/ 235 h 299"/>
              <a:gd name="T102" fmla="*/ 64 w 298"/>
              <a:gd name="T103" fmla="*/ 256 h 299"/>
              <a:gd name="T104" fmla="*/ 64 w 298"/>
              <a:gd name="T105" fmla="*/ 235 h 299"/>
              <a:gd name="T106" fmla="*/ 245 w 298"/>
              <a:gd name="T107" fmla="*/ 118 h 299"/>
              <a:gd name="T108" fmla="*/ 224 w 298"/>
              <a:gd name="T109" fmla="*/ 118 h 299"/>
              <a:gd name="T110" fmla="*/ 234 w 298"/>
              <a:gd name="T111" fmla="*/ 171 h 299"/>
              <a:gd name="T112" fmla="*/ 234 w 298"/>
              <a:gd name="T113" fmla="*/ 150 h 299"/>
              <a:gd name="T114" fmla="*/ 234 w 298"/>
              <a:gd name="T115" fmla="*/ 171 h 299"/>
              <a:gd name="T116" fmla="*/ 245 w 298"/>
              <a:gd name="T117" fmla="*/ 203 h 299"/>
              <a:gd name="T118" fmla="*/ 224 w 298"/>
              <a:gd name="T119" fmla="*/ 203 h 299"/>
              <a:gd name="T120" fmla="*/ 234 w 298"/>
              <a:gd name="T121" fmla="*/ 256 h 299"/>
              <a:gd name="T122" fmla="*/ 234 w 298"/>
              <a:gd name="T123" fmla="*/ 235 h 299"/>
              <a:gd name="T124" fmla="*/ 234 w 298"/>
              <a:gd name="T125" fmla="*/ 25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8" h="299">
                <a:moveTo>
                  <a:pt x="181" y="75"/>
                </a:moveTo>
                <a:cubicBezTo>
                  <a:pt x="181" y="81"/>
                  <a:pt x="176" y="86"/>
                  <a:pt x="17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102"/>
                  <a:pt x="155" y="107"/>
                  <a:pt x="149" y="107"/>
                </a:cubicBezTo>
                <a:cubicBezTo>
                  <a:pt x="143" y="107"/>
                  <a:pt x="138" y="102"/>
                  <a:pt x="138" y="96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28" y="86"/>
                  <a:pt x="128" y="86"/>
                  <a:pt x="128" y="86"/>
                </a:cubicBezTo>
                <a:cubicBezTo>
                  <a:pt x="122" y="86"/>
                  <a:pt x="117" y="81"/>
                  <a:pt x="117" y="75"/>
                </a:cubicBezTo>
                <a:cubicBezTo>
                  <a:pt x="117" y="69"/>
                  <a:pt x="122" y="64"/>
                  <a:pt x="12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48"/>
                  <a:pt x="143" y="43"/>
                  <a:pt x="149" y="43"/>
                </a:cubicBezTo>
                <a:cubicBezTo>
                  <a:pt x="155" y="43"/>
                  <a:pt x="160" y="48"/>
                  <a:pt x="160" y="5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76" y="64"/>
                  <a:pt x="181" y="69"/>
                  <a:pt x="181" y="75"/>
                </a:cubicBezTo>
                <a:close/>
                <a:moveTo>
                  <a:pt x="298" y="75"/>
                </a:moveTo>
                <a:cubicBezTo>
                  <a:pt x="298" y="81"/>
                  <a:pt x="294" y="86"/>
                  <a:pt x="288" y="86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9"/>
                  <a:pt x="277" y="299"/>
                </a:cubicBezTo>
                <a:cubicBezTo>
                  <a:pt x="21" y="299"/>
                  <a:pt x="21" y="299"/>
                  <a:pt x="21" y="299"/>
                </a:cubicBezTo>
                <a:cubicBezTo>
                  <a:pt x="15" y="299"/>
                  <a:pt x="10" y="294"/>
                  <a:pt x="10" y="288"/>
                </a:cubicBezTo>
                <a:cubicBezTo>
                  <a:pt x="10" y="86"/>
                  <a:pt x="10" y="86"/>
                  <a:pt x="10" y="86"/>
                </a:cubicBezTo>
                <a:cubicBezTo>
                  <a:pt x="4" y="86"/>
                  <a:pt x="0" y="81"/>
                  <a:pt x="0" y="75"/>
                </a:cubicBezTo>
                <a:cubicBezTo>
                  <a:pt x="0" y="69"/>
                  <a:pt x="4" y="64"/>
                  <a:pt x="10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5"/>
                  <a:pt x="79" y="0"/>
                  <a:pt x="85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9" y="0"/>
                  <a:pt x="224" y="5"/>
                  <a:pt x="224" y="11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94" y="64"/>
                  <a:pt x="298" y="69"/>
                  <a:pt x="298" y="75"/>
                </a:cubicBezTo>
                <a:close/>
                <a:moveTo>
                  <a:pt x="160" y="214"/>
                </a:moveTo>
                <a:cubicBezTo>
                  <a:pt x="160" y="278"/>
                  <a:pt x="160" y="278"/>
                  <a:pt x="160" y="278"/>
                </a:cubicBezTo>
                <a:cubicBezTo>
                  <a:pt x="181" y="278"/>
                  <a:pt x="181" y="278"/>
                  <a:pt x="181" y="278"/>
                </a:cubicBezTo>
                <a:cubicBezTo>
                  <a:pt x="181" y="214"/>
                  <a:pt x="181" y="214"/>
                  <a:pt x="181" y="214"/>
                </a:cubicBezTo>
                <a:lnTo>
                  <a:pt x="160" y="214"/>
                </a:lnTo>
                <a:close/>
                <a:moveTo>
                  <a:pt x="138" y="214"/>
                </a:moveTo>
                <a:cubicBezTo>
                  <a:pt x="117" y="214"/>
                  <a:pt x="117" y="214"/>
                  <a:pt x="117" y="214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38" y="278"/>
                  <a:pt x="138" y="278"/>
                  <a:pt x="138" y="278"/>
                </a:cubicBezTo>
                <a:lnTo>
                  <a:pt x="138" y="214"/>
                </a:lnTo>
                <a:close/>
                <a:moveTo>
                  <a:pt x="266" y="86"/>
                </a:moveTo>
                <a:cubicBezTo>
                  <a:pt x="213" y="86"/>
                  <a:pt x="213" y="86"/>
                  <a:pt x="213" y="86"/>
                </a:cubicBezTo>
                <a:cubicBezTo>
                  <a:pt x="207" y="86"/>
                  <a:pt x="202" y="81"/>
                  <a:pt x="202" y="75"/>
                </a:cubicBezTo>
                <a:cubicBezTo>
                  <a:pt x="202" y="22"/>
                  <a:pt x="202" y="22"/>
                  <a:pt x="202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81"/>
                  <a:pt x="91" y="86"/>
                  <a:pt x="85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278"/>
                  <a:pt x="32" y="278"/>
                  <a:pt x="32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03"/>
                  <a:pt x="96" y="203"/>
                  <a:pt x="96" y="203"/>
                </a:cubicBezTo>
                <a:cubicBezTo>
                  <a:pt x="96" y="197"/>
                  <a:pt x="100" y="192"/>
                  <a:pt x="10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8" y="192"/>
                  <a:pt x="202" y="197"/>
                  <a:pt x="202" y="203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66" y="278"/>
                  <a:pt x="266" y="278"/>
                  <a:pt x="266" y="278"/>
                </a:cubicBezTo>
                <a:lnTo>
                  <a:pt x="266" y="86"/>
                </a:lnTo>
                <a:close/>
                <a:moveTo>
                  <a:pt x="64" y="107"/>
                </a:moveTo>
                <a:cubicBezTo>
                  <a:pt x="58" y="107"/>
                  <a:pt x="53" y="112"/>
                  <a:pt x="53" y="118"/>
                </a:cubicBezTo>
                <a:cubicBezTo>
                  <a:pt x="53" y="124"/>
                  <a:pt x="58" y="128"/>
                  <a:pt x="64" y="128"/>
                </a:cubicBezTo>
                <a:cubicBezTo>
                  <a:pt x="70" y="128"/>
                  <a:pt x="74" y="124"/>
                  <a:pt x="74" y="118"/>
                </a:cubicBezTo>
                <a:cubicBezTo>
                  <a:pt x="74" y="112"/>
                  <a:pt x="70" y="107"/>
                  <a:pt x="64" y="107"/>
                </a:cubicBezTo>
                <a:close/>
                <a:moveTo>
                  <a:pt x="64" y="150"/>
                </a:moveTo>
                <a:cubicBezTo>
                  <a:pt x="58" y="150"/>
                  <a:pt x="53" y="154"/>
                  <a:pt x="53" y="160"/>
                </a:cubicBezTo>
                <a:cubicBezTo>
                  <a:pt x="53" y="166"/>
                  <a:pt x="58" y="171"/>
                  <a:pt x="64" y="171"/>
                </a:cubicBezTo>
                <a:cubicBezTo>
                  <a:pt x="70" y="171"/>
                  <a:pt x="74" y="166"/>
                  <a:pt x="74" y="160"/>
                </a:cubicBezTo>
                <a:cubicBezTo>
                  <a:pt x="74" y="154"/>
                  <a:pt x="70" y="150"/>
                  <a:pt x="64" y="150"/>
                </a:cubicBezTo>
                <a:close/>
                <a:moveTo>
                  <a:pt x="106" y="150"/>
                </a:moveTo>
                <a:cubicBezTo>
                  <a:pt x="100" y="150"/>
                  <a:pt x="96" y="154"/>
                  <a:pt x="96" y="160"/>
                </a:cubicBezTo>
                <a:cubicBezTo>
                  <a:pt x="96" y="166"/>
                  <a:pt x="100" y="171"/>
                  <a:pt x="106" y="171"/>
                </a:cubicBezTo>
                <a:cubicBezTo>
                  <a:pt x="112" y="171"/>
                  <a:pt x="117" y="166"/>
                  <a:pt x="117" y="160"/>
                </a:cubicBezTo>
                <a:cubicBezTo>
                  <a:pt x="117" y="154"/>
                  <a:pt x="112" y="150"/>
                  <a:pt x="106" y="150"/>
                </a:cubicBezTo>
                <a:close/>
                <a:moveTo>
                  <a:pt x="106" y="107"/>
                </a:moveTo>
                <a:cubicBezTo>
                  <a:pt x="100" y="107"/>
                  <a:pt x="96" y="112"/>
                  <a:pt x="96" y="118"/>
                </a:cubicBezTo>
                <a:cubicBezTo>
                  <a:pt x="96" y="124"/>
                  <a:pt x="100" y="128"/>
                  <a:pt x="106" y="128"/>
                </a:cubicBezTo>
                <a:cubicBezTo>
                  <a:pt x="112" y="128"/>
                  <a:pt x="117" y="124"/>
                  <a:pt x="117" y="118"/>
                </a:cubicBezTo>
                <a:cubicBezTo>
                  <a:pt x="117" y="112"/>
                  <a:pt x="112" y="107"/>
                  <a:pt x="106" y="107"/>
                </a:cubicBezTo>
                <a:close/>
                <a:moveTo>
                  <a:pt x="149" y="150"/>
                </a:moveTo>
                <a:cubicBezTo>
                  <a:pt x="143" y="150"/>
                  <a:pt x="138" y="154"/>
                  <a:pt x="138" y="160"/>
                </a:cubicBezTo>
                <a:cubicBezTo>
                  <a:pt x="138" y="166"/>
                  <a:pt x="143" y="171"/>
                  <a:pt x="149" y="171"/>
                </a:cubicBezTo>
                <a:cubicBezTo>
                  <a:pt x="155" y="171"/>
                  <a:pt x="160" y="166"/>
                  <a:pt x="160" y="160"/>
                </a:cubicBezTo>
                <a:cubicBezTo>
                  <a:pt x="160" y="154"/>
                  <a:pt x="155" y="150"/>
                  <a:pt x="149" y="150"/>
                </a:cubicBezTo>
                <a:close/>
                <a:moveTo>
                  <a:pt x="192" y="150"/>
                </a:moveTo>
                <a:cubicBezTo>
                  <a:pt x="186" y="150"/>
                  <a:pt x="181" y="154"/>
                  <a:pt x="181" y="160"/>
                </a:cubicBezTo>
                <a:cubicBezTo>
                  <a:pt x="181" y="166"/>
                  <a:pt x="186" y="171"/>
                  <a:pt x="192" y="171"/>
                </a:cubicBezTo>
                <a:cubicBezTo>
                  <a:pt x="198" y="171"/>
                  <a:pt x="202" y="166"/>
                  <a:pt x="202" y="160"/>
                </a:cubicBezTo>
                <a:cubicBezTo>
                  <a:pt x="202" y="154"/>
                  <a:pt x="198" y="150"/>
                  <a:pt x="192" y="150"/>
                </a:cubicBezTo>
                <a:close/>
                <a:moveTo>
                  <a:pt x="192" y="107"/>
                </a:moveTo>
                <a:cubicBezTo>
                  <a:pt x="186" y="107"/>
                  <a:pt x="181" y="112"/>
                  <a:pt x="181" y="118"/>
                </a:cubicBezTo>
                <a:cubicBezTo>
                  <a:pt x="181" y="124"/>
                  <a:pt x="186" y="128"/>
                  <a:pt x="192" y="128"/>
                </a:cubicBezTo>
                <a:cubicBezTo>
                  <a:pt x="198" y="128"/>
                  <a:pt x="202" y="124"/>
                  <a:pt x="202" y="118"/>
                </a:cubicBezTo>
                <a:cubicBezTo>
                  <a:pt x="202" y="112"/>
                  <a:pt x="198" y="107"/>
                  <a:pt x="192" y="107"/>
                </a:cubicBezTo>
                <a:close/>
                <a:moveTo>
                  <a:pt x="64" y="192"/>
                </a:moveTo>
                <a:cubicBezTo>
                  <a:pt x="58" y="192"/>
                  <a:pt x="53" y="197"/>
                  <a:pt x="53" y="203"/>
                </a:cubicBezTo>
                <a:cubicBezTo>
                  <a:pt x="53" y="209"/>
                  <a:pt x="58" y="214"/>
                  <a:pt x="64" y="214"/>
                </a:cubicBezTo>
                <a:cubicBezTo>
                  <a:pt x="70" y="214"/>
                  <a:pt x="74" y="209"/>
                  <a:pt x="74" y="203"/>
                </a:cubicBezTo>
                <a:cubicBezTo>
                  <a:pt x="74" y="197"/>
                  <a:pt x="70" y="192"/>
                  <a:pt x="64" y="192"/>
                </a:cubicBezTo>
                <a:close/>
                <a:moveTo>
                  <a:pt x="64" y="235"/>
                </a:moveTo>
                <a:cubicBezTo>
                  <a:pt x="58" y="235"/>
                  <a:pt x="53" y="240"/>
                  <a:pt x="53" y="246"/>
                </a:cubicBezTo>
                <a:cubicBezTo>
                  <a:pt x="53" y="252"/>
                  <a:pt x="58" y="256"/>
                  <a:pt x="64" y="256"/>
                </a:cubicBezTo>
                <a:cubicBezTo>
                  <a:pt x="70" y="256"/>
                  <a:pt x="74" y="252"/>
                  <a:pt x="74" y="246"/>
                </a:cubicBezTo>
                <a:cubicBezTo>
                  <a:pt x="74" y="240"/>
                  <a:pt x="70" y="235"/>
                  <a:pt x="64" y="235"/>
                </a:cubicBezTo>
                <a:close/>
                <a:moveTo>
                  <a:pt x="234" y="128"/>
                </a:moveTo>
                <a:cubicBezTo>
                  <a:pt x="240" y="128"/>
                  <a:pt x="245" y="124"/>
                  <a:pt x="245" y="118"/>
                </a:cubicBezTo>
                <a:cubicBezTo>
                  <a:pt x="245" y="112"/>
                  <a:pt x="240" y="107"/>
                  <a:pt x="234" y="107"/>
                </a:cubicBezTo>
                <a:cubicBezTo>
                  <a:pt x="228" y="107"/>
                  <a:pt x="224" y="112"/>
                  <a:pt x="224" y="118"/>
                </a:cubicBezTo>
                <a:cubicBezTo>
                  <a:pt x="224" y="124"/>
                  <a:pt x="228" y="128"/>
                  <a:pt x="234" y="128"/>
                </a:cubicBezTo>
                <a:close/>
                <a:moveTo>
                  <a:pt x="234" y="171"/>
                </a:moveTo>
                <a:cubicBezTo>
                  <a:pt x="240" y="171"/>
                  <a:pt x="245" y="166"/>
                  <a:pt x="245" y="160"/>
                </a:cubicBezTo>
                <a:cubicBezTo>
                  <a:pt x="245" y="154"/>
                  <a:pt x="240" y="150"/>
                  <a:pt x="234" y="150"/>
                </a:cubicBezTo>
                <a:cubicBezTo>
                  <a:pt x="228" y="150"/>
                  <a:pt x="224" y="154"/>
                  <a:pt x="224" y="160"/>
                </a:cubicBezTo>
                <a:cubicBezTo>
                  <a:pt x="224" y="166"/>
                  <a:pt x="228" y="171"/>
                  <a:pt x="234" y="171"/>
                </a:cubicBezTo>
                <a:close/>
                <a:moveTo>
                  <a:pt x="234" y="214"/>
                </a:moveTo>
                <a:cubicBezTo>
                  <a:pt x="240" y="214"/>
                  <a:pt x="245" y="209"/>
                  <a:pt x="245" y="203"/>
                </a:cubicBezTo>
                <a:cubicBezTo>
                  <a:pt x="245" y="197"/>
                  <a:pt x="240" y="192"/>
                  <a:pt x="234" y="192"/>
                </a:cubicBezTo>
                <a:cubicBezTo>
                  <a:pt x="228" y="192"/>
                  <a:pt x="224" y="197"/>
                  <a:pt x="224" y="203"/>
                </a:cubicBezTo>
                <a:cubicBezTo>
                  <a:pt x="224" y="209"/>
                  <a:pt x="228" y="214"/>
                  <a:pt x="234" y="214"/>
                </a:cubicBezTo>
                <a:close/>
                <a:moveTo>
                  <a:pt x="234" y="256"/>
                </a:moveTo>
                <a:cubicBezTo>
                  <a:pt x="240" y="256"/>
                  <a:pt x="245" y="252"/>
                  <a:pt x="245" y="246"/>
                </a:cubicBezTo>
                <a:cubicBezTo>
                  <a:pt x="245" y="240"/>
                  <a:pt x="240" y="235"/>
                  <a:pt x="234" y="235"/>
                </a:cubicBezTo>
                <a:cubicBezTo>
                  <a:pt x="228" y="235"/>
                  <a:pt x="224" y="240"/>
                  <a:pt x="224" y="246"/>
                </a:cubicBezTo>
                <a:cubicBezTo>
                  <a:pt x="224" y="252"/>
                  <a:pt x="228" y="256"/>
                  <a:pt x="234" y="256"/>
                </a:cubicBezTo>
                <a:close/>
              </a:path>
            </a:pathLst>
          </a:cu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357290" y="6215082"/>
            <a:ext cx="150019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2"/>
          <p:cNvSpPr txBox="1">
            <a:spLocks/>
          </p:cNvSpPr>
          <p:nvPr/>
        </p:nvSpPr>
        <p:spPr>
          <a:xfrm>
            <a:off x="3000364" y="5715016"/>
            <a:ext cx="571504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принимает оперативные меры по улучшению состояния здоровья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выписывает льготные рецепты</a:t>
            </a:r>
          </a:p>
          <a:p>
            <a:pPr lvl="0">
              <a:buFont typeface="Wingdings" pitchFamily="2" charset="2"/>
              <a:buChar char="q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взаимодействует с социальным работником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1345" t="18118" r="2356" b="41986"/>
          <a:stretch>
            <a:fillRect/>
          </a:stretch>
        </p:blipFill>
        <p:spPr bwMode="auto">
          <a:xfrm>
            <a:off x="142844" y="571480"/>
            <a:ext cx="84296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/>
          <a:srcRect l="15097" t="18118" r="13718" b="42065"/>
          <a:stretch>
            <a:fillRect/>
          </a:stretch>
        </p:blipFill>
        <p:spPr bwMode="auto">
          <a:xfrm>
            <a:off x="1357290" y="3071810"/>
            <a:ext cx="62865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234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Организация межведомственного взаимодействия в рамках системы долговременного ухода  в Тюменской области</vt:lpstr>
      <vt:lpstr>Слайд 2</vt:lpstr>
      <vt:lpstr>Слайд 3</vt:lpstr>
      <vt:lpstr>Слайд 4</vt:lpstr>
      <vt:lpstr>Слайд 5</vt:lpstr>
      <vt:lpstr>Слайд 6</vt:lpstr>
      <vt:lpstr>Пилотный проект по передаче информации о состоянии здоровья  получателей социальных услуг через планшеты социальными работниками</vt:lpstr>
      <vt:lpstr>Пилотный проект по передаче информации о состоянии здоровья  получателей социальных услуг через планшеты социальными работниками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32</cp:revision>
  <dcterms:created xsi:type="dcterms:W3CDTF">2021-07-09T08:08:32Z</dcterms:created>
  <dcterms:modified xsi:type="dcterms:W3CDTF">2021-07-12T09:18:51Z</dcterms:modified>
</cp:coreProperties>
</file>