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7" r:id="rId1"/>
  </p:sldMasterIdLst>
  <p:notesMasterIdLst>
    <p:notesMasterId r:id="rId19"/>
  </p:notesMasterIdLst>
  <p:sldIdLst>
    <p:sldId id="291" r:id="rId2"/>
    <p:sldId id="259" r:id="rId3"/>
    <p:sldId id="260" r:id="rId4"/>
    <p:sldId id="280" r:id="rId5"/>
    <p:sldId id="285" r:id="rId6"/>
    <p:sldId id="286" r:id="rId7"/>
    <p:sldId id="289" r:id="rId8"/>
    <p:sldId id="267" r:id="rId9"/>
    <p:sldId id="275" r:id="rId10"/>
    <p:sldId id="276" r:id="rId11"/>
    <p:sldId id="274" r:id="rId12"/>
    <p:sldId id="294" r:id="rId13"/>
    <p:sldId id="293" r:id="rId14"/>
    <p:sldId id="270" r:id="rId15"/>
    <p:sldId id="278" r:id="rId16"/>
    <p:sldId id="282" r:id="rId17"/>
    <p:sldId id="262" r:id="rId18"/>
  </p:sldIdLst>
  <p:sldSz cx="9144000" cy="6858000" type="screen4x3"/>
  <p:notesSz cx="6858000" cy="9144000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0066"/>
    <a:srgbClr val="333399"/>
    <a:srgbClr val="003366"/>
    <a:srgbClr val="003399"/>
    <a:srgbClr val="000099"/>
    <a:srgbClr val="CCE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91" autoAdjust="0"/>
    <p:restoredTop sz="95577" autoAdjust="0"/>
  </p:normalViewPr>
  <p:slideViewPr>
    <p:cSldViewPr>
      <p:cViewPr>
        <p:scale>
          <a:sx n="100" d="100"/>
          <a:sy n="100" d="100"/>
        </p:scale>
        <p:origin x="-264" y="-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BFD14500-8CB3-4235-B694-0D5CCC1A620F}" type="datetimeFigureOut">
              <a:rPr lang="ru-RU"/>
              <a:pPr>
                <a:defRPr/>
              </a:pPr>
              <a:t>18.11.2022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F129CF1A-0147-4EAF-99B6-4626F5E086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pPr>
              <a:defRPr/>
            </a:pPr>
            <a:fld id="{EA97C74A-F426-4F26-8D49-C967C72CE7F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heel spokes="8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735D22-918B-4167-845E-437A7466ADE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AC4C24-0106-48F7-8DAD-C403AE1F364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CF1CFEE3-EE25-49C1-9979-9A80431FC76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pPr>
              <a:defRPr/>
            </a:pPr>
            <a:fld id="{52F1074D-9FFB-4F78-9A79-57495578252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heel spokes="8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AD4C89-C7A0-4F80-BCBB-6B73602ADF4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7BC4D6-F4C2-458F-B57C-C7A66618C01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C1C88524-DDB8-4BAA-83AD-8C72E45B8E0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611A81-CE4C-4666-BF73-D2C70C4304D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E828883D-B7A1-450A-9AE1-7210662ADF7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heel spokes="8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6ED25B9C-059F-46D5-9F07-E69A5617347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ED25B9C-059F-46D5-9F07-E69A5617347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med">
    <p:wheel spokes="8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 descr="https://wallpapercave.com/wp/wc16822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500298" y="2714620"/>
            <a:ext cx="635798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Клуб  «Школа </a:t>
            </a:r>
          </a:p>
          <a:p>
            <a:pPr algn="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активного долголетия »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14678" y="4357694"/>
            <a:ext cx="528641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ГКУ СО «КЦСОН Восточного округа» </a:t>
            </a:r>
          </a:p>
          <a:p>
            <a:pPr>
              <a:lnSpc>
                <a:spcPct val="110000"/>
              </a:lnSpc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Отделение социальной реабилитации для граждан пожилого возраста и инвалидов </a:t>
            </a:r>
          </a:p>
          <a:p>
            <a:pPr>
              <a:lnSpc>
                <a:spcPct val="110000"/>
              </a:lnSpc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г.о.  Отрадный </a:t>
            </a:r>
          </a:p>
          <a:p>
            <a:pPr>
              <a:lnSpc>
                <a:spcPct val="110000"/>
              </a:lnSpc>
            </a:pP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Объект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429124" y="285728"/>
            <a:ext cx="3241675" cy="2490788"/>
          </a:xfrm>
          <a:prstGeom prst="rect">
            <a:avLst/>
          </a:prstGeom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286124"/>
            <a:ext cx="3887788" cy="273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Rectangle 4"/>
          <p:cNvSpPr>
            <a:spLocks noGrp="1"/>
          </p:cNvSpPr>
          <p:nvPr>
            <p:ph type="title"/>
          </p:nvPr>
        </p:nvSpPr>
        <p:spPr>
          <a:xfrm>
            <a:off x="684213" y="476250"/>
            <a:ext cx="7772400" cy="649288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Занятия с лентой</a:t>
            </a:r>
          </a:p>
        </p:txBody>
      </p:sp>
      <p:sp>
        <p:nvSpPr>
          <p:cNvPr id="23557" name="Rectangle 5"/>
          <p:cNvSpPr>
            <a:spLocks noGrp="1"/>
          </p:cNvSpPr>
          <p:nvPr>
            <p:ph type="subTitle" idx="4294967295"/>
          </p:nvPr>
        </p:nvSpPr>
        <p:spPr>
          <a:xfrm>
            <a:off x="785786" y="1214422"/>
            <a:ext cx="7488237" cy="1752600"/>
          </a:xfrm>
        </p:spPr>
        <p:txBody>
          <a:bodyPr>
            <a:normAutofit/>
          </a:bodyPr>
          <a:lstStyle/>
          <a:p>
            <a:pPr marL="0" indent="0" algn="ctr">
              <a:buFont typeface="Wingdings 2" pitchFamily="18" charset="2"/>
              <a:buNone/>
            </a:pPr>
            <a:r>
              <a:rPr lang="ru-RU" dirty="0"/>
              <a:t>Общеукрепляющий комплекс упражнений с лентами для пожилых улучшает качество жизни, повышает уверенность в себе и поднимает настроение. </a:t>
            </a:r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286124"/>
            <a:ext cx="3959225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1214422"/>
            <a:ext cx="3589337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Rectangle 5"/>
          <p:cNvSpPr>
            <a:spLocks noGrp="1"/>
          </p:cNvSpPr>
          <p:nvPr>
            <p:ph type="title"/>
          </p:nvPr>
        </p:nvSpPr>
        <p:spPr>
          <a:xfrm>
            <a:off x="2339975" y="404813"/>
            <a:ext cx="4173538" cy="7921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Занятия</a:t>
            </a:r>
            <a:r>
              <a:rPr lang="ru-RU" sz="4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ru-RU" sz="4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йогой</a:t>
            </a:r>
            <a:endParaRPr lang="ru-RU" sz="4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510" name="Rectangle 6"/>
          <p:cNvSpPr>
            <a:spLocks noGrp="1"/>
          </p:cNvSpPr>
          <p:nvPr>
            <p:ph type="subTitle" idx="4294967295"/>
          </p:nvPr>
        </p:nvSpPr>
        <p:spPr>
          <a:xfrm>
            <a:off x="571472" y="1857364"/>
            <a:ext cx="4214842" cy="3714776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Font typeface="Wingdings 2" pitchFamily="18" charset="2"/>
              <a:buNone/>
            </a:pPr>
            <a:r>
              <a:rPr lang="ru-RU" dirty="0">
                <a:latin typeface="Times New Roman" pitchFamily="18" charset="0"/>
              </a:rPr>
              <a:t>Для людей старше </a:t>
            </a:r>
            <a:r>
              <a:rPr lang="ru-RU" dirty="0" smtClean="0">
                <a:latin typeface="Times New Roman" pitchFamily="18" charset="0"/>
              </a:rPr>
              <a:t>55 </a:t>
            </a:r>
            <a:r>
              <a:rPr lang="ru-RU" dirty="0">
                <a:latin typeface="Times New Roman" pitchFamily="18" charset="0"/>
              </a:rPr>
              <a:t>лет одним из оптимальных видов физических </a:t>
            </a:r>
            <a:r>
              <a:rPr lang="ru-RU" dirty="0" smtClean="0">
                <a:latin typeface="Times New Roman" pitchFamily="18" charset="0"/>
              </a:rPr>
              <a:t>нагрузок является йога. </a:t>
            </a:r>
          </a:p>
          <a:p>
            <a:pPr marL="0" indent="0" algn="just">
              <a:buFont typeface="Wingdings 2" pitchFamily="18" charset="2"/>
              <a:buNone/>
            </a:pPr>
            <a:r>
              <a:rPr lang="ru-RU" dirty="0" smtClean="0">
                <a:latin typeface="Times New Roman" pitchFamily="18" charset="0"/>
              </a:rPr>
              <a:t>Йога укрепляет и расширяет мышцы, восстанавливает подвижность в суставах, уменьшает боли в спине и мышцах, улучшает память, </a:t>
            </a:r>
            <a:r>
              <a:rPr lang="ru-RU" dirty="0" err="1" smtClean="0">
                <a:latin typeface="Times New Roman" pitchFamily="18" charset="0"/>
              </a:rPr>
              <a:t>концетрацию</a:t>
            </a:r>
            <a:r>
              <a:rPr lang="ru-RU" dirty="0" smtClean="0">
                <a:latin typeface="Times New Roman" pitchFamily="18" charset="0"/>
              </a:rPr>
              <a:t>, кровообращение, стимулирует работу иммунной системы, расслабляет. Она работает всесторонне, укрепляет и совершает весь организм. </a:t>
            </a:r>
          </a:p>
          <a:p>
            <a:pPr marL="0" indent="0" algn="just">
              <a:buFont typeface="Wingdings 2" pitchFamily="18" charset="2"/>
              <a:buNone/>
            </a:pPr>
            <a:r>
              <a:rPr lang="ru-RU" dirty="0" smtClean="0">
                <a:latin typeface="Times New Roman" pitchFamily="18" charset="0"/>
              </a:rPr>
              <a:t>Систематические занятия</a:t>
            </a:r>
            <a:r>
              <a:rPr lang="ru-RU" dirty="0">
                <a:latin typeface="Times New Roman" pitchFamily="18" charset="0"/>
              </a:rPr>
              <a:t> </a:t>
            </a:r>
            <a:r>
              <a:rPr lang="ru-RU" dirty="0" smtClean="0">
                <a:latin typeface="Times New Roman" pitchFamily="18" charset="0"/>
              </a:rPr>
              <a:t>йогой наполняют </a:t>
            </a:r>
            <a:r>
              <a:rPr lang="ru-RU" dirty="0">
                <a:latin typeface="Times New Roman" pitchFamily="18" charset="0"/>
              </a:rPr>
              <a:t>организм энергией, способствуют стабилизации эмоционального состояния, помогают укрепить связки, мышцы и </a:t>
            </a:r>
            <a:r>
              <a:rPr lang="ru-RU" dirty="0" err="1">
                <a:latin typeface="Times New Roman" pitchFamily="18" charset="0"/>
              </a:rPr>
              <a:t>сердечно-сосудистую</a:t>
            </a:r>
            <a:r>
              <a:rPr lang="ru-RU" dirty="0">
                <a:latin typeface="Times New Roman" pitchFamily="18" charset="0"/>
              </a:rPr>
              <a:t> систему. </a:t>
            </a:r>
          </a:p>
        </p:txBody>
      </p:sp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4000504"/>
            <a:ext cx="3529013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6908"/>
          </a:xfrm>
        </p:spPr>
        <p:txBody>
          <a:bodyPr/>
          <a:lstStyle/>
          <a:p>
            <a:pPr algn="ctr"/>
            <a:r>
              <a:rPr lang="ru-RU" b="1" dirty="0" smtClean="0"/>
              <a:t> Беседы и тренинги психолога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42910" y="1142984"/>
            <a:ext cx="3571900" cy="2286016"/>
          </a:xfrm>
        </p:spPr>
        <p:txBody>
          <a:bodyPr>
            <a:normAutofit/>
          </a:bodyPr>
          <a:lstStyle/>
          <a:p>
            <a:pPr marL="0" algn="just">
              <a:buNone/>
            </a:pPr>
            <a:r>
              <a:rPr lang="ru-RU" sz="2000" dirty="0" smtClean="0"/>
              <a:t>Беседы психолога, направленные на снятие эмоционального напряжения, помощь в восстановлении  социальных функций и повышения качества жизни.</a:t>
            </a:r>
            <a:endParaRPr lang="ru-RU" sz="2000" dirty="0"/>
          </a:p>
        </p:txBody>
      </p:sp>
      <p:pic>
        <p:nvPicPr>
          <p:cNvPr id="1026" name="Picture 2" descr="C:\Users\expert\Desktop\Фото ЦДП\P20215-1442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1142985"/>
            <a:ext cx="3286015" cy="2357454"/>
          </a:xfrm>
          <a:prstGeom prst="rect">
            <a:avLst/>
          </a:prstGeom>
          <a:noFill/>
        </p:spPr>
      </p:pic>
      <p:pic>
        <p:nvPicPr>
          <p:cNvPr id="6" name="Рисунок 5" descr="C:\Users\expert\Desktop\P20215-10245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3429000"/>
            <a:ext cx="2571768" cy="3090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expert\Desktop\Фото ЦДП\фото для Кулагиной Н В\IMG_20220314_100458.jpg"/>
          <p:cNvPicPr/>
          <p:nvPr/>
        </p:nvPicPr>
        <p:blipFill>
          <a:blip r:embed="rId4" cstate="print"/>
          <a:srcRect l="9469" t="17738"/>
          <a:stretch>
            <a:fillRect/>
          </a:stretch>
        </p:blipFill>
        <p:spPr bwMode="auto">
          <a:xfrm>
            <a:off x="5072066" y="3857628"/>
            <a:ext cx="321471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8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86700" cy="725470"/>
          </a:xfrm>
        </p:spPr>
        <p:txBody>
          <a:bodyPr/>
          <a:lstStyle/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Инновационные технологии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929190" y="1928802"/>
            <a:ext cx="3257544" cy="3328998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самоизоляции граждан 65+ нами была проведена работа по обучению участников клуба программе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zoom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позволило  проводить занятия удаленно.</a:t>
            </a:r>
            <a:endParaRPr lang="ru-RU" dirty="0"/>
          </a:p>
        </p:txBody>
      </p:sp>
      <p:pic>
        <p:nvPicPr>
          <p:cNvPr id="4" name="Рисунок 3" descr="C:\Users\expert\Desktop\Фото И ВИДЕО материалы на конкурс ПРОФЕССИОНАЛ ГОДА\Т. С. 45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643050"/>
            <a:ext cx="3766140" cy="3766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Прямоугольник 1"/>
          <p:cNvSpPr>
            <a:spLocks noChangeArrowheads="1"/>
          </p:cNvSpPr>
          <p:nvPr/>
        </p:nvSpPr>
        <p:spPr bwMode="auto">
          <a:xfrm>
            <a:off x="1042988" y="765175"/>
            <a:ext cx="76327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Результатом нашей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деятельности является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увеличение количества граждан  занимающихся  в  клубе  «Школа активного долголетия»,  а также  активное  участие  в  спортивных мероприятиях различного уровня.</a:t>
            </a:r>
            <a:endParaRPr lang="ru-RU" sz="2400" dirty="0"/>
          </a:p>
        </p:txBody>
      </p:sp>
      <p:pic>
        <p:nvPicPr>
          <p:cNvPr id="5" name="Рисунок 4" descr="C:\Users\expert\Pictures\2022-02-16\IMG-bed55b6c561e7f1c3b2cc67f354d481b-V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2643182"/>
            <a:ext cx="4010964" cy="302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Z:\Документы\Липнякова Наталья Михайловна\IMG-5e6ebdaeaa15f1485187c43e84202307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714620"/>
            <a:ext cx="385765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071678"/>
            <a:ext cx="3887788" cy="2925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Rectangle 6"/>
          <p:cNvSpPr>
            <a:spLocks noGrp="1"/>
          </p:cNvSpPr>
          <p:nvPr>
            <p:ph type="subTitle" idx="4294967295"/>
          </p:nvPr>
        </p:nvSpPr>
        <p:spPr>
          <a:xfrm>
            <a:off x="714348" y="571480"/>
            <a:ext cx="8001056" cy="785818"/>
          </a:xfr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Font typeface="Wingdings 2" pitchFamily="18" charset="2"/>
              <a:buNone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Участвуем в различных городских спортивных мероприятиях.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Рисунок 4" descr="Z:\Документы\Липнякова Наталья Михайловна\IMG-88c5142453792d39e121a01665e4f4ef-V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071678"/>
            <a:ext cx="3571901" cy="2942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1619250" y="692150"/>
            <a:ext cx="6335713" cy="7080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Нам 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покорилось  ГТО</a:t>
            </a:r>
            <a:r>
              <a:rPr lang="ru-RU" sz="4600" b="1" dirty="0" smtClean="0">
                <a:solidFill>
                  <a:schemeClr val="accent2">
                    <a:lumMod val="75000"/>
                  </a:schemeClr>
                </a:solidFill>
              </a:rPr>
              <a:t>   </a:t>
            </a:r>
            <a:endParaRPr lang="ru-RU" sz="4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8674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70630" y="2071677"/>
            <a:ext cx="3829933" cy="2928959"/>
          </a:xfrm>
        </p:spPr>
      </p:pic>
      <p:pic>
        <p:nvPicPr>
          <p:cNvPr id="28675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1" y="1995227"/>
            <a:ext cx="3784627" cy="3076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>
          <a:xfrm>
            <a:off x="785786" y="500042"/>
            <a:ext cx="6994525" cy="2808288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Физическая активность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</a:rPr>
              <a:t>полезна в любом возрасте, а в пожилом просто необходима:</a:t>
            </a:r>
            <a:br>
              <a:rPr lang="ru-RU" sz="2800" dirty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itchFamily="18" charset="0"/>
              </a:rPr>
              <a:t>- улучшить систему работы всего организма; </a:t>
            </a:r>
            <a:br>
              <a:rPr lang="ru-RU" sz="2800" dirty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itchFamily="18" charset="0"/>
              </a:rPr>
              <a:t>- предупредить различные заболевания;</a:t>
            </a:r>
            <a:br>
              <a:rPr lang="ru-RU" sz="2800" dirty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itchFamily="18" charset="0"/>
              </a:rPr>
              <a:t>- улучшить самочувствие;</a:t>
            </a:r>
            <a:br>
              <a:rPr lang="ru-RU" sz="2800" dirty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itchFamily="18" charset="0"/>
              </a:rPr>
              <a:t>- нормализовать сон;</a:t>
            </a:r>
            <a:br>
              <a:rPr lang="ru-RU" sz="2800" dirty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itchFamily="18" charset="0"/>
              </a:rPr>
              <a:t>- укрепить иммунитет.</a:t>
            </a: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2143116"/>
            <a:ext cx="295275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286124"/>
            <a:ext cx="295275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Содержимое 7" descr="C:\Users\expert\Pictures\2022-02-16\IMG-bed3411796466d1db4292396c9575d56-V.jpg"/>
          <p:cNvPicPr>
            <a:picLocks noGrp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4357694"/>
            <a:ext cx="3357586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4"/>
          <p:cNvSpPr>
            <a:spLocks noChangeArrowheads="1"/>
          </p:cNvSpPr>
          <p:nvPr/>
        </p:nvSpPr>
        <p:spPr bwMode="auto">
          <a:xfrm>
            <a:off x="468313" y="852488"/>
            <a:ext cx="8424862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2000" dirty="0">
                <a:latin typeface="Times New Roman" pitchFamily="18" charset="0"/>
              </a:rPr>
              <a:t>  Независимо от того, где мы живем, старение касается каждого из нас – молодых и пожилых, мужчин и женщин, богатых и бедных. </a:t>
            </a:r>
          </a:p>
          <a:p>
            <a:pPr algn="just">
              <a:lnSpc>
                <a:spcPct val="115000"/>
              </a:lnSpc>
            </a:pPr>
            <a:r>
              <a:rPr lang="ru-RU" sz="2000" dirty="0">
                <a:latin typeface="Times New Roman" pitchFamily="18" charset="0"/>
              </a:rPr>
              <a:t>Физическая активность является основным компонентом не только здорового образа жизни , но и лечения и профилактики многих заболеваний. Для людей старшей возрастной группы физическая активность полезна не меньше, чем для молодых. Физически активные пожилые люди имеют более высокий уровень функциональной адаптации </a:t>
            </a:r>
            <a:r>
              <a:rPr lang="ru-RU" sz="2000" dirty="0" err="1">
                <a:latin typeface="Times New Roman" pitchFamily="18" charset="0"/>
              </a:rPr>
              <a:t>сердечно-сосудистой</a:t>
            </a:r>
            <a:r>
              <a:rPr lang="ru-RU" sz="2000" dirty="0">
                <a:latin typeface="Times New Roman" pitchFamily="18" charset="0"/>
              </a:rPr>
              <a:t>, дыхательной систем, лучшую память, умственную работоспособность, координацию, меньший риск падений, большую самостоятельность и более низкий показатель смертности. </a:t>
            </a:r>
          </a:p>
          <a:p>
            <a:pPr algn="just">
              <a:lnSpc>
                <a:spcPct val="115000"/>
              </a:lnSpc>
            </a:pPr>
            <a:r>
              <a:rPr lang="ru-RU" sz="2000" dirty="0">
                <a:latin typeface="Times New Roman" pitchFamily="18" charset="0"/>
              </a:rPr>
              <a:t> Кроме того, регулярные тренировки помогают вылечиться от глубокой депрессии, а групповые занятия помогают освободиться от ощущения социальной изоляции и одиночества.   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9" name="Group 4"/>
          <p:cNvGrpSpPr>
            <a:grpSpLocks/>
          </p:cNvGrpSpPr>
          <p:nvPr/>
        </p:nvGrpSpPr>
        <p:grpSpPr bwMode="auto">
          <a:xfrm>
            <a:off x="179388" y="71438"/>
            <a:ext cx="8785225" cy="6757987"/>
            <a:chOff x="113" y="45"/>
            <a:chExt cx="5534" cy="4257"/>
          </a:xfrm>
        </p:grpSpPr>
        <p:sp>
          <p:nvSpPr>
            <p:cNvPr id="17410" name="WordArt 2"/>
            <p:cNvSpPr>
              <a:spLocks noChangeArrowheads="1" noChangeShapeType="1" noTextEdit="1"/>
            </p:cNvSpPr>
            <p:nvPr/>
          </p:nvSpPr>
          <p:spPr bwMode="auto">
            <a:xfrm>
              <a:off x="113" y="45"/>
              <a:ext cx="5489" cy="8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ru-RU" sz="3600" b="1" kern="1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0099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Book Antiqua"/>
                </a:rPr>
                <a:t>НЕ ПОЗВОЛЯЙТЕ СЕБЕ</a:t>
              </a:r>
            </a:p>
            <a:p>
              <a:r>
                <a:rPr lang="ru-RU" sz="3600" b="1" kern="1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0099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Book Antiqua"/>
                </a:rPr>
                <a:t>СТАРЕТЬ!</a:t>
              </a:r>
            </a:p>
          </p:txBody>
        </p:sp>
        <p:sp>
          <p:nvSpPr>
            <p:cNvPr id="17411" name="Rectangle 3"/>
            <p:cNvSpPr>
              <a:spLocks noChangeArrowheads="1"/>
            </p:cNvSpPr>
            <p:nvPr/>
          </p:nvSpPr>
          <p:spPr bwMode="auto">
            <a:xfrm>
              <a:off x="113" y="884"/>
              <a:ext cx="5534" cy="3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r"/>
              <a:r>
                <a:rPr lang="ru-RU" sz="2500" b="1" i="1" dirty="0">
                  <a:solidFill>
                    <a:srgbClr val="000099"/>
                  </a:solidFill>
                </a:rPr>
                <a:t>Стареть</a:t>
              </a:r>
              <a:r>
                <a:rPr lang="ru-RU" sz="2500" i="1" dirty="0"/>
                <a:t> – это всего лишь дурная привычка, </a:t>
              </a:r>
              <a:endParaRPr lang="ru-RU" sz="2500" dirty="0"/>
            </a:p>
            <a:p>
              <a:pPr algn="r"/>
              <a:r>
                <a:rPr lang="ru-RU" sz="2500" i="1" dirty="0"/>
                <a:t>на которую у занятых людей не хватает времени. </a:t>
              </a:r>
              <a:endParaRPr lang="ru-RU" sz="2500" dirty="0"/>
            </a:p>
            <a:p>
              <a:pPr algn="r"/>
              <a:r>
                <a:rPr lang="ru-RU" sz="2500" dirty="0"/>
                <a:t>А. Моруа</a:t>
              </a:r>
            </a:p>
            <a:p>
              <a:pPr algn="just"/>
              <a:r>
                <a:rPr lang="ru-RU" sz="2500" b="1" dirty="0">
                  <a:solidFill>
                    <a:srgbClr val="000099"/>
                  </a:solidFill>
                </a:rPr>
                <a:t>Наиболее типичные психологические особенности долгожителей:</a:t>
              </a:r>
              <a:endParaRPr lang="ru-RU" sz="2500" dirty="0">
                <a:solidFill>
                  <a:srgbClr val="000099"/>
                </a:solidFill>
              </a:endParaRPr>
            </a:p>
            <a:p>
              <a:pPr algn="just">
                <a:buClr>
                  <a:srgbClr val="000099"/>
                </a:buClr>
                <a:buFont typeface="Wingdings" pitchFamily="2" charset="2"/>
                <a:buChar char="ь"/>
              </a:pPr>
              <a:r>
                <a:rPr lang="ru-RU" sz="2500" dirty="0"/>
                <a:t>уравновешенность, </a:t>
              </a:r>
              <a:r>
                <a:rPr lang="ru-RU" sz="2500" dirty="0" err="1"/>
                <a:t>несуетливость</a:t>
              </a:r>
              <a:r>
                <a:rPr lang="ru-RU" sz="2500" dirty="0"/>
                <a:t>, </a:t>
              </a:r>
              <a:r>
                <a:rPr lang="ru-RU" sz="2500" dirty="0" err="1"/>
                <a:t>неленость</a:t>
              </a:r>
              <a:r>
                <a:rPr lang="ru-RU" sz="2500" dirty="0"/>
                <a:t>;</a:t>
              </a:r>
            </a:p>
            <a:p>
              <a:pPr algn="just">
                <a:buClr>
                  <a:srgbClr val="000099"/>
                </a:buClr>
                <a:buFont typeface="Wingdings" pitchFamily="2" charset="2"/>
                <a:buChar char="ь"/>
              </a:pPr>
              <a:r>
                <a:rPr lang="ru-RU" sz="2500" dirty="0"/>
                <a:t>интеллектуальная, творческая активность; </a:t>
              </a:r>
            </a:p>
            <a:p>
              <a:pPr algn="just">
                <a:buClr>
                  <a:srgbClr val="000099"/>
                </a:buClr>
                <a:buFont typeface="Wingdings" pitchFamily="2" charset="2"/>
                <a:buChar char="ь"/>
              </a:pPr>
              <a:r>
                <a:rPr lang="ru-RU" sz="2500" dirty="0"/>
                <a:t>уход от мрачных мыслей;</a:t>
              </a:r>
            </a:p>
            <a:p>
              <a:pPr algn="just">
                <a:buClr>
                  <a:srgbClr val="000099"/>
                </a:buClr>
                <a:buFont typeface="Wingdings" pitchFamily="2" charset="2"/>
                <a:buChar char="ь"/>
              </a:pPr>
              <a:r>
                <a:rPr lang="ru-RU" sz="2500" dirty="0"/>
                <a:t>самоуважение;</a:t>
              </a:r>
            </a:p>
            <a:p>
              <a:pPr algn="just">
                <a:buClr>
                  <a:srgbClr val="000099"/>
                </a:buClr>
                <a:buFont typeface="Wingdings" pitchFamily="2" charset="2"/>
                <a:buChar char="ь"/>
              </a:pPr>
              <a:r>
                <a:rPr lang="ru-RU" sz="2500" dirty="0"/>
                <a:t>спокойный взгляд на события и проблемы;</a:t>
              </a:r>
            </a:p>
            <a:p>
              <a:pPr algn="just">
                <a:buClr>
                  <a:srgbClr val="000099"/>
                </a:buClr>
                <a:buFont typeface="Wingdings" pitchFamily="2" charset="2"/>
                <a:buChar char="ь"/>
              </a:pPr>
              <a:r>
                <a:rPr lang="ru-RU" sz="2500" dirty="0"/>
                <a:t>жизнерадостность, оптимизм, чувство юмора;</a:t>
              </a:r>
            </a:p>
            <a:p>
              <a:pPr algn="just">
                <a:buClr>
                  <a:srgbClr val="000099"/>
                </a:buClr>
                <a:buFont typeface="Wingdings" pitchFamily="2" charset="2"/>
                <a:buChar char="ь"/>
              </a:pPr>
              <a:r>
                <a:rPr lang="ru-RU" sz="2500" dirty="0"/>
                <a:t>избегание сильных волнений; </a:t>
              </a:r>
            </a:p>
            <a:p>
              <a:pPr algn="just">
                <a:buClr>
                  <a:srgbClr val="000099"/>
                </a:buClr>
                <a:buFont typeface="Wingdings" pitchFamily="2" charset="2"/>
                <a:buChar char="ь"/>
              </a:pPr>
              <a:r>
                <a:rPr lang="ru-RU" sz="2500" dirty="0"/>
                <a:t>отсутствие сердитости, переживаний злобы, гнева, зависти.</a:t>
              </a:r>
            </a:p>
          </p:txBody>
        </p:sp>
      </p:grp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682647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/>
              <a:t>Клуб «Школа активного долголетия»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57158" y="785794"/>
            <a:ext cx="8229600" cy="292895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клуба: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-пропаганда здорового образа жизни;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-создание условий для ведения здорового образа жизни.  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по реализации: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ru-RU" sz="2000" dirty="0" smtClean="0"/>
              <a:t>-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индивидуальная беседа с каждым гражданином о состоянии здоровья, двигательной активности; 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-информирование о режиме дня, режиме питания и отдыха;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разработка плана и проведение групповых занятий физическими упражнениями.</a:t>
            </a:r>
            <a:endParaRPr lang="ru-RU" sz="2000" b="1" dirty="0"/>
          </a:p>
        </p:txBody>
      </p:sp>
      <p:pic>
        <p:nvPicPr>
          <p:cNvPr id="19460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929066"/>
            <a:ext cx="3786214" cy="2614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929065"/>
            <a:ext cx="3714776" cy="2631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65321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Основные направления работы: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Описание: C:\Users\expert\Desktop\Фотографии\Фотографии  ОСР - 2018\ТЕТЮШИНА\Шведская стенка.JPG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00628" y="1857364"/>
            <a:ext cx="307183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>
          <a:xfrm>
            <a:off x="642910" y="1142984"/>
            <a:ext cx="3657600" cy="658368"/>
          </a:xfrm>
        </p:spPr>
        <p:txBody>
          <a:bodyPr/>
          <a:lstStyle/>
          <a:p>
            <a:pPr algn="ctr"/>
            <a:r>
              <a:rPr lang="ru-RU" dirty="0" smtClean="0"/>
              <a:t>Групповые  занятия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3438" y="1142984"/>
            <a:ext cx="3657600" cy="658368"/>
          </a:xfrm>
        </p:spPr>
        <p:txBody>
          <a:bodyPr>
            <a:normAutofit/>
          </a:bodyPr>
          <a:lstStyle/>
          <a:p>
            <a:r>
              <a:rPr lang="ru-RU" dirty="0" smtClean="0"/>
              <a:t>Индивидуальные  занятия</a:t>
            </a:r>
            <a:endParaRPr lang="ru-RU" dirty="0"/>
          </a:p>
        </p:txBody>
      </p:sp>
      <p:pic>
        <p:nvPicPr>
          <p:cNvPr id="11" name="Рисунок 10" descr="C:\Users\expert\Pictures\2022-02-16\IMG-0e694bd881e6d2735b7c735d7a098a76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857364"/>
            <a:ext cx="307183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expert\Desktop\Фото ЦДП\фото для Кулагиной Н В\IMG_20220314_100458.jpg"/>
          <p:cNvPicPr/>
          <p:nvPr/>
        </p:nvPicPr>
        <p:blipFill>
          <a:blip r:embed="rId4" cstate="print"/>
          <a:srcRect l="9469" t="17738"/>
          <a:stretch>
            <a:fillRect/>
          </a:stretch>
        </p:blipFill>
        <p:spPr bwMode="auto">
          <a:xfrm>
            <a:off x="928662" y="4214818"/>
            <a:ext cx="3095311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expert\Desktop\0-02-05-f4232353ae91a4a9b32b217e32997d64e5299188954a43f661c11e945c1720b5_b9f2010a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4214818"/>
            <a:ext cx="307183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expert\AppData\Local\Microsoft\Windows\INetCache\Content.Word\IMG-f0ef702778748a1f6c350e48b75b96d2-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3214686"/>
            <a:ext cx="2639027" cy="3493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305800" cy="79608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Занятия на тренажерах</a:t>
            </a:r>
            <a:endParaRPr lang="ru-RU" b="1" dirty="0"/>
          </a:p>
        </p:txBody>
      </p:sp>
      <p:pic>
        <p:nvPicPr>
          <p:cNvPr id="3" name="Рисунок 2" descr="Z:\Документы\Кулагина Наталья Владимировна\фото СДУ от 10.06.21\IMG-f3a6306419d656149b0486205067ff00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285860"/>
            <a:ext cx="3571900" cy="2587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1357298"/>
            <a:ext cx="3381324" cy="2535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4414" y="428604"/>
            <a:ext cx="7815290" cy="661990"/>
          </a:xfrm>
        </p:spPr>
        <p:txBody>
          <a:bodyPr>
            <a:noAutofit/>
          </a:bodyPr>
          <a:lstStyle/>
          <a:p>
            <a:pPr algn="r"/>
            <a:r>
              <a:rPr lang="ru-RU" sz="4000" dirty="0" smtClean="0"/>
              <a:t>Занятия на свежем воздухе</a:t>
            </a:r>
            <a:endParaRPr lang="ru-RU" sz="4000" dirty="0"/>
          </a:p>
        </p:txBody>
      </p:sp>
      <p:pic>
        <p:nvPicPr>
          <p:cNvPr id="7" name="Рисунок 6" descr="C:\Users\expert\AppData\Local\Microsoft\Windows\INetCache\Content.Word\IMG-f8decaf50367c6166c8d62f78ec4c55c-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142984"/>
            <a:ext cx="3366984" cy="248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expert\AppData\Local\Microsoft\Windows\INetCache\Content.Word\IMG-6270a2111a1ff7cf0c333be7c304c655-V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1071546"/>
            <a:ext cx="3214710" cy="25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expert\AppData\Local\Microsoft\Windows\INetCache\Content.Word\IMG-7851e1855327c575600defe59dc2adf6-V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3306" y="3786190"/>
            <a:ext cx="3557474" cy="2668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xpert\Desktop\Фото И ВИДЕО материалы на конкурс ПРОФЕССИОНАЛ ГОДА\т. с. 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3929066"/>
            <a:ext cx="2928958" cy="2714620"/>
          </a:xfrm>
          <a:prstGeom prst="rect">
            <a:avLst/>
          </a:prstGeom>
          <a:noFill/>
        </p:spPr>
      </p:pic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>
          <a:xfrm>
            <a:off x="714348" y="785794"/>
            <a:ext cx="7500990" cy="12969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Скандинавская ходьба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</a:rPr>
              <a:t>повышает тонус и </a:t>
            </a:r>
            <a:br>
              <a:rPr lang="ru-RU" sz="2800" dirty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itchFamily="18" charset="0"/>
              </a:rPr>
              <a:t> улучшает настроение. Эффективный </a:t>
            </a:r>
            <a:br>
              <a:rPr lang="ru-RU" sz="2800" dirty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itchFamily="18" charset="0"/>
              </a:rPr>
              <a:t>способ избавиться от лишнего веса.</a:t>
            </a:r>
          </a:p>
        </p:txBody>
      </p:sp>
      <p:pic>
        <p:nvPicPr>
          <p:cNvPr id="20482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85720" y="2214554"/>
            <a:ext cx="3672011" cy="2754595"/>
          </a:xfrm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214554"/>
            <a:ext cx="3571900" cy="279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214554"/>
            <a:ext cx="4037012" cy="371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143116"/>
            <a:ext cx="3671887" cy="371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Rectangle 5"/>
          <p:cNvSpPr>
            <a:spLocks noGrp="1"/>
          </p:cNvSpPr>
          <p:nvPr>
            <p:ph type="title"/>
          </p:nvPr>
        </p:nvSpPr>
        <p:spPr>
          <a:xfrm>
            <a:off x="1285852" y="285728"/>
            <a:ext cx="6119813" cy="6477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Фитбол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22534" name="Rectangle 6"/>
          <p:cNvSpPr>
            <a:spLocks noGrp="1"/>
          </p:cNvSpPr>
          <p:nvPr>
            <p:ph type="subTitle" idx="4294967295"/>
          </p:nvPr>
        </p:nvSpPr>
        <p:spPr>
          <a:xfrm>
            <a:off x="1000100" y="857233"/>
            <a:ext cx="6769100" cy="1285884"/>
          </a:xfrm>
        </p:spPr>
        <p:txBody>
          <a:bodyPr>
            <a:normAutofit/>
          </a:bodyPr>
          <a:lstStyle/>
          <a:p>
            <a:pPr marL="0" indent="0" algn="ctr">
              <a:buFont typeface="Wingdings 2" pitchFamily="18" charset="2"/>
              <a:buNone/>
            </a:pPr>
            <a:r>
              <a:rPr lang="ru-RU" dirty="0"/>
              <a:t>Занятия </a:t>
            </a:r>
            <a:r>
              <a:rPr lang="ru-RU" dirty="0" err="1"/>
              <a:t>фитболом</a:t>
            </a:r>
            <a:r>
              <a:rPr lang="ru-RU" dirty="0"/>
              <a:t> способствуют созданию положительного эмоционального фона, бодрого настроения.  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1624</TotalTime>
  <Words>475</Words>
  <Application>Microsoft Office PowerPoint</Application>
  <PresentationFormat>Экран (4:3)</PresentationFormat>
  <Paragraphs>52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Эркер</vt:lpstr>
      <vt:lpstr>Слайд 1</vt:lpstr>
      <vt:lpstr>Слайд 2</vt:lpstr>
      <vt:lpstr>Слайд 3</vt:lpstr>
      <vt:lpstr>Клуб «Школа активного долголетия»</vt:lpstr>
      <vt:lpstr>Основные направления работы:</vt:lpstr>
      <vt:lpstr>Занятия на тренажерах</vt:lpstr>
      <vt:lpstr>Занятия на свежем воздухе</vt:lpstr>
      <vt:lpstr>Скандинавская ходьба повышает тонус и   улучшает настроение. Эффективный  способ избавиться от лишнего веса.</vt:lpstr>
      <vt:lpstr>Фитбол</vt:lpstr>
      <vt:lpstr>Занятия с лентой</vt:lpstr>
      <vt:lpstr>Занятия йогой</vt:lpstr>
      <vt:lpstr> Беседы и тренинги психолога</vt:lpstr>
      <vt:lpstr>Инновационные технологии</vt:lpstr>
      <vt:lpstr>Слайд 14</vt:lpstr>
      <vt:lpstr>Слайд 15</vt:lpstr>
      <vt:lpstr>Нам  покорилось  ГТО   </vt:lpstr>
      <vt:lpstr> Физическая активность полезна в любом возрасте, а в пожилом просто необходима: - улучшить систему работы всего организма;  - предупредить различные заболевания; - улучшить самочувствие; - нормализовать сон; - укрепить иммунитет.</vt:lpstr>
    </vt:vector>
  </TitlesOfParts>
  <Company>Melkosoft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</dc:creator>
  <cp:lastModifiedBy>expert</cp:lastModifiedBy>
  <cp:revision>197</cp:revision>
  <dcterms:created xsi:type="dcterms:W3CDTF">2012-04-03T06:37:03Z</dcterms:created>
  <dcterms:modified xsi:type="dcterms:W3CDTF">2022-11-18T10:33:53Z</dcterms:modified>
</cp:coreProperties>
</file>