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5"/>
  </p:notesMasterIdLst>
  <p:sldIdLst>
    <p:sldId id="256" r:id="rId3"/>
    <p:sldId id="262" r:id="rId4"/>
    <p:sldId id="264" r:id="rId5"/>
    <p:sldId id="269" r:id="rId6"/>
    <p:sldId id="275" r:id="rId7"/>
    <p:sldId id="276" r:id="rId8"/>
    <p:sldId id="268" r:id="rId9"/>
    <p:sldId id="270" r:id="rId10"/>
    <p:sldId id="271" r:id="rId11"/>
    <p:sldId id="272" r:id="rId12"/>
    <p:sldId id="274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3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7B605-F870-4C5B-8B3E-C017E5403F1A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8F65A-0AB1-4A0B-A4FB-2DFACC406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77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4.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2823B-4766-4697-A07F-163F4925D27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3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44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90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763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333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63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668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987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22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293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9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8D38-C70B-4895-8E0C-BD495FFF19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4671D-B73F-453B-8739-AD71395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3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63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3F720-C8DA-4567-AAC0-BD61EADAA0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5A7FF-1391-4124-8324-CDA94368DF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36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A871C-B043-430D-8336-9FF6824E32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BB50E-0080-4EF8-A4EF-E99B135DE2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96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871BF-E719-4632-A9F4-05D44252D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BBE91-4AE7-40FD-8032-284D6E6C47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59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62905-7824-4D3B-9E23-3FCEEB1B6F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02B1C-727E-4567-B642-04325EF62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69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6B14E-C4C4-4AFF-B867-47B9D4929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92488-F013-41B0-B7A2-B9CF709C22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8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D9E9A-713D-4D43-BA92-C332962A8F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3DFA9-3DD1-4401-A017-4F27EEE037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39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760F5-2323-4835-BFD2-50D4089A3E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745E0-9AD3-47CF-BC5A-C197652719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86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A3EC7-50DB-4441-AC52-8EA30009DF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D815-E020-4B75-B0A5-917AD19228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0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39945-43ED-4595-9356-C1839B4FFA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4FEB2-AADC-4826-BA0C-68AC92119B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58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E91BD-9A05-4A3F-8EFC-181DE0D6C0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F8C74-3603-416E-8DF6-510E8557D5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3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9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8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3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3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9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8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37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03A065-B06E-4BC6-8A6B-F4673A70093C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666B94D-1D78-431B-AEE1-BE50145E2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524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D6864D-95E3-458A-89BB-4BA819CBEB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1F09B2-7B7B-4DE4-9C89-56C2B316B9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5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Место ДШИ в культурной среде малого города на примере  работы Детской художественной школы Новоуральска с сообществом городских художников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4212" y="3847605"/>
            <a:ext cx="10811102" cy="1943595"/>
          </a:xfrm>
        </p:spPr>
        <p:txBody>
          <a:bodyPr>
            <a:normAutofit/>
          </a:bodyPr>
          <a:lstStyle/>
          <a:p>
            <a:r>
              <a:rPr lang="ru-RU" b="1" dirty="0"/>
              <a:t>Лазаренко Вера Вадимовна</a:t>
            </a:r>
          </a:p>
          <a:p>
            <a:r>
              <a:rPr lang="ru-RU" b="1" dirty="0"/>
              <a:t>Директор Детской художественной школы </a:t>
            </a:r>
            <a:r>
              <a:rPr lang="ru-RU" b="1" dirty="0" smtClean="0"/>
              <a:t>  Новоуральска</a:t>
            </a:r>
            <a:r>
              <a:rPr lang="ru-RU" b="1" dirty="0"/>
              <a:t>, искусствовед, Председатель Совета директоров ДХШ и художественных отделений ДШИ Свердловской области, член Международного союза педагогов-художников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3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189517"/>
            <a:ext cx="9647320" cy="1258784"/>
          </a:xfrm>
        </p:spPr>
        <p:txBody>
          <a:bodyPr>
            <a:normAutofit/>
          </a:bodyPr>
          <a:lstStyle/>
          <a:p>
            <a:r>
              <a:rPr lang="ru-RU" dirty="0" smtClean="0"/>
              <a:t>… и даже выезжают на музейную практику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25382" r="16077" b="5247"/>
          <a:stretch/>
        </p:blipFill>
        <p:spPr>
          <a:xfrm>
            <a:off x="684212" y="332509"/>
            <a:ext cx="6857459" cy="4714504"/>
          </a:xfrm>
        </p:spPr>
      </p:pic>
    </p:spTree>
    <p:extLst>
      <p:ext uri="{BB962C8B-B14F-4D97-AF65-F5344CB8AC3E}">
        <p14:creationId xmlns:p14="http://schemas.microsoft.com/office/powerpoint/2010/main" val="17328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285008"/>
            <a:ext cx="9540442" cy="6020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tx1"/>
                </a:solidFill>
              </a:rPr>
              <a:t>Успешно развиваясь на протяжении двенадцати лет, проект вовлекает в орбиту своего творческого влияния все больше талантливых </a:t>
            </a:r>
            <a:r>
              <a:rPr lang="ru-RU" sz="3200" b="1" dirty="0" err="1">
                <a:solidFill>
                  <a:schemeClr val="tx1"/>
                </a:solidFill>
              </a:rPr>
              <a:t>новоуральцев</a:t>
            </a:r>
            <a:r>
              <a:rPr lang="ru-RU" sz="32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Выставки на различных  площадках и в онлайн-пространстве, «Арт-мастерские» и  музейные практики,  уроки в группах для взрослых и   участие в пленэрах – все это помогает сотням горожан  проявить свои способности   и совершенствовать  мастерство. </a:t>
            </a:r>
          </a:p>
        </p:txBody>
      </p:sp>
    </p:spTree>
    <p:extLst>
      <p:ext uri="{BB962C8B-B14F-4D97-AF65-F5344CB8AC3E}">
        <p14:creationId xmlns:p14="http://schemas.microsoft.com/office/powerpoint/2010/main" val="23148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133" y="285008"/>
            <a:ext cx="11459688" cy="28818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Таким образом,   проект </a:t>
            </a:r>
            <a:r>
              <a:rPr lang="ru-RU" sz="2400" b="1" dirty="0">
                <a:solidFill>
                  <a:schemeClr val="tx1"/>
                </a:solidFill>
              </a:rPr>
              <a:t>«</a:t>
            </a:r>
            <a:r>
              <a:rPr lang="ru-RU" sz="2400" b="1" dirty="0" err="1">
                <a:solidFill>
                  <a:schemeClr val="tx1"/>
                </a:solidFill>
              </a:rPr>
              <a:t>Новоуральское</a:t>
            </a:r>
            <a:r>
              <a:rPr lang="ru-RU" sz="2400" b="1" dirty="0">
                <a:solidFill>
                  <a:schemeClr val="tx1"/>
                </a:solidFill>
              </a:rPr>
              <a:t> передвижничество» решает сразу несколько задач: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-   сохраняет </a:t>
            </a:r>
            <a:r>
              <a:rPr lang="ru-RU" sz="2400" b="1" dirty="0">
                <a:solidFill>
                  <a:schemeClr val="tx1"/>
                </a:solidFill>
              </a:rPr>
              <a:t>культурное наследие,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 -   способствует </a:t>
            </a:r>
            <a:r>
              <a:rPr lang="ru-RU" sz="2400" b="1" dirty="0">
                <a:solidFill>
                  <a:schemeClr val="tx1"/>
                </a:solidFill>
              </a:rPr>
              <a:t>творческой реализации жителей города,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 -</a:t>
            </a:r>
            <a:r>
              <a:rPr lang="ru-RU" sz="2400" b="1" dirty="0" smtClean="0">
                <a:solidFill>
                  <a:schemeClr val="tx1"/>
                </a:solidFill>
              </a:rPr>
              <a:t>   выстраивает </a:t>
            </a:r>
            <a:r>
              <a:rPr lang="ru-RU" sz="2400" b="1" dirty="0">
                <a:solidFill>
                  <a:schemeClr val="tx1"/>
                </a:solidFill>
              </a:rPr>
              <a:t>культурное взаимодействие поколений, </a:t>
            </a:r>
            <a:r>
              <a:rPr lang="ru-RU" sz="2400" b="1" dirty="0" smtClean="0">
                <a:solidFill>
                  <a:schemeClr val="tx1"/>
                </a:solidFill>
              </a:rPr>
              <a:t>   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 -   помогает в организации основной, образовательной деятельности  школы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9" t="27187" r="10789" b="-1"/>
          <a:stretch/>
        </p:blipFill>
        <p:spPr>
          <a:xfrm>
            <a:off x="273133" y="3415489"/>
            <a:ext cx="3769035" cy="3288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247" y="3140197"/>
            <a:ext cx="5382973" cy="35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7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D:\_РАБОТА\Новоуральское передвижничество 2017\Презентация Передвиждничество 2017\заставка 254х1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2711451" y="3716339"/>
            <a:ext cx="66976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70C0"/>
                </a:solidFill>
              </a:rPr>
              <a:t>художественно-просветительский проект в области культуры и искусства</a:t>
            </a:r>
          </a:p>
        </p:txBody>
      </p:sp>
    </p:spTree>
    <p:extLst>
      <p:ext uri="{BB962C8B-B14F-4D97-AF65-F5344CB8AC3E}">
        <p14:creationId xmlns:p14="http://schemas.microsoft.com/office/powerpoint/2010/main" val="37042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_РАБОТА\Новоуральское передвижничество 2017\Презентация Передвиждничество 2017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645" y="1844109"/>
            <a:ext cx="10839322" cy="482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007016" y="548681"/>
            <a:ext cx="8207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latin typeface="Calibri" pitchFamily="34" charset="0"/>
              </a:rPr>
              <a:t>За двенадцать лет  более </a:t>
            </a:r>
            <a:r>
              <a:rPr lang="ru-RU" sz="2400" dirty="0">
                <a:latin typeface="Calibri" pitchFamily="34" charset="0"/>
              </a:rPr>
              <a:t>200</a:t>
            </a:r>
            <a:r>
              <a:rPr lang="ru-RU" sz="2400" b="1" dirty="0">
                <a:latin typeface="Calibri" pitchFamily="34" charset="0"/>
              </a:rPr>
              <a:t> </a:t>
            </a:r>
            <a:r>
              <a:rPr lang="ru-RU" sz="2400" dirty="0">
                <a:latin typeface="Calibri" pitchFamily="34" charset="0"/>
              </a:rPr>
              <a:t>самодеятельных и профессиональных художников и мастеров Новоуральска </a:t>
            </a:r>
            <a:r>
              <a:rPr lang="ru-RU" sz="2400" dirty="0" smtClean="0">
                <a:latin typeface="Calibri" pitchFamily="34" charset="0"/>
              </a:rPr>
              <a:t>стали  </a:t>
            </a:r>
            <a:r>
              <a:rPr lang="ru-RU" sz="2400" dirty="0">
                <a:latin typeface="Calibri" pitchFamily="34" charset="0"/>
              </a:rPr>
              <a:t>участниками </a:t>
            </a:r>
            <a:r>
              <a:rPr lang="ru-RU" sz="2400" dirty="0" smtClean="0">
                <a:latin typeface="Calibri" pitchFamily="34" charset="0"/>
              </a:rPr>
              <a:t>проекта</a:t>
            </a:r>
            <a:endParaRPr lang="ru-RU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占位符 5">
            <a:extLst>
              <a:ext uri="{FF2B5EF4-FFF2-40B4-BE49-F238E27FC236}">
                <a16:creationId xmlns:a16="http://schemas.microsoft.com/office/drawing/2014/main" xmlns="" id="{FD4395EF-9ACA-6348-9E01-0E08659FF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r="13222"/>
          <a:stretch>
            <a:fillRect/>
          </a:stretch>
        </p:blipFill>
        <p:spPr>
          <a:xfrm>
            <a:off x="4133850" y="-1"/>
            <a:ext cx="8058150" cy="6858000"/>
          </a:xfrm>
          <a:custGeom>
            <a:avLst/>
            <a:gdLst>
              <a:gd name="connsiteX0" fmla="*/ 0 w 8058150"/>
              <a:gd name="connsiteY0" fmla="*/ 0 h 6858000"/>
              <a:gd name="connsiteX1" fmla="*/ 8058150 w 8058150"/>
              <a:gd name="connsiteY1" fmla="*/ 0 h 6858000"/>
              <a:gd name="connsiteX2" fmla="*/ 8058150 w 8058150"/>
              <a:gd name="connsiteY2" fmla="*/ 6858000 h 6858000"/>
              <a:gd name="connsiteX3" fmla="*/ 6858000 w 8058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8150" h="6858000">
                <a:moveTo>
                  <a:pt x="0" y="0"/>
                </a:moveTo>
                <a:lnTo>
                  <a:pt x="8058150" y="0"/>
                </a:lnTo>
                <a:lnTo>
                  <a:pt x="8058150" y="6858000"/>
                </a:lnTo>
                <a:lnTo>
                  <a:pt x="6858000" y="6858000"/>
                </a:lnTo>
                <a:close/>
              </a:path>
            </a:pathLst>
          </a:custGeom>
        </p:spPr>
      </p:pic>
      <p:sp>
        <p:nvSpPr>
          <p:cNvPr id="62" name="Rectangle 5">
            <a:extLst>
              <a:ext uri="{FF2B5EF4-FFF2-40B4-BE49-F238E27FC236}">
                <a16:creationId xmlns:a16="http://schemas.microsoft.com/office/drawing/2014/main" xmlns="" id="{DC6A4EBA-2174-4011-9ABF-B079724E6745}"/>
              </a:ext>
            </a:extLst>
          </p:cNvPr>
          <p:cNvSpPr/>
          <p:nvPr/>
        </p:nvSpPr>
        <p:spPr>
          <a:xfrm>
            <a:off x="443856" y="2772194"/>
            <a:ext cx="2433318" cy="240667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algn="ctr"/>
            <a:endParaRPr lang="en-US" sz="1400" kern="0" dirty="0">
              <a:solidFill>
                <a:srgbClr val="FF8556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Rectangle 7">
            <a:extLst>
              <a:ext uri="{FF2B5EF4-FFF2-40B4-BE49-F238E27FC236}">
                <a16:creationId xmlns:a16="http://schemas.microsoft.com/office/drawing/2014/main" xmlns="" id="{87B9F74F-582E-49CC-891A-F6602520107C}"/>
              </a:ext>
            </a:extLst>
          </p:cNvPr>
          <p:cNvSpPr/>
          <p:nvPr/>
        </p:nvSpPr>
        <p:spPr>
          <a:xfrm>
            <a:off x="3418050" y="2879891"/>
            <a:ext cx="2433318" cy="23258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algn="ctr"/>
            <a:endParaRPr lang="en-US" sz="1400" kern="0" dirty="0">
              <a:solidFill>
                <a:srgbClr val="FF8556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 8">
            <a:extLst>
              <a:ext uri="{FF2B5EF4-FFF2-40B4-BE49-F238E27FC236}">
                <a16:creationId xmlns:a16="http://schemas.microsoft.com/office/drawing/2014/main" xmlns="" id="{AE922B7F-8182-4881-92F6-D0B81A0F355D}"/>
              </a:ext>
            </a:extLst>
          </p:cNvPr>
          <p:cNvSpPr/>
          <p:nvPr/>
        </p:nvSpPr>
        <p:spPr>
          <a:xfrm>
            <a:off x="6465203" y="2584095"/>
            <a:ext cx="2433318" cy="23258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algn="ctr"/>
            <a:endParaRPr lang="en-US" sz="1400" kern="0" dirty="0">
              <a:solidFill>
                <a:srgbClr val="FF8556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Rectangle 9">
            <a:extLst>
              <a:ext uri="{FF2B5EF4-FFF2-40B4-BE49-F238E27FC236}">
                <a16:creationId xmlns:a16="http://schemas.microsoft.com/office/drawing/2014/main" xmlns="" id="{D549C286-4EBB-4933-8263-C90DE2EA5CD9}"/>
              </a:ext>
            </a:extLst>
          </p:cNvPr>
          <p:cNvSpPr/>
          <p:nvPr/>
        </p:nvSpPr>
        <p:spPr>
          <a:xfrm>
            <a:off x="9382216" y="2613770"/>
            <a:ext cx="2433318" cy="23258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  <p:txBody>
          <a:bodyPr wrap="none" rtlCol="0" anchor="ctr"/>
          <a:lstStyle/>
          <a:p>
            <a:pPr algn="ctr"/>
            <a:endParaRPr lang="en-US" sz="1400" kern="0" dirty="0">
              <a:solidFill>
                <a:srgbClr val="FF8556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Rectangle: Rounded Corners 1">
            <a:extLst>
              <a:ext uri="{FF2B5EF4-FFF2-40B4-BE49-F238E27FC236}">
                <a16:creationId xmlns:a16="http://schemas.microsoft.com/office/drawing/2014/main" xmlns="" id="{F63EEFCD-21DF-41A8-B475-C778610724B9}"/>
              </a:ext>
            </a:extLst>
          </p:cNvPr>
          <p:cNvSpPr/>
          <p:nvPr/>
        </p:nvSpPr>
        <p:spPr>
          <a:xfrm>
            <a:off x="3946142" y="177629"/>
            <a:ext cx="4764600" cy="575474"/>
          </a:xfrm>
          <a:prstGeom prst="roundRect">
            <a:avLst>
              <a:gd name="adj" fmla="val 50000"/>
            </a:avLst>
          </a:prstGeom>
          <a:solidFill>
            <a:srgbClr val="748773"/>
          </a:solidFill>
          <a:ln>
            <a:noFill/>
          </a:ln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 по нескольким направлениям</a:t>
            </a:r>
            <a:endParaRPr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7" name="Rectangle: Rounded Corners 2">
            <a:extLst>
              <a:ext uri="{FF2B5EF4-FFF2-40B4-BE49-F238E27FC236}">
                <a16:creationId xmlns:a16="http://schemas.microsoft.com/office/drawing/2014/main" xmlns="" id="{FD65C9C7-4EF7-4945-AE0B-EFD805F67C72}"/>
              </a:ext>
            </a:extLst>
          </p:cNvPr>
          <p:cNvSpPr/>
          <p:nvPr/>
        </p:nvSpPr>
        <p:spPr>
          <a:xfrm>
            <a:off x="213432" y="2196719"/>
            <a:ext cx="2790701" cy="774753"/>
          </a:xfrm>
          <a:prstGeom prst="roundRect">
            <a:avLst>
              <a:gd name="adj" fmla="val 50000"/>
            </a:avLst>
          </a:prstGeom>
          <a:solidFill>
            <a:srgbClr val="748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мастер-классов для жителей НГО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8" name="Rectangle: Rounded Corners 3">
            <a:extLst>
              <a:ext uri="{FF2B5EF4-FFF2-40B4-BE49-F238E27FC236}">
                <a16:creationId xmlns:a16="http://schemas.microsoft.com/office/drawing/2014/main" xmlns="" id="{911537E7-4B1B-4E59-B45A-B0D892613284}"/>
              </a:ext>
            </a:extLst>
          </p:cNvPr>
          <p:cNvSpPr/>
          <p:nvPr/>
        </p:nvSpPr>
        <p:spPr>
          <a:xfrm>
            <a:off x="3083842" y="2196719"/>
            <a:ext cx="3098078" cy="1370375"/>
          </a:xfrm>
          <a:prstGeom prst="roundRect">
            <a:avLst>
              <a:gd name="adj" fmla="val 50000"/>
            </a:avLst>
          </a:prstGeom>
          <a:solidFill>
            <a:srgbClr val="748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выставок передвижников в городах Свердловской и Челябинской областей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: Rounded Corners 4">
            <a:extLst>
              <a:ext uri="{FF2B5EF4-FFF2-40B4-BE49-F238E27FC236}">
                <a16:creationId xmlns:a16="http://schemas.microsoft.com/office/drawing/2014/main" xmlns="" id="{BC8FBC14-6754-4D69-A81C-2832AB11FAFB}"/>
              </a:ext>
            </a:extLst>
          </p:cNvPr>
          <p:cNvSpPr/>
          <p:nvPr/>
        </p:nvSpPr>
        <p:spPr>
          <a:xfrm>
            <a:off x="6227254" y="2194704"/>
            <a:ext cx="2844211" cy="1370375"/>
          </a:xfrm>
          <a:prstGeom prst="roundRect">
            <a:avLst>
              <a:gd name="adj" fmla="val 50000"/>
            </a:avLst>
          </a:prstGeom>
          <a:solidFill>
            <a:srgbClr val="606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выставок передвижников в ДХШ г. Новоуральска </a:t>
            </a:r>
          </a:p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: Rounded Corners 6">
            <a:extLst>
              <a:ext uri="{FF2B5EF4-FFF2-40B4-BE49-F238E27FC236}">
                <a16:creationId xmlns:a16="http://schemas.microsoft.com/office/drawing/2014/main" xmlns="" id="{4872D386-F752-4F46-A6F7-048DC4223BD3}"/>
              </a:ext>
            </a:extLst>
          </p:cNvPr>
          <p:cNvSpPr/>
          <p:nvPr/>
        </p:nvSpPr>
        <p:spPr>
          <a:xfrm>
            <a:off x="9173124" y="2196720"/>
            <a:ext cx="2876047" cy="834100"/>
          </a:xfrm>
          <a:prstGeom prst="roundRect">
            <a:avLst>
              <a:gd name="adj" fmla="val 50000"/>
            </a:avLst>
          </a:prstGeom>
          <a:solidFill>
            <a:srgbClr val="878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ежегодных альманахов-каталогов с работами участников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08783" y="753102"/>
            <a:ext cx="9002366" cy="1443618"/>
            <a:chOff x="1608783" y="753102"/>
            <a:chExt cx="9002366" cy="1443618"/>
          </a:xfrm>
        </p:grpSpPr>
        <p:cxnSp>
          <p:nvCxnSpPr>
            <p:cNvPr id="71" name="Elbow Connector 14">
              <a:extLst>
                <a:ext uri="{FF2B5EF4-FFF2-40B4-BE49-F238E27FC236}">
                  <a16:creationId xmlns:a16="http://schemas.microsoft.com/office/drawing/2014/main" xmlns="" id="{69AA7F74-54AD-4249-8BA2-2B413CAAFB6E}"/>
                </a:ext>
              </a:extLst>
            </p:cNvPr>
            <p:cNvCxnSpPr>
              <a:cxnSpLocks/>
              <a:stCxn id="66" idx="2"/>
              <a:endCxn id="67" idx="0"/>
            </p:cNvCxnSpPr>
            <p:nvPr/>
          </p:nvCxnSpPr>
          <p:spPr>
            <a:xfrm rot="5400000">
              <a:off x="3246805" y="-884918"/>
              <a:ext cx="1443616" cy="4719659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15">
              <a:extLst>
                <a:ext uri="{FF2B5EF4-FFF2-40B4-BE49-F238E27FC236}">
                  <a16:creationId xmlns:a16="http://schemas.microsoft.com/office/drawing/2014/main" xmlns="" id="{586E5CDF-5DC8-4E7D-8CD4-08CEF15ACD31}"/>
                </a:ext>
              </a:extLst>
            </p:cNvPr>
            <p:cNvCxnSpPr>
              <a:cxnSpLocks/>
              <a:stCxn id="66" idx="2"/>
              <a:endCxn id="70" idx="0"/>
            </p:cNvCxnSpPr>
            <p:nvPr/>
          </p:nvCxnSpPr>
          <p:spPr>
            <a:xfrm rot="16200000" flipH="1">
              <a:off x="7747987" y="-666442"/>
              <a:ext cx="1443617" cy="4282706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18">
              <a:extLst>
                <a:ext uri="{FF2B5EF4-FFF2-40B4-BE49-F238E27FC236}">
                  <a16:creationId xmlns:a16="http://schemas.microsoft.com/office/drawing/2014/main" xmlns="" id="{671FDE8E-5FFF-499D-9C56-81E8583F6C81}"/>
                </a:ext>
              </a:extLst>
            </p:cNvPr>
            <p:cNvCxnSpPr>
              <a:cxnSpLocks/>
              <a:stCxn id="66" idx="2"/>
              <a:endCxn id="69" idx="0"/>
            </p:cNvCxnSpPr>
            <p:nvPr/>
          </p:nvCxnSpPr>
          <p:spPr>
            <a:xfrm rot="16200000" flipH="1">
              <a:off x="6268101" y="813444"/>
              <a:ext cx="1441601" cy="1320918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21">
              <a:extLst>
                <a:ext uri="{FF2B5EF4-FFF2-40B4-BE49-F238E27FC236}">
                  <a16:creationId xmlns:a16="http://schemas.microsoft.com/office/drawing/2014/main" xmlns="" id="{45A96C86-3F13-4C63-989E-B81EBEE2A15A}"/>
                </a:ext>
              </a:extLst>
            </p:cNvPr>
            <p:cNvCxnSpPr>
              <a:cxnSpLocks/>
              <a:stCxn id="66" idx="2"/>
              <a:endCxn id="68" idx="0"/>
            </p:cNvCxnSpPr>
            <p:nvPr/>
          </p:nvCxnSpPr>
          <p:spPr>
            <a:xfrm rot="5400000">
              <a:off x="4758854" y="627131"/>
              <a:ext cx="1443616" cy="1695561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/>
          <p:cNvSpPr/>
          <p:nvPr>
            <p:custDataLst>
              <p:tags r:id="rId1"/>
            </p:custDataLst>
          </p:nvPr>
        </p:nvSpPr>
        <p:spPr>
          <a:xfrm>
            <a:off x="-1611805" y="-186205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xmlns="" id="{6A1EF03E-ECA0-4C4D-A731-FBB86456DE61}"/>
              </a:ext>
            </a:extLst>
          </p:cNvPr>
          <p:cNvGrpSpPr/>
          <p:nvPr/>
        </p:nvGrpSpPr>
        <p:grpSpPr>
          <a:xfrm>
            <a:off x="11271420" y="5997082"/>
            <a:ext cx="752930" cy="752930"/>
            <a:chOff x="11160804" y="5906634"/>
            <a:chExt cx="814163" cy="814163"/>
          </a:xfrm>
        </p:grpSpPr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xmlns="" id="{890D47AD-6A29-48C8-8680-3C7CD4E91766}"/>
                </a:ext>
              </a:extLst>
            </p:cNvPr>
            <p:cNvSpPr/>
            <p:nvPr/>
          </p:nvSpPr>
          <p:spPr>
            <a:xfrm>
              <a:off x="11160804" y="5906634"/>
              <a:ext cx="814163" cy="814163"/>
            </a:xfrm>
            <a:custGeom>
              <a:avLst/>
              <a:gdLst>
                <a:gd name="connsiteX0" fmla="*/ 769843 w 1539686"/>
                <a:gd name="connsiteY0" fmla="*/ 212447 h 1539686"/>
                <a:gd name="connsiteX1" fmla="*/ 212447 w 1539686"/>
                <a:gd name="connsiteY1" fmla="*/ 769843 h 1539686"/>
                <a:gd name="connsiteX2" fmla="*/ 769843 w 1539686"/>
                <a:gd name="connsiteY2" fmla="*/ 1327239 h 1539686"/>
                <a:gd name="connsiteX3" fmla="*/ 1327239 w 1539686"/>
                <a:gd name="connsiteY3" fmla="*/ 769843 h 1539686"/>
                <a:gd name="connsiteX4" fmla="*/ 769843 w 1539686"/>
                <a:gd name="connsiteY4" fmla="*/ 212447 h 1539686"/>
                <a:gd name="connsiteX5" fmla="*/ 769843 w 1539686"/>
                <a:gd name="connsiteY5" fmla="*/ 0 h 1539686"/>
                <a:gd name="connsiteX6" fmla="*/ 1539686 w 1539686"/>
                <a:gd name="connsiteY6" fmla="*/ 769843 h 1539686"/>
                <a:gd name="connsiteX7" fmla="*/ 769843 w 1539686"/>
                <a:gd name="connsiteY7" fmla="*/ 1539686 h 1539686"/>
                <a:gd name="connsiteX8" fmla="*/ 0 w 1539686"/>
                <a:gd name="connsiteY8" fmla="*/ 769843 h 1539686"/>
                <a:gd name="connsiteX9" fmla="*/ 769843 w 1539686"/>
                <a:gd name="connsiteY9" fmla="*/ 0 h 153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9686" h="1539686">
                  <a:moveTo>
                    <a:pt x="769843" y="212447"/>
                  </a:moveTo>
                  <a:cubicBezTo>
                    <a:pt x="462002" y="212447"/>
                    <a:pt x="212447" y="462002"/>
                    <a:pt x="212447" y="769843"/>
                  </a:cubicBezTo>
                  <a:cubicBezTo>
                    <a:pt x="212447" y="1077684"/>
                    <a:pt x="462002" y="1327239"/>
                    <a:pt x="769843" y="1327239"/>
                  </a:cubicBezTo>
                  <a:cubicBezTo>
                    <a:pt x="1077684" y="1327239"/>
                    <a:pt x="1327239" y="1077684"/>
                    <a:pt x="1327239" y="769843"/>
                  </a:cubicBezTo>
                  <a:cubicBezTo>
                    <a:pt x="1327239" y="462002"/>
                    <a:pt x="1077684" y="212447"/>
                    <a:pt x="769843" y="212447"/>
                  </a:cubicBezTo>
                  <a:close/>
                  <a:moveTo>
                    <a:pt x="769843" y="0"/>
                  </a:moveTo>
                  <a:cubicBezTo>
                    <a:pt x="1195016" y="0"/>
                    <a:pt x="1539686" y="344670"/>
                    <a:pt x="1539686" y="769843"/>
                  </a:cubicBezTo>
                  <a:cubicBezTo>
                    <a:pt x="1539686" y="1195016"/>
                    <a:pt x="1195016" y="1539686"/>
                    <a:pt x="769843" y="1539686"/>
                  </a:cubicBezTo>
                  <a:cubicBezTo>
                    <a:pt x="344670" y="1539686"/>
                    <a:pt x="0" y="1195016"/>
                    <a:pt x="0" y="769843"/>
                  </a:cubicBezTo>
                  <a:cubicBezTo>
                    <a:pt x="0" y="344670"/>
                    <a:pt x="344670" y="0"/>
                    <a:pt x="769843" y="0"/>
                  </a:cubicBezTo>
                  <a:close/>
                </a:path>
              </a:pathLst>
            </a:custGeom>
            <a:solidFill>
              <a:srgbClr val="748773">
                <a:alpha val="2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xmlns="" id="{058D11B7-B61D-4F5F-85B0-4C079F27653A}"/>
                </a:ext>
              </a:extLst>
            </p:cNvPr>
            <p:cNvSpPr/>
            <p:nvPr/>
          </p:nvSpPr>
          <p:spPr>
            <a:xfrm>
              <a:off x="11335656" y="6081486"/>
              <a:ext cx="464458" cy="464458"/>
            </a:xfrm>
            <a:prstGeom prst="ellipse">
              <a:avLst/>
            </a:prstGeom>
            <a:solidFill>
              <a:srgbClr val="748773"/>
            </a:solidFill>
            <a:ln>
              <a:noFill/>
            </a:ln>
            <a:effectLst>
              <a:outerShdw blurRad="749300" dist="266700" dir="2700000" sx="83000" sy="8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13">
            <a:extLst>
              <a:ext uri="{FF2B5EF4-FFF2-40B4-BE49-F238E27FC236}">
                <a16:creationId xmlns:a16="http://schemas.microsoft.com/office/drawing/2014/main" xmlns="" id="{21CF8D80-918D-43CD-A939-558F8489A5D5}"/>
              </a:ext>
            </a:extLst>
          </p:cNvPr>
          <p:cNvSpPr txBox="1"/>
          <p:nvPr/>
        </p:nvSpPr>
        <p:spPr>
          <a:xfrm>
            <a:off x="11329630" y="6235046"/>
            <a:ext cx="613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i="0" smtClean="0">
                <a:solidFill>
                  <a:schemeClr val="bg1"/>
                </a:solidFill>
                <a:latin typeface="Times New Roman" panose="02020603050405020304" pitchFamily="18" charset="0"/>
                <a:ea typeface="Liberation Sans" panose="020B0604020202020204" pitchFamily="34" charset="0"/>
                <a:cs typeface="Times New Roman" panose="02020603050405020304" pitchFamily="18" charset="0"/>
              </a:rPr>
              <a:pPr algn="ctr"/>
              <a:t>4</a:t>
            </a:fld>
            <a:endParaRPr lang="id-ID" sz="1200" i="0" dirty="0">
              <a:solidFill>
                <a:schemeClr val="bg1"/>
              </a:solidFill>
              <a:latin typeface="Times New Roman" panose="02020603050405020304" pitchFamily="18" charset="0"/>
              <a:ea typeface="Liberation Sans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16">
            <a:extLst>
              <a:ext uri="{FF2B5EF4-FFF2-40B4-BE49-F238E27FC236}">
                <a16:creationId xmlns:a16="http://schemas.microsoft.com/office/drawing/2014/main" xmlns="" id="{819EBE4F-B0CC-42BB-9C40-5D1BBA805AB0}"/>
              </a:ext>
            </a:extLst>
          </p:cNvPr>
          <p:cNvSpPr/>
          <p:nvPr/>
        </p:nvSpPr>
        <p:spPr>
          <a:xfrm>
            <a:off x="2744642" y="6607098"/>
            <a:ext cx="6326823" cy="142914"/>
          </a:xfrm>
          <a:prstGeom prst="roundRect">
            <a:avLst>
              <a:gd name="adj" fmla="val 50000"/>
            </a:avLst>
          </a:prstGeom>
          <a:pattFill prst="ltUp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3" descr="C:\Users\Computer\Downloads\IMG_1059.JPG">
            <a:extLst>
              <a:ext uri="{FF2B5EF4-FFF2-40B4-BE49-F238E27FC236}">
                <a16:creationId xmlns:a16="http://schemas.microsoft.com/office/drawing/2014/main" xmlns="" id="{3A58E644-00AC-A54F-BF94-BC39859DA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206" r="2792" b="3478"/>
          <a:stretch/>
        </p:blipFill>
        <p:spPr bwMode="auto">
          <a:xfrm rot="5400000">
            <a:off x="3118031" y="4000644"/>
            <a:ext cx="3092491" cy="2433316"/>
          </a:xfrm>
          <a:prstGeom prst="rect">
            <a:avLst/>
          </a:prstGeom>
          <a:noFill/>
        </p:spPr>
      </p:pic>
      <p:pic>
        <p:nvPicPr>
          <p:cNvPr id="75" name="Picture 7" descr="C:\Users\Computer\Downloads\IMG_1055.JPG">
            <a:extLst>
              <a:ext uri="{FF2B5EF4-FFF2-40B4-BE49-F238E27FC236}">
                <a16:creationId xmlns:a16="http://schemas.microsoft.com/office/drawing/2014/main" xmlns="" id="{5AB18F93-D798-3144-9D13-5302D1662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15948" b="10721"/>
          <a:stretch/>
        </p:blipFill>
        <p:spPr bwMode="auto">
          <a:xfrm>
            <a:off x="9394488" y="3158034"/>
            <a:ext cx="2433318" cy="1338294"/>
          </a:xfrm>
          <a:prstGeom prst="rect">
            <a:avLst/>
          </a:prstGeom>
          <a:noFill/>
        </p:spPr>
      </p:pic>
      <p:pic>
        <p:nvPicPr>
          <p:cNvPr id="76" name="Picture 2" descr="https://sun9-75.userapi.com/impg/hG1Z8y11Hs7dDKUXQAt3FrzLm69Pxy1_-u2fww/C3KSvDuXLn0.jpg?size=1280x698&amp;quality=96&amp;sign=8770382236ea2c37ca1a30401d925231&amp;type=album">
            <a:extLst>
              <a:ext uri="{FF2B5EF4-FFF2-40B4-BE49-F238E27FC236}">
                <a16:creationId xmlns:a16="http://schemas.microsoft.com/office/drawing/2014/main" xmlns="" id="{2380B3D0-F446-5B48-A56D-C69B4428C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7426" y="3649948"/>
            <a:ext cx="2664552" cy="1453013"/>
          </a:xfrm>
          <a:prstGeom prst="rect">
            <a:avLst/>
          </a:prstGeom>
          <a:noFill/>
        </p:spPr>
      </p:pic>
      <p:pic>
        <p:nvPicPr>
          <p:cNvPr id="77" name="Picture 6" descr="https://sun9-11.userapi.com/impf/c850428/v850428713/347ae/9bUrdRwvLKI.jpg?size=1280x848&amp;quality=96&amp;sign=0e67dc0e138ba7819a5f0804fe193c86&amp;type=album">
            <a:extLst>
              <a:ext uri="{FF2B5EF4-FFF2-40B4-BE49-F238E27FC236}">
                <a16:creationId xmlns:a16="http://schemas.microsoft.com/office/drawing/2014/main" xmlns="" id="{505598DE-9209-3840-93FF-39348DB7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885" y="3151878"/>
            <a:ext cx="2651525" cy="1756636"/>
          </a:xfrm>
          <a:prstGeom prst="rect">
            <a:avLst/>
          </a:prstGeom>
          <a:noFill/>
        </p:spPr>
      </p:pic>
      <p:pic>
        <p:nvPicPr>
          <p:cNvPr id="78" name="Picture 10" descr="https://sun9-35.userapi.com/impf/c626820/v626820327/4e593/Wnva8IUYTvs.jpg?size=1280x848&amp;quality=96&amp;sign=7e17a92bf7b6496fbbfc501d5415647b&amp;type=album">
            <a:extLst>
              <a:ext uri="{FF2B5EF4-FFF2-40B4-BE49-F238E27FC236}">
                <a16:creationId xmlns:a16="http://schemas.microsoft.com/office/drawing/2014/main" xmlns="" id="{B5587498-3288-3F4E-B294-4B9DDF64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7636" y="4998281"/>
            <a:ext cx="2664553" cy="1765266"/>
          </a:xfrm>
          <a:prstGeom prst="rect">
            <a:avLst/>
          </a:prstGeom>
          <a:noFill/>
        </p:spPr>
      </p:pic>
      <p:pic>
        <p:nvPicPr>
          <p:cNvPr id="79" name="Picture 4" descr="https://sun9-53.userapi.com/impg/qSX4pSKN58g6a5jBJshr7dtMZ0LR-mBWsvoQUg/W6X_EsLpWlg.jpg?size=1280x848&amp;quality=96&amp;sign=50e4191deae65fb87511c5411f55f0c4&amp;type=album">
            <a:extLst>
              <a:ext uri="{FF2B5EF4-FFF2-40B4-BE49-F238E27FC236}">
                <a16:creationId xmlns:a16="http://schemas.microsoft.com/office/drawing/2014/main" xmlns="" id="{F51C8913-7E32-544E-A020-A93089C37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b="10738"/>
          <a:stretch/>
        </p:blipFill>
        <p:spPr bwMode="auto">
          <a:xfrm>
            <a:off x="6335962" y="5187830"/>
            <a:ext cx="2664552" cy="1575717"/>
          </a:xfrm>
          <a:prstGeom prst="rect">
            <a:avLst/>
          </a:prstGeom>
          <a:noFill/>
        </p:spPr>
      </p:pic>
      <p:pic>
        <p:nvPicPr>
          <p:cNvPr id="81" name="Picture 6" descr="https://sun9-29.userapi.com/impf/c850436/v850436367/1a13a5/WoPMmQO1ivw.jpg?size=1280x1075&amp;quality=96&amp;sign=9b15af6de32805338e35c5dbd45d65e6&amp;type=album">
            <a:extLst>
              <a:ext uri="{FF2B5EF4-FFF2-40B4-BE49-F238E27FC236}">
                <a16:creationId xmlns:a16="http://schemas.microsoft.com/office/drawing/2014/main" xmlns="" id="{C6A4436A-144C-9F43-AFB5-B0D11AEE8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52565" y="4605221"/>
            <a:ext cx="2055418" cy="17262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97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РАБОТА\Новоуральское передвижничество 2017\КАТАЛОГ Передвижники 2017\КАТАЛОГ Передвижники 2017 обложка-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072062" y="1031771"/>
            <a:ext cx="3071805" cy="43850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3075" name="Picture 3" descr="D:\_РАБОТА\Новоуральское передвижничество 2015\Каталог PDF 150dpi\Каталог НП 2015-1 обложка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385927" y="1472540"/>
            <a:ext cx="2944675" cy="414616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3076" name="Picture 4" descr="D:\_РАБОТА\Новоуральское передвижничество 2014\Каталог\Каталог НП 2014-1 обложка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71898" y="1031771"/>
            <a:ext cx="3213226" cy="458693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24580" name="Прямоугольник 1"/>
          <p:cNvSpPr>
            <a:spLocks noChangeArrowheads="1"/>
          </p:cNvSpPr>
          <p:nvPr/>
        </p:nvSpPr>
        <p:spPr bwMode="auto">
          <a:xfrm>
            <a:off x="1021279" y="356260"/>
            <a:ext cx="9162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libri" pitchFamily="34" charset="0"/>
              </a:rPr>
              <a:t>Альманахи </a:t>
            </a:r>
            <a:r>
              <a:rPr lang="ru-RU" sz="2800" b="1" dirty="0" err="1">
                <a:latin typeface="Calibri" pitchFamily="34" charset="0"/>
              </a:rPr>
              <a:t>Новоуральского</a:t>
            </a:r>
            <a:r>
              <a:rPr lang="ru-RU" sz="2800" b="1" dirty="0">
                <a:latin typeface="Calibri" pitchFamily="34" charset="0"/>
              </a:rPr>
              <a:t> передвижни</a:t>
            </a:r>
            <a:r>
              <a:rPr lang="ru-RU" sz="2800" dirty="0">
                <a:latin typeface="Calibri" pitchFamily="34" charset="0"/>
              </a:rPr>
              <a:t>чества</a:t>
            </a:r>
          </a:p>
        </p:txBody>
      </p:sp>
    </p:spTree>
    <p:extLst>
      <p:ext uri="{BB962C8B-B14F-4D97-AF65-F5344CB8AC3E}">
        <p14:creationId xmlns:p14="http://schemas.microsoft.com/office/powerpoint/2010/main" val="28760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8140" y="4880758"/>
            <a:ext cx="11139054" cy="1472541"/>
          </a:xfrm>
        </p:spPr>
        <p:txBody>
          <a:bodyPr/>
          <a:lstStyle/>
          <a:p>
            <a:r>
              <a:rPr lang="ru-RU" sz="2800" b="1" dirty="0" smtClean="0"/>
              <a:t>Акция «</a:t>
            </a:r>
            <a:r>
              <a:rPr lang="ru-RU" sz="2800" b="1" dirty="0" err="1" smtClean="0"/>
              <a:t>рубенс</a:t>
            </a:r>
            <a:r>
              <a:rPr lang="ru-RU" sz="2800" b="1" dirty="0" smtClean="0"/>
              <a:t> после пятидесяти» в рамках проекта  «</a:t>
            </a:r>
            <a:r>
              <a:rPr lang="ru-RU" sz="2800" b="1" dirty="0" err="1" smtClean="0"/>
              <a:t>новоуральское</a:t>
            </a:r>
            <a:r>
              <a:rPr lang="ru-RU" sz="2800" b="1" dirty="0" smtClean="0"/>
              <a:t> передвижничество»</a:t>
            </a:r>
            <a:endParaRPr lang="ru-RU" sz="2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3843" r="1734" b="4887"/>
          <a:stretch/>
        </p:blipFill>
        <p:spPr>
          <a:xfrm>
            <a:off x="142503" y="380008"/>
            <a:ext cx="5302119" cy="419198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08" y="380008"/>
            <a:ext cx="6330680" cy="41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654" t="8465" r="4464" b="9348"/>
          <a:stretch/>
        </p:blipFill>
        <p:spPr>
          <a:xfrm>
            <a:off x="182156" y="296884"/>
            <a:ext cx="11682568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036" y="293434"/>
            <a:ext cx="3521119" cy="518042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0800000" flipV="1">
            <a:off x="587959" y="5759532"/>
            <a:ext cx="10646098" cy="80752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Начиная с 2021 года, вместе </a:t>
            </a:r>
            <a:r>
              <a:rPr lang="ru-RU" b="1" dirty="0">
                <a:solidFill>
                  <a:schemeClr val="tx1"/>
                </a:solidFill>
              </a:rPr>
              <a:t>с преподавателями ДХШ  самодеятельные художники осваивают премудрости работы на пленэре под руководством специалистов СХУ </a:t>
            </a:r>
            <a:r>
              <a:rPr lang="ru-RU" b="1" dirty="0" err="1">
                <a:solidFill>
                  <a:schemeClr val="tx1"/>
                </a:solidFill>
              </a:rPr>
              <a:t>им.И.Д.Шадра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 r="27350"/>
          <a:stretch>
            <a:fillRect/>
          </a:stretch>
        </p:blipFill>
        <p:spPr>
          <a:xfrm>
            <a:off x="4818478" y="192203"/>
            <a:ext cx="3589252" cy="528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4212" y="4833256"/>
            <a:ext cx="9006053" cy="17456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Посещают </a:t>
            </a:r>
            <a:r>
              <a:rPr lang="ru-RU" dirty="0"/>
              <a:t>созданный  при ДХШ Новоуральска Клуб любителей истории </a:t>
            </a:r>
            <a:r>
              <a:rPr lang="ru-RU" dirty="0" smtClean="0"/>
              <a:t>искусств…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44" y="317664"/>
            <a:ext cx="5707877" cy="40999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300" y="918951"/>
            <a:ext cx="5596645" cy="313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xyFxyCqRFE"/>
</p:tagLst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91</TotalTime>
  <Words>260</Words>
  <Application>Microsoft Office PowerPoint</Application>
  <PresentationFormat>Произвольный</PresentationFormat>
  <Paragraphs>25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Сектор</vt:lpstr>
      <vt:lpstr>Тема Office</vt:lpstr>
      <vt:lpstr>Место ДШИ в культурной среде малого города на примере  работы Детской художественной школы Новоуральска с сообществом городских художников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«рубенс после пятидесяти» в рамках проекта  «новоуральское передвижничество»</vt:lpstr>
      <vt:lpstr>Презентация PowerPoint</vt:lpstr>
      <vt:lpstr>Презентация PowerPoint</vt:lpstr>
      <vt:lpstr> Посещают созданный  при ДХШ Новоуральска Клуб любителей истории искусств… </vt:lpstr>
      <vt:lpstr>… и даже выезжают на музейную практику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Место ДШИ в культурной среде малого города на примере  работы Детской художественной школы Новоуральска с сообществом городских художников</dc:title>
  <dc:creator>128</dc:creator>
  <cp:lastModifiedBy>Student-10</cp:lastModifiedBy>
  <cp:revision>14</cp:revision>
  <dcterms:created xsi:type="dcterms:W3CDTF">2022-05-31T19:43:54Z</dcterms:created>
  <dcterms:modified xsi:type="dcterms:W3CDTF">2022-11-21T13:02:42Z</dcterms:modified>
</cp:coreProperties>
</file>