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29" r:id="rId3"/>
    <p:sldId id="341" r:id="rId4"/>
    <p:sldId id="339" r:id="rId5"/>
    <p:sldId id="332" r:id="rId6"/>
    <p:sldId id="320" r:id="rId7"/>
    <p:sldId id="343" r:id="rId8"/>
    <p:sldId id="344" r:id="rId9"/>
    <p:sldId id="345" r:id="rId10"/>
    <p:sldId id="342" r:id="rId11"/>
    <p:sldId id="346" r:id="rId12"/>
    <p:sldId id="331" r:id="rId13"/>
    <p:sldId id="337" r:id="rId14"/>
    <p:sldId id="334" r:id="rId15"/>
    <p:sldId id="335" r:id="rId16"/>
    <p:sldId id="336" r:id="rId17"/>
    <p:sldId id="302" r:id="rId18"/>
    <p:sldId id="347" r:id="rId1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CECFF"/>
    <a:srgbClr val="FBE5D6"/>
    <a:srgbClr val="FFCC99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Статистика по признанию граждан пожилого возраста за 9 месяцев 2022 года</a:t>
            </a:r>
          </a:p>
        </c:rich>
      </c:tx>
      <c:layout>
        <c:manualLayout>
          <c:xMode val="edge"/>
          <c:yMode val="edge"/>
          <c:x val="0.12296397559100086"/>
          <c:y val="2.2411954924995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составлено  ИППСУ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За 9 месяцев 2022 года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2-47AC-B2EF-05A8A475F2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гражданам пожилого возраста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За 9 месяцев 2022 года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2-47AC-B2EF-05A8A475F2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выявлено впервые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За 9 месяцев 2022 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92-47AC-B2EF-05A8A475F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558376"/>
        <c:axId val="431560672"/>
      </c:barChart>
      <c:catAx>
        <c:axId val="43155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1560672"/>
        <c:crosses val="autoZero"/>
        <c:auto val="1"/>
        <c:lblAlgn val="ctr"/>
        <c:lblOffset val="100"/>
        <c:noMultiLvlLbl val="0"/>
      </c:catAx>
      <c:valAx>
        <c:axId val="4315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155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Востребованность социального сопровождения среди граждан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граждан, которым потребовалось социальное сопровождение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За 9 месяцев 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6-4FFB-99CE-1A351DFFD3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мероприятий, которые осуществлялись в рамках социального сопровождения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За 9 месяцев 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6-4FFB-99CE-1A351DFFD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4248120"/>
        <c:axId val="794238936"/>
      </c:barChart>
      <c:catAx>
        <c:axId val="7942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4238936"/>
        <c:crosses val="autoZero"/>
        <c:auto val="1"/>
        <c:lblAlgn val="ctr"/>
        <c:lblOffset val="100"/>
        <c:noMultiLvlLbl val="0"/>
      </c:catAx>
      <c:valAx>
        <c:axId val="79423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42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31472011232365E-2"/>
          <c:y val="0.82707212553844789"/>
          <c:w val="0.97129449012651414"/>
          <c:h val="0.1148476765539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D63FC-D875-44D4-A848-A71E3054E4C4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DD7F929-E27E-44B4-95D1-7221C211CA9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01.10.2022 заключено 120 соглашений </a:t>
          </a:r>
          <a:b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учреждениями здравоохранения, из них:</a:t>
          </a:r>
          <a:endParaRPr lang="ru-RU" sz="14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C0613-15FE-45A2-A6AB-24ACA0FA249C}" type="parTrans" cxnId="{0DFCC6B3-95BE-4F90-808C-999AFB4EEF46}">
      <dgm:prSet/>
      <dgm:spPr/>
      <dgm:t>
        <a:bodyPr/>
        <a:lstStyle/>
        <a:p>
          <a:endParaRPr lang="ru-RU" sz="9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47D9D-E602-448E-91AA-4270607BD577}" type="sibTrans" cxnId="{0DFCC6B3-95BE-4F90-808C-999AFB4EEF46}">
      <dgm:prSet/>
      <dgm:spPr/>
      <dgm:t>
        <a:bodyPr/>
        <a:lstStyle/>
        <a:p>
          <a:endParaRPr lang="ru-RU" sz="9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0504B-402A-4B54-9545-49F719D092A0}">
      <dgm:prSet phldrT="[Текст]" custT="1"/>
      <dgm:spPr/>
      <dgm:t>
        <a:bodyPr anchor="b"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Амбулаторно-поликлинические учреждения </a:t>
          </a:r>
          <a:endParaRPr lang="ru-RU" sz="1200" b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B14E5-778F-4238-AFF9-455C5E77A122}" type="parTrans" cxnId="{D53DD684-1361-4E02-8265-195243F10F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B43FC-9330-4FE9-8B02-900F49FBF333}" type="sibTrans" cxnId="{D53DD684-1361-4E02-8265-195243F10F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F91EA-CD7F-48C9-A6D5-9A2B0C1553BF}">
      <dgm:prSet phldrT="[Текст]" custT="1"/>
      <dgm:spPr>
        <a:solidFill>
          <a:schemeClr val="bg1"/>
        </a:solidFill>
      </dgm:spPr>
      <dgm:t>
        <a:bodyPr anchor="b"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Стационарные учреждения</a:t>
          </a:r>
          <a:endParaRPr lang="ru-RU" sz="1200" b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B9FF4-F44D-4B97-AC2B-751BF9B7DD94}" type="parTrans" cxnId="{6FE45BFD-8547-4371-8FF7-2DCDF3957DB3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5044A-0AC2-4423-A8A4-12B395FB0FDD}" type="sibTrans" cxnId="{6FE45BFD-8547-4371-8FF7-2DCDF3957DB3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34AE3-FBFC-4B97-A4C4-6E2E66D52861}">
      <dgm:prSet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Межведомственное взаимодействие с учреждениями здравоохранения осуществляется на основании двустороннего </a:t>
          </a:r>
          <a:b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Соглашения о межведомственном сотрудничестве и взаимодействии</a:t>
          </a:r>
        </a:p>
      </dgm:t>
    </dgm:pt>
    <dgm:pt modelId="{46FB5F01-3ED0-4521-9C9D-C1E4B0A21720}" type="parTrans" cxnId="{3DA16161-1829-4314-BF0E-C8F219ED60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CEBDC-0020-4A2A-AA92-5383B9A5CF7D}" type="sibTrans" cxnId="{3DA16161-1829-4314-BF0E-C8F219ED60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6009F-B17E-400C-B0E6-4EF870CC479B}">
      <dgm:prSet custT="1"/>
      <dgm:spPr/>
      <dgm:t>
        <a:bodyPr anchor="b"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Диспансеры </a:t>
          </a:r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(противотуберкулезные, психоневрологические)</a:t>
          </a:r>
          <a:endParaRPr lang="ru-RU" sz="9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B7EAD-635A-423A-AB64-00ACC22C3EE5}" type="parTrans" cxnId="{1B8C4CA7-12DC-4755-8EB6-450AB9AB608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8A167-F6F2-46D4-BE52-029FB8FA96D9}" type="sibTrans" cxnId="{1B8C4CA7-12DC-4755-8EB6-450AB9AB608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452AE-CF39-431D-B868-6ED981AFDB84}">
      <dgm:prSet custT="1"/>
      <dgm:spPr/>
      <dgm:t>
        <a:bodyPr anchor="b"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ГЦМП</a:t>
          </a:r>
        </a:p>
      </dgm:t>
    </dgm:pt>
    <dgm:pt modelId="{17F03317-5FD4-4AEC-93C9-70472ADA724E}" type="parTrans" cxnId="{88E31B9C-764C-44F7-B453-620D95F8430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3E707-80C3-4D09-8AFB-8C3DDDD940A3}" type="sibTrans" cxnId="{88E31B9C-764C-44F7-B453-620D95F8430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7266C-1CCD-44BD-8CEC-524CF85589A7}" type="pres">
      <dgm:prSet presAssocID="{36ED63FC-D875-44D4-A848-A71E3054E4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C6987-ACFF-4A78-9B89-DD041154EBF9}" type="pres">
      <dgm:prSet presAssocID="{BD634AE3-FBFC-4B97-A4C4-6E2E66D52861}" presName="vertOne" presStyleCnt="0"/>
      <dgm:spPr/>
      <dgm:t>
        <a:bodyPr/>
        <a:lstStyle/>
        <a:p>
          <a:endParaRPr lang="ru-RU"/>
        </a:p>
      </dgm:t>
    </dgm:pt>
    <dgm:pt modelId="{9665FF49-DFF8-4D2B-9A04-5265B1962130}" type="pres">
      <dgm:prSet presAssocID="{BD634AE3-FBFC-4B97-A4C4-6E2E66D52861}" presName="txOne" presStyleLbl="node0" presStyleIdx="0" presStyleCnt="1" custScaleY="49699" custLinFactNeighborX="194" custLinFactNeighborY="-18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E86CA6-7C93-46B6-9851-8EF1B5556CBE}" type="pres">
      <dgm:prSet presAssocID="{BD634AE3-FBFC-4B97-A4C4-6E2E66D52861}" presName="parTransOne" presStyleCnt="0"/>
      <dgm:spPr/>
      <dgm:t>
        <a:bodyPr/>
        <a:lstStyle/>
        <a:p>
          <a:endParaRPr lang="ru-RU"/>
        </a:p>
      </dgm:t>
    </dgm:pt>
    <dgm:pt modelId="{B900198C-915A-434C-8C69-D6773A6E1E96}" type="pres">
      <dgm:prSet presAssocID="{BD634AE3-FBFC-4B97-A4C4-6E2E66D52861}" presName="horzOne" presStyleCnt="0"/>
      <dgm:spPr/>
      <dgm:t>
        <a:bodyPr/>
        <a:lstStyle/>
        <a:p>
          <a:endParaRPr lang="ru-RU"/>
        </a:p>
      </dgm:t>
    </dgm:pt>
    <dgm:pt modelId="{641B32C9-5DF8-4733-AFE3-9E58C3763283}" type="pres">
      <dgm:prSet presAssocID="{4DD7F929-E27E-44B4-95D1-7221C211CA93}" presName="vertTwo" presStyleCnt="0"/>
      <dgm:spPr/>
      <dgm:t>
        <a:bodyPr/>
        <a:lstStyle/>
        <a:p>
          <a:endParaRPr lang="ru-RU"/>
        </a:p>
      </dgm:t>
    </dgm:pt>
    <dgm:pt modelId="{C66C2472-CD41-455E-9C7F-962DBAD50262}" type="pres">
      <dgm:prSet presAssocID="{4DD7F929-E27E-44B4-95D1-7221C211CA93}" presName="txTwo" presStyleLbl="node2" presStyleIdx="0" presStyleCnt="1" custScaleX="101877" custScaleY="45652" custLinFactNeighborX="422" custLinFactNeighborY="-31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B4ABC-96C0-42AF-8E1E-D3D50FD513EC}" type="pres">
      <dgm:prSet presAssocID="{4DD7F929-E27E-44B4-95D1-7221C211CA93}" presName="parTransTwo" presStyleCnt="0"/>
      <dgm:spPr/>
      <dgm:t>
        <a:bodyPr/>
        <a:lstStyle/>
        <a:p>
          <a:endParaRPr lang="ru-RU"/>
        </a:p>
      </dgm:t>
    </dgm:pt>
    <dgm:pt modelId="{27849C9E-FFCB-4E85-911E-0BF0485CA2DB}" type="pres">
      <dgm:prSet presAssocID="{4DD7F929-E27E-44B4-95D1-7221C211CA93}" presName="horzTwo" presStyleCnt="0"/>
      <dgm:spPr/>
      <dgm:t>
        <a:bodyPr/>
        <a:lstStyle/>
        <a:p>
          <a:endParaRPr lang="ru-RU"/>
        </a:p>
      </dgm:t>
    </dgm:pt>
    <dgm:pt modelId="{8D5C8BF6-EC00-433F-AEF2-57437E2D7BCC}" type="pres">
      <dgm:prSet presAssocID="{F06F91EA-CD7F-48C9-A6D5-9A2B0C1553BF}" presName="vertThree" presStyleCnt="0"/>
      <dgm:spPr/>
      <dgm:t>
        <a:bodyPr/>
        <a:lstStyle/>
        <a:p>
          <a:endParaRPr lang="ru-RU"/>
        </a:p>
      </dgm:t>
    </dgm:pt>
    <dgm:pt modelId="{CCE49A85-20BD-40D8-A3AE-AC5511B38AE2}" type="pres">
      <dgm:prSet presAssocID="{F06F91EA-CD7F-48C9-A6D5-9A2B0C1553BF}" presName="txThree" presStyleLbl="node3" presStyleIdx="0" presStyleCnt="4" custScaleX="76522" custScaleY="165412" custLinFactNeighborX="515" custLinFactNeighborY="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8F258-C186-44C8-993C-FE718AF98D07}" type="pres">
      <dgm:prSet presAssocID="{F06F91EA-CD7F-48C9-A6D5-9A2B0C1553BF}" presName="horzThree" presStyleCnt="0"/>
      <dgm:spPr/>
      <dgm:t>
        <a:bodyPr/>
        <a:lstStyle/>
        <a:p>
          <a:endParaRPr lang="ru-RU"/>
        </a:p>
      </dgm:t>
    </dgm:pt>
    <dgm:pt modelId="{5F40CE65-7FCE-4886-BA05-0D40914F4551}" type="pres">
      <dgm:prSet presAssocID="{9DF5044A-0AC2-4423-A8A4-12B395FB0FDD}" presName="sibSpaceThree" presStyleCnt="0"/>
      <dgm:spPr/>
      <dgm:t>
        <a:bodyPr/>
        <a:lstStyle/>
        <a:p>
          <a:endParaRPr lang="ru-RU"/>
        </a:p>
      </dgm:t>
    </dgm:pt>
    <dgm:pt modelId="{436D97EC-6520-4AF4-BC43-401EB54C1056}" type="pres">
      <dgm:prSet presAssocID="{7B20504B-402A-4B54-9545-49F719D092A0}" presName="vertThree" presStyleCnt="0"/>
      <dgm:spPr/>
      <dgm:t>
        <a:bodyPr/>
        <a:lstStyle/>
        <a:p>
          <a:endParaRPr lang="ru-RU"/>
        </a:p>
      </dgm:t>
    </dgm:pt>
    <dgm:pt modelId="{79F281DC-3842-4CEF-91FD-0EF1E81539E1}" type="pres">
      <dgm:prSet presAssocID="{7B20504B-402A-4B54-9545-49F719D092A0}" presName="txThree" presStyleLbl="node3" presStyleIdx="1" presStyleCnt="4" custScaleX="82733" custScaleY="172838" custLinFactNeighborX="1298" custLinFactNeighborY="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A95E0-AAE9-46E5-A3FA-5AEEF1CAAE24}" type="pres">
      <dgm:prSet presAssocID="{7B20504B-402A-4B54-9545-49F719D092A0}" presName="horzThree" presStyleCnt="0"/>
      <dgm:spPr/>
      <dgm:t>
        <a:bodyPr/>
        <a:lstStyle/>
        <a:p>
          <a:endParaRPr lang="ru-RU"/>
        </a:p>
      </dgm:t>
    </dgm:pt>
    <dgm:pt modelId="{6413C691-1D31-495C-9AA2-0C111540E075}" type="pres">
      <dgm:prSet presAssocID="{F25B43FC-9330-4FE9-8B02-900F49FBF333}" presName="sibSpaceThree" presStyleCnt="0"/>
      <dgm:spPr/>
      <dgm:t>
        <a:bodyPr/>
        <a:lstStyle/>
        <a:p>
          <a:endParaRPr lang="ru-RU"/>
        </a:p>
      </dgm:t>
    </dgm:pt>
    <dgm:pt modelId="{C23D7CBD-3AED-4933-BD54-EB7037D23E59}" type="pres">
      <dgm:prSet presAssocID="{4F16009F-B17E-400C-B0E6-4EF870CC479B}" presName="vertThree" presStyleCnt="0"/>
      <dgm:spPr/>
      <dgm:t>
        <a:bodyPr/>
        <a:lstStyle/>
        <a:p>
          <a:endParaRPr lang="ru-RU"/>
        </a:p>
      </dgm:t>
    </dgm:pt>
    <dgm:pt modelId="{5488F3F6-9A3C-43C7-80E2-4C61C8D399C1}" type="pres">
      <dgm:prSet presAssocID="{4F16009F-B17E-400C-B0E6-4EF870CC479B}" presName="txThree" presStyleLbl="node3" presStyleIdx="2" presStyleCnt="4" custScaleX="90342" custScaleY="172675" custLinFactNeighborX="4810" custLinFactNeighborY="-1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7E7CBF-3DE9-4F99-B25A-11A1EED7D30E}" type="pres">
      <dgm:prSet presAssocID="{4F16009F-B17E-400C-B0E6-4EF870CC479B}" presName="horzThree" presStyleCnt="0"/>
      <dgm:spPr/>
      <dgm:t>
        <a:bodyPr/>
        <a:lstStyle/>
        <a:p>
          <a:endParaRPr lang="ru-RU"/>
        </a:p>
      </dgm:t>
    </dgm:pt>
    <dgm:pt modelId="{76634E78-980D-4001-B55B-70CBCC5F6C94}" type="pres">
      <dgm:prSet presAssocID="{1E38A167-F6F2-46D4-BE52-029FB8FA96D9}" presName="sibSpaceThree" presStyleCnt="0"/>
      <dgm:spPr/>
      <dgm:t>
        <a:bodyPr/>
        <a:lstStyle/>
        <a:p>
          <a:endParaRPr lang="ru-RU"/>
        </a:p>
      </dgm:t>
    </dgm:pt>
    <dgm:pt modelId="{E23BB0A6-F4CA-4354-B9C4-1D6084D65E53}" type="pres">
      <dgm:prSet presAssocID="{450452AE-CF39-431D-B868-6ED981AFDB84}" presName="vertThree" presStyleCnt="0"/>
      <dgm:spPr/>
      <dgm:t>
        <a:bodyPr/>
        <a:lstStyle/>
        <a:p>
          <a:endParaRPr lang="ru-RU"/>
        </a:p>
      </dgm:t>
    </dgm:pt>
    <dgm:pt modelId="{1F23816C-C444-4F0E-9075-9A9494D145CF}" type="pres">
      <dgm:prSet presAssocID="{450452AE-CF39-431D-B868-6ED981AFDB84}" presName="txThree" presStyleLbl="node3" presStyleIdx="3" presStyleCnt="4" custScaleX="79961" custScaleY="162906" custLinFactNeighborX="5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0E4402-C50D-43D2-9465-A28E6C24AF82}" type="pres">
      <dgm:prSet presAssocID="{450452AE-CF39-431D-B868-6ED981AFDB84}" presName="horzThree" presStyleCnt="0"/>
      <dgm:spPr/>
      <dgm:t>
        <a:bodyPr/>
        <a:lstStyle/>
        <a:p>
          <a:endParaRPr lang="ru-RU"/>
        </a:p>
      </dgm:t>
    </dgm:pt>
  </dgm:ptLst>
  <dgm:cxnLst>
    <dgm:cxn modelId="{92140EAA-0D69-4861-9B77-F6A21676841F}" type="presOf" srcId="{450452AE-CF39-431D-B868-6ED981AFDB84}" destId="{1F23816C-C444-4F0E-9075-9A9494D145CF}" srcOrd="0" destOrd="0" presId="urn:microsoft.com/office/officeart/2005/8/layout/hierarchy4"/>
    <dgm:cxn modelId="{A25F3275-4FD8-4B79-80EE-C29D58D6BAD4}" type="presOf" srcId="{36ED63FC-D875-44D4-A848-A71E3054E4C4}" destId="{9B47266C-1CCD-44BD-8CEC-524CF85589A7}" srcOrd="0" destOrd="0" presId="urn:microsoft.com/office/officeart/2005/8/layout/hierarchy4"/>
    <dgm:cxn modelId="{C85536D5-D354-4806-A81E-D3C545150B1E}" type="presOf" srcId="{4F16009F-B17E-400C-B0E6-4EF870CC479B}" destId="{5488F3F6-9A3C-43C7-80E2-4C61C8D399C1}" srcOrd="0" destOrd="0" presId="urn:microsoft.com/office/officeart/2005/8/layout/hierarchy4"/>
    <dgm:cxn modelId="{D53DD684-1361-4E02-8265-195243F10F28}" srcId="{4DD7F929-E27E-44B4-95D1-7221C211CA93}" destId="{7B20504B-402A-4B54-9545-49F719D092A0}" srcOrd="1" destOrd="0" parTransId="{BC6B14E5-778F-4238-AFF9-455C5E77A122}" sibTransId="{F25B43FC-9330-4FE9-8B02-900F49FBF333}"/>
    <dgm:cxn modelId="{88E31B9C-764C-44F7-B453-620D95F8430E}" srcId="{4DD7F929-E27E-44B4-95D1-7221C211CA93}" destId="{450452AE-CF39-431D-B868-6ED981AFDB84}" srcOrd="3" destOrd="0" parTransId="{17F03317-5FD4-4AEC-93C9-70472ADA724E}" sibTransId="{9903E707-80C3-4D09-8AFB-8C3DDDD940A3}"/>
    <dgm:cxn modelId="{6FE45BFD-8547-4371-8FF7-2DCDF3957DB3}" srcId="{4DD7F929-E27E-44B4-95D1-7221C211CA93}" destId="{F06F91EA-CD7F-48C9-A6D5-9A2B0C1553BF}" srcOrd="0" destOrd="0" parTransId="{2ABB9FF4-F44D-4B97-AC2B-751BF9B7DD94}" sibTransId="{9DF5044A-0AC2-4423-A8A4-12B395FB0FDD}"/>
    <dgm:cxn modelId="{1B8C4CA7-12DC-4755-8EB6-450AB9AB6087}" srcId="{4DD7F929-E27E-44B4-95D1-7221C211CA93}" destId="{4F16009F-B17E-400C-B0E6-4EF870CC479B}" srcOrd="2" destOrd="0" parTransId="{79FB7EAD-635A-423A-AB64-00ACC22C3EE5}" sibTransId="{1E38A167-F6F2-46D4-BE52-029FB8FA96D9}"/>
    <dgm:cxn modelId="{3DA16161-1829-4314-BF0E-C8F219ED6028}" srcId="{36ED63FC-D875-44D4-A848-A71E3054E4C4}" destId="{BD634AE3-FBFC-4B97-A4C4-6E2E66D52861}" srcOrd="0" destOrd="0" parTransId="{46FB5F01-3ED0-4521-9C9D-C1E4B0A21720}" sibTransId="{FF9CEBDC-0020-4A2A-AA92-5383B9A5CF7D}"/>
    <dgm:cxn modelId="{056D7D57-6BE5-4C47-91A8-B344493110C8}" type="presOf" srcId="{7B20504B-402A-4B54-9545-49F719D092A0}" destId="{79F281DC-3842-4CEF-91FD-0EF1E81539E1}" srcOrd="0" destOrd="0" presId="urn:microsoft.com/office/officeart/2005/8/layout/hierarchy4"/>
    <dgm:cxn modelId="{358C3BDC-C992-484B-AB8B-E530B6B5D902}" type="presOf" srcId="{BD634AE3-FBFC-4B97-A4C4-6E2E66D52861}" destId="{9665FF49-DFF8-4D2B-9A04-5265B1962130}" srcOrd="0" destOrd="0" presId="urn:microsoft.com/office/officeart/2005/8/layout/hierarchy4"/>
    <dgm:cxn modelId="{EF7B5451-D4AF-4510-A676-09CCF43C0393}" type="presOf" srcId="{F06F91EA-CD7F-48C9-A6D5-9A2B0C1553BF}" destId="{CCE49A85-20BD-40D8-A3AE-AC5511B38AE2}" srcOrd="0" destOrd="0" presId="urn:microsoft.com/office/officeart/2005/8/layout/hierarchy4"/>
    <dgm:cxn modelId="{B732F64D-8FF1-452E-A069-36F0C957C0DC}" type="presOf" srcId="{4DD7F929-E27E-44B4-95D1-7221C211CA93}" destId="{C66C2472-CD41-455E-9C7F-962DBAD50262}" srcOrd="0" destOrd="0" presId="urn:microsoft.com/office/officeart/2005/8/layout/hierarchy4"/>
    <dgm:cxn modelId="{0DFCC6B3-95BE-4F90-808C-999AFB4EEF46}" srcId="{BD634AE3-FBFC-4B97-A4C4-6E2E66D52861}" destId="{4DD7F929-E27E-44B4-95D1-7221C211CA93}" srcOrd="0" destOrd="0" parTransId="{5C6C0613-15FE-45A2-A6AB-24ACA0FA249C}" sibTransId="{40347D9D-E602-448E-91AA-4270607BD577}"/>
    <dgm:cxn modelId="{329EDBE3-05C5-495B-99A7-3A172D65215E}" type="presParOf" srcId="{9B47266C-1CCD-44BD-8CEC-524CF85589A7}" destId="{468C6987-ACFF-4A78-9B89-DD041154EBF9}" srcOrd="0" destOrd="0" presId="urn:microsoft.com/office/officeart/2005/8/layout/hierarchy4"/>
    <dgm:cxn modelId="{2D3F6D47-8556-4425-8781-232B7C7DF25B}" type="presParOf" srcId="{468C6987-ACFF-4A78-9B89-DD041154EBF9}" destId="{9665FF49-DFF8-4D2B-9A04-5265B1962130}" srcOrd="0" destOrd="0" presId="urn:microsoft.com/office/officeart/2005/8/layout/hierarchy4"/>
    <dgm:cxn modelId="{29025C7F-CB1B-442B-8993-30415920DF61}" type="presParOf" srcId="{468C6987-ACFF-4A78-9B89-DD041154EBF9}" destId="{60E86CA6-7C93-46B6-9851-8EF1B5556CBE}" srcOrd="1" destOrd="0" presId="urn:microsoft.com/office/officeart/2005/8/layout/hierarchy4"/>
    <dgm:cxn modelId="{62144012-A613-4313-B89B-8D16961A4E67}" type="presParOf" srcId="{468C6987-ACFF-4A78-9B89-DD041154EBF9}" destId="{B900198C-915A-434C-8C69-D6773A6E1E96}" srcOrd="2" destOrd="0" presId="urn:microsoft.com/office/officeart/2005/8/layout/hierarchy4"/>
    <dgm:cxn modelId="{9ED307FA-6720-4D2F-8B95-DD36BC3FFAC8}" type="presParOf" srcId="{B900198C-915A-434C-8C69-D6773A6E1E96}" destId="{641B32C9-5DF8-4733-AFE3-9E58C3763283}" srcOrd="0" destOrd="0" presId="urn:microsoft.com/office/officeart/2005/8/layout/hierarchy4"/>
    <dgm:cxn modelId="{EA98BE7F-2407-45E1-8D9D-6E0966ABE552}" type="presParOf" srcId="{641B32C9-5DF8-4733-AFE3-9E58C3763283}" destId="{C66C2472-CD41-455E-9C7F-962DBAD50262}" srcOrd="0" destOrd="0" presId="urn:microsoft.com/office/officeart/2005/8/layout/hierarchy4"/>
    <dgm:cxn modelId="{09BAC59D-44CC-43BA-9CB9-A00EF70787E8}" type="presParOf" srcId="{641B32C9-5DF8-4733-AFE3-9E58C3763283}" destId="{A00B4ABC-96C0-42AF-8E1E-D3D50FD513EC}" srcOrd="1" destOrd="0" presId="urn:microsoft.com/office/officeart/2005/8/layout/hierarchy4"/>
    <dgm:cxn modelId="{0B7B1940-6492-4B30-9F2C-18245F7FB80E}" type="presParOf" srcId="{641B32C9-5DF8-4733-AFE3-9E58C3763283}" destId="{27849C9E-FFCB-4E85-911E-0BF0485CA2DB}" srcOrd="2" destOrd="0" presId="urn:microsoft.com/office/officeart/2005/8/layout/hierarchy4"/>
    <dgm:cxn modelId="{ED72FB87-7413-4317-88CA-863CDB1CE8D7}" type="presParOf" srcId="{27849C9E-FFCB-4E85-911E-0BF0485CA2DB}" destId="{8D5C8BF6-EC00-433F-AEF2-57437E2D7BCC}" srcOrd="0" destOrd="0" presId="urn:microsoft.com/office/officeart/2005/8/layout/hierarchy4"/>
    <dgm:cxn modelId="{9F5F9478-B867-4F21-9E98-E9CFFADE859C}" type="presParOf" srcId="{8D5C8BF6-EC00-433F-AEF2-57437E2D7BCC}" destId="{CCE49A85-20BD-40D8-A3AE-AC5511B38AE2}" srcOrd="0" destOrd="0" presId="urn:microsoft.com/office/officeart/2005/8/layout/hierarchy4"/>
    <dgm:cxn modelId="{E69F1888-B643-44B4-A8DD-2F04A9E94E0C}" type="presParOf" srcId="{8D5C8BF6-EC00-433F-AEF2-57437E2D7BCC}" destId="{8E28F258-C186-44C8-993C-FE718AF98D07}" srcOrd="1" destOrd="0" presId="urn:microsoft.com/office/officeart/2005/8/layout/hierarchy4"/>
    <dgm:cxn modelId="{5134FFE7-E3F2-48DF-958F-B968C25BFDBD}" type="presParOf" srcId="{27849C9E-FFCB-4E85-911E-0BF0485CA2DB}" destId="{5F40CE65-7FCE-4886-BA05-0D40914F4551}" srcOrd="1" destOrd="0" presId="urn:microsoft.com/office/officeart/2005/8/layout/hierarchy4"/>
    <dgm:cxn modelId="{66D757C6-B013-4029-89CB-F8D4EED5DF79}" type="presParOf" srcId="{27849C9E-FFCB-4E85-911E-0BF0485CA2DB}" destId="{436D97EC-6520-4AF4-BC43-401EB54C1056}" srcOrd="2" destOrd="0" presId="urn:microsoft.com/office/officeart/2005/8/layout/hierarchy4"/>
    <dgm:cxn modelId="{4BDAA0A2-F951-4206-BBDB-FECAD18262C4}" type="presParOf" srcId="{436D97EC-6520-4AF4-BC43-401EB54C1056}" destId="{79F281DC-3842-4CEF-91FD-0EF1E81539E1}" srcOrd="0" destOrd="0" presId="urn:microsoft.com/office/officeart/2005/8/layout/hierarchy4"/>
    <dgm:cxn modelId="{0330FA35-9F20-45BA-8D08-59681DA7D77B}" type="presParOf" srcId="{436D97EC-6520-4AF4-BC43-401EB54C1056}" destId="{E00A95E0-AAE9-46E5-A3FA-5AEEF1CAAE24}" srcOrd="1" destOrd="0" presId="urn:microsoft.com/office/officeart/2005/8/layout/hierarchy4"/>
    <dgm:cxn modelId="{F87676FC-FC22-4458-BF7E-D38126FD9138}" type="presParOf" srcId="{27849C9E-FFCB-4E85-911E-0BF0485CA2DB}" destId="{6413C691-1D31-495C-9AA2-0C111540E075}" srcOrd="3" destOrd="0" presId="urn:microsoft.com/office/officeart/2005/8/layout/hierarchy4"/>
    <dgm:cxn modelId="{9BEC4B13-A55F-4D56-A109-68517B631076}" type="presParOf" srcId="{27849C9E-FFCB-4E85-911E-0BF0485CA2DB}" destId="{C23D7CBD-3AED-4933-BD54-EB7037D23E59}" srcOrd="4" destOrd="0" presId="urn:microsoft.com/office/officeart/2005/8/layout/hierarchy4"/>
    <dgm:cxn modelId="{4CD51CEF-B553-4508-A8FD-E6B395DDAB3E}" type="presParOf" srcId="{C23D7CBD-3AED-4933-BD54-EB7037D23E59}" destId="{5488F3F6-9A3C-43C7-80E2-4C61C8D399C1}" srcOrd="0" destOrd="0" presId="urn:microsoft.com/office/officeart/2005/8/layout/hierarchy4"/>
    <dgm:cxn modelId="{C1219A50-DBFB-4D71-ADE4-E6401049806A}" type="presParOf" srcId="{C23D7CBD-3AED-4933-BD54-EB7037D23E59}" destId="{887E7CBF-3DE9-4F99-B25A-11A1EED7D30E}" srcOrd="1" destOrd="0" presId="urn:microsoft.com/office/officeart/2005/8/layout/hierarchy4"/>
    <dgm:cxn modelId="{658864AA-2094-41D5-968D-98494C7962AD}" type="presParOf" srcId="{27849C9E-FFCB-4E85-911E-0BF0485CA2DB}" destId="{76634E78-980D-4001-B55B-70CBCC5F6C94}" srcOrd="5" destOrd="0" presId="urn:microsoft.com/office/officeart/2005/8/layout/hierarchy4"/>
    <dgm:cxn modelId="{07DD1AFA-42A1-46EB-86E8-B2B5294B9086}" type="presParOf" srcId="{27849C9E-FFCB-4E85-911E-0BF0485CA2DB}" destId="{E23BB0A6-F4CA-4354-B9C4-1D6084D65E53}" srcOrd="6" destOrd="0" presId="urn:microsoft.com/office/officeart/2005/8/layout/hierarchy4"/>
    <dgm:cxn modelId="{3807C7D7-2567-402B-BCB2-8BE6A9C108F1}" type="presParOf" srcId="{E23BB0A6-F4CA-4354-B9C4-1D6084D65E53}" destId="{1F23816C-C444-4F0E-9075-9A9494D145CF}" srcOrd="0" destOrd="0" presId="urn:microsoft.com/office/officeart/2005/8/layout/hierarchy4"/>
    <dgm:cxn modelId="{B9A3ACA2-DDAC-4B81-8186-6690D62BC37F}" type="presParOf" srcId="{E23BB0A6-F4CA-4354-B9C4-1D6084D65E53}" destId="{FA0E4402-C50D-43D2-9465-A28E6C24AF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5FF49-DFF8-4D2B-9A04-5265B1962130}">
      <dsp:nvSpPr>
        <dsp:cNvPr id="0" name=""/>
        <dsp:cNvSpPr/>
      </dsp:nvSpPr>
      <dsp:spPr>
        <a:xfrm>
          <a:off x="8144" y="0"/>
          <a:ext cx="9088230" cy="104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Межведомственное взаимодействие с учреждениями здравоохранения осуществляется на основании двустороннего </a:t>
          </a:r>
          <a:b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Соглашения о межведомственном сотрудничестве и взаимодействии</a:t>
          </a:r>
        </a:p>
      </dsp:txBody>
      <dsp:txXfrm>
        <a:off x="38670" y="30526"/>
        <a:ext cx="9027178" cy="981185"/>
      </dsp:txXfrm>
    </dsp:sp>
    <dsp:sp modelId="{C66C2472-CD41-455E-9C7F-962DBAD50262}">
      <dsp:nvSpPr>
        <dsp:cNvPr id="0" name=""/>
        <dsp:cNvSpPr/>
      </dsp:nvSpPr>
      <dsp:spPr>
        <a:xfrm>
          <a:off x="25885" y="1164699"/>
          <a:ext cx="9070489" cy="95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01.10.2022 заключено 120 соглашений </a:t>
          </a:r>
          <a:b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учреждениями здравоохранения, из них: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5" y="1192739"/>
        <a:ext cx="9014409" cy="901288"/>
      </dsp:txXfrm>
    </dsp:sp>
    <dsp:sp modelId="{CCE49A85-20BD-40D8-A3AE-AC5511B38AE2}">
      <dsp:nvSpPr>
        <dsp:cNvPr id="0" name=""/>
        <dsp:cNvSpPr/>
      </dsp:nvSpPr>
      <dsp:spPr>
        <a:xfrm>
          <a:off x="127213" y="2359526"/>
          <a:ext cx="1983430" cy="346885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Стационарные учреждения</a:t>
          </a:r>
          <a:endParaRPr lang="ru-RU" sz="1200" b="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06" y="2417619"/>
        <a:ext cx="1867244" cy="3352668"/>
      </dsp:txXfrm>
    </dsp:sp>
    <dsp:sp modelId="{79F281DC-3842-4CEF-91FD-0EF1E81539E1}">
      <dsp:nvSpPr>
        <dsp:cNvPr id="0" name=""/>
        <dsp:cNvSpPr/>
      </dsp:nvSpPr>
      <dsp:spPr>
        <a:xfrm>
          <a:off x="2239801" y="2357114"/>
          <a:ext cx="2144417" cy="3624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Амбулаторно-поликлинические учреждения </a:t>
          </a:r>
          <a:endParaRPr lang="ru-RU" sz="1200" b="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2609" y="2419922"/>
        <a:ext cx="2018801" cy="3498969"/>
      </dsp:txXfrm>
    </dsp:sp>
    <dsp:sp modelId="{5488F3F6-9A3C-43C7-80E2-4C61C8D399C1}">
      <dsp:nvSpPr>
        <dsp:cNvPr id="0" name=""/>
        <dsp:cNvSpPr/>
      </dsp:nvSpPr>
      <dsp:spPr>
        <a:xfrm>
          <a:off x="4584112" y="2322974"/>
          <a:ext cx="2341640" cy="3621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Диспансеры </a:t>
          </a: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(противотуберкулезные, психоневрологические)</a:t>
          </a:r>
          <a:endParaRPr lang="ru-RU" sz="9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2696" y="2391558"/>
        <a:ext cx="2204472" cy="3483999"/>
      </dsp:txXfrm>
    </dsp:sp>
    <dsp:sp modelId="{1F23816C-C444-4F0E-9075-9A9494D145CF}">
      <dsp:nvSpPr>
        <dsp:cNvPr id="0" name=""/>
        <dsp:cNvSpPr/>
      </dsp:nvSpPr>
      <dsp:spPr>
        <a:xfrm>
          <a:off x="7023807" y="2356947"/>
          <a:ext cx="2072567" cy="3416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ГЦМП</a:t>
          </a:r>
        </a:p>
      </dsp:txBody>
      <dsp:txXfrm>
        <a:off x="7084510" y="2417650"/>
        <a:ext cx="1951161" cy="3294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D3184-1631-43DD-8753-232F0171E27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1545-7B48-47E4-861D-042FE163C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6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160A-B1C9-4E99-99C6-30375E953D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9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22E0-B55F-483A-926F-E48512C94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2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BCB79-DC28-4513-A759-358F9D261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FA68B-16BE-4E1F-8ACE-ED807CBC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DA883-E539-4832-9492-16C15006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B656F-6979-4ACA-BAF7-52C70129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3A4AE-D5C8-4B02-87EB-4182B2F0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9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14D47-9049-4F73-8950-5C3D9F0E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C9065-46AF-413D-A04A-821A4573F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0235E-530E-44B9-85FF-9097A9A9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74A5-0599-45E7-A602-3DCF30CB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B544C-9139-474D-A0F8-14D3A608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7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CDE842-8321-4696-AAC8-A32C2BD57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A63001-752E-48E8-A9AD-94A6C9431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08E38-8741-4C9D-A55E-4F8EFB94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AC41D-9EC2-4381-9F1F-76AA5E6D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5B0CB-196F-4F3C-AC8B-62D73C80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5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8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0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9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8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6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88D7A-45A8-4B6A-9B08-282D6DC8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7F22C-1188-4270-90C8-D3B3EAD16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0437F-52D4-4018-85DA-B73CD7FE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D70A9-1EBC-4069-8FF9-05F20993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E4B34-90C1-4AE0-91BB-D0F60D1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20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25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80C3D-56EC-48AD-BCA8-5E899B55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B2DFC4-A609-48A5-952A-28E21813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59A59-8657-4B94-9CF7-DAD5C982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F15E7-1B5B-4691-933A-42CA9F8C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DD2AE-D689-42AA-9CE5-E942F48A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4F20-F25E-477A-BFE2-3F71EE02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0030F-7428-49D3-9B34-2115566AF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B7AA1A-1B4C-4DDE-B52F-E0657E2F0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D01A7-0801-4991-B465-86EFB713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C0159-6A66-4436-947B-0DFEFD6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5BE220-16E0-4727-8E16-268613C5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1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3E92B-4F45-4945-8CB5-BB665535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CE31D-687B-4C48-8DCB-4C9DB1AE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1D77F-1AD0-403F-9600-BCF8A1FD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24552C-4B2F-4B51-AF43-DEEA2E9B1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142E10-184A-487F-B5E5-7FC521C42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C24F17-851A-4D42-87A6-FB65D874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3BB5B1-50E0-417D-8CB5-C2BFB26A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8D5CAB-1DD3-4CC6-AD08-B3F3D023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48D92-7EAD-4E8A-8FF4-7B58FFF8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FD668A-E7C5-4AF0-AFF0-19A26894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84D798-DBF4-43FF-AD80-045B5826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204A27-7E84-49DA-BC28-B0830B9A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2B897F-2CF5-4EA3-9B23-A0189D0F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5B7A88-8B5E-44FF-A87A-316FCE7D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B043F-4FC3-4A2B-ADDF-59B6F841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0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022E-F0E4-44DB-936D-46E1BD5A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59248-6A82-401E-A9A5-E380947A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F322D-A61D-456D-B2A7-099426F17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693F4-6F41-4BA4-B72E-62C4B707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9390A-5D1E-41B1-8C86-54801AE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C870E-7F29-4056-AB5F-0DBC5841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7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4E2C7-655F-459F-8064-334E1F23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6CE2F5-0C95-4BE7-87DF-FC74A3B90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D19DB8-4EC9-4C8E-A159-CD7C7330B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60FC5-0D41-4D2B-B0D7-57C3AAB8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89F321-A88C-4139-9550-F027373A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116EB-946D-4B2C-B024-F69290C9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983ED-8E61-4AAC-A37A-B71DE2D7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4A860-A569-45A6-B582-95771A698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7E35C-8DB8-4EB1-94C4-EAED0FEA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4F3A-5841-4A73-B73A-344743059E3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F301A-F077-45ED-8048-99359871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B53AE-2B2E-484B-8760-8466B6084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D6AC-C3EB-41C1-AE8C-8EE37F2D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4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1D61-8C02-4695-A6D9-E93267B1712A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A0F9-DCB4-4FE5-A383-19C2FACF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6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3409FBE9-AFE2-F64C-AE1E-62C8C9EF87EF}"/>
              </a:ext>
            </a:extLst>
          </p:cNvPr>
          <p:cNvSpPr txBox="1">
            <a:spLocks/>
          </p:cNvSpPr>
          <p:nvPr/>
        </p:nvSpPr>
        <p:spPr>
          <a:xfrm>
            <a:off x="606361" y="759125"/>
            <a:ext cx="11222736" cy="31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Социальное сопровождение граждан на этапе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получения услуги по признанию их нуждающимися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социальном обслуживании и заключения договора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предоставлении социальных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71" y="3605870"/>
            <a:ext cx="4981575" cy="2802136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784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02925"/>
              </p:ext>
            </p:extLst>
          </p:nvPr>
        </p:nvGraphicFramePr>
        <p:xfrm>
          <a:off x="1838325" y="600075"/>
          <a:ext cx="909637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0" y="3666264"/>
            <a:ext cx="1878845" cy="2002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3" y="3790317"/>
            <a:ext cx="1962809" cy="1962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33" y="3812826"/>
            <a:ext cx="1962809" cy="1962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12" y="4097694"/>
            <a:ext cx="1990102" cy="139307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529711" y="2500635"/>
            <a:ext cx="972692" cy="9356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21713" y="2500635"/>
            <a:ext cx="956708" cy="9541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23038" y="2482184"/>
            <a:ext cx="927114" cy="9526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319721" y="2462278"/>
            <a:ext cx="927114" cy="972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61289" y="445201"/>
            <a:ext cx="11122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Проблемы, требующие предоставления социального сопровождения гражданину до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признанию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нуждающимся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 обслуживании и заключения договора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предоставлении социальных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28464"/>
              </p:ext>
            </p:extLst>
          </p:nvPr>
        </p:nvGraphicFramePr>
        <p:xfrm>
          <a:off x="216345" y="1375641"/>
          <a:ext cx="9640887" cy="539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551">
                  <a:extLst>
                    <a:ext uri="{9D8B030D-6E8A-4147-A177-3AD203B41FA5}">
                      <a16:colId xmlns:a16="http://schemas.microsoft.com/office/drawing/2014/main" val="3493110087"/>
                    </a:ext>
                  </a:extLst>
                </a:gridCol>
                <a:gridCol w="6117336">
                  <a:extLst>
                    <a:ext uri="{9D8B030D-6E8A-4147-A177-3AD203B41FA5}">
                      <a16:colId xmlns:a16="http://schemas.microsoft.com/office/drawing/2014/main" val="1472955573"/>
                    </a:ext>
                  </a:extLst>
                </a:gridCol>
              </a:tblGrid>
              <a:tr h="2865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по соц. сопровождению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30493"/>
                  </a:ext>
                </a:extLst>
              </a:tr>
              <a:tr h="1564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Отсутствие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документа, необходимого для признания гражданина нуждающимся: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восстановлении утраченных документов, в том числе удостоверяющего личность;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получении документа, необходимого для признания гражданина нуждающимся в социальном обслуживании, </a:t>
                      </a:r>
                      <a:r>
                        <a:rPr lang="ru-RU" sz="1300" u="sng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 медицинского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содействие в оформлении инвалидности;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содействие в оформлении ИПРА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30338"/>
                  </a:ext>
                </a:extLst>
              </a:tr>
              <a:tr h="63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Необходима профессиональная помощь специалистов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оказании медицинской помощи: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lvl="1" indent="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амбулаторно;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lvl="1" indent="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стационарно (в том числе госпитализация и сестринский уход);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оказании юридической помощи (в том числе бесплатно);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оказании психологической помощи;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442179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Необходимо решение проблем бытового характера: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1" indent="-28575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10260" algn="l"/>
                          <a:tab pos="900430" algn="l"/>
                          <a:tab pos="99060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ремонте жилого помещения;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lvl="1" indent="-28575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10260" algn="l"/>
                          <a:tab pos="900430" algn="l"/>
                          <a:tab pos="99060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улучшении санитарно-гигиенического состояния жилого помещения;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lvl="1" indent="-28575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10260" algn="l"/>
                          <a:tab pos="900430" algn="l"/>
                          <a:tab pos="99060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решении жилищного вопроса;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lvl="1" indent="-285750" algn="just"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10260" algn="l"/>
                          <a:tab pos="900430" algn="l"/>
                          <a:tab pos="990600" algn="l"/>
                        </a:tabLs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решении вопросов жизнеобеспечения или жизнеустройства (в том числе обеспечение ТСР, лекарственными средствами и прочее с привлечением благотворительных организаций);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561152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Необходимо решение проблем, препятствующих </a:t>
                      </a:r>
                      <a:b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жизнеустройству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гражданина: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установлении родственных связей для решения жизнеустройства;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решении вопросов оформления выплат, пособий, пенсий;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транспортировке и трансфере (в том числе социальный патруль для граждан БОМЖ);</a:t>
                      </a:r>
                      <a:endParaRPr lang="ru-RU" sz="13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353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80814" y="1365409"/>
            <a:ext cx="206258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 социального сопровождения: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3436" y="2234596"/>
            <a:ext cx="2062582" cy="2407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гражданин признан нуждающимся;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гражданин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признан нуждающимся;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опровождение прекращено в связи со смертью гражданина.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04824"/>
              </p:ext>
            </p:extLst>
          </p:nvPr>
        </p:nvGraphicFramePr>
        <p:xfrm>
          <a:off x="1592754" y="2196406"/>
          <a:ext cx="1095474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2" name="Точечный рисунок" r:id="rId3" imgW="3448080" imgH="3048120" progId="Paint.Picture">
                  <p:embed/>
                </p:oleObj>
              </mc:Choice>
              <mc:Fallback>
                <p:oleObj name="Точечный рисунок" r:id="rId3" imgW="3448080" imgH="304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754" y="2196406"/>
                        <a:ext cx="1095474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85927"/>
              </p:ext>
            </p:extLst>
          </p:nvPr>
        </p:nvGraphicFramePr>
        <p:xfrm>
          <a:off x="1592754" y="4592688"/>
          <a:ext cx="102248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3" name="Точечный рисунок" r:id="rId5" imgW="10991880" imgH="11430000" progId="Paint.Picture">
                  <p:embed/>
                </p:oleObj>
              </mc:Choice>
              <mc:Fallback>
                <p:oleObj name="Точечный рисунок" r:id="rId5" imgW="10991880" imgH="11430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754" y="4592688"/>
                        <a:ext cx="1022482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2" y="3488750"/>
            <a:ext cx="1356821" cy="779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7301" y="5991843"/>
            <a:ext cx="793388" cy="77996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4679855"/>
            <a:ext cx="1709928" cy="2127837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562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5" y="625450"/>
            <a:ext cx="5677584" cy="4095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7774" y="506142"/>
            <a:ext cx="993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учетно-отчетной формы социального сопровождения, разбор случая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0" y="982957"/>
            <a:ext cx="5036575" cy="538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5" y="4733765"/>
            <a:ext cx="5791392" cy="2124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362381"/>
            <a:ext cx="1583166" cy="13477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5582" y="938948"/>
            <a:ext cx="1581149" cy="1581149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8194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05" y="738027"/>
            <a:ext cx="2972250" cy="330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1801" y="357634"/>
            <a:ext cx="97263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учетно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-отчетной формы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социального сопровождения, разбор случая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135" y="1478155"/>
            <a:ext cx="4579140" cy="514769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756" y="927330"/>
            <a:ext cx="5467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18.04.2022 в бюро Пушкинского района СПб ГКУ «ЦОСО» поступило телефонное обращение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соседки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 том, что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инвалид второй группы, нуждается в социальной помощи.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 слов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соседки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проживает одна в антисанитарных условиях, состоит на учете в психоневрологическом диспансере, с ноября 2021 года по апрель 2022 года была госпитализирована в психиатрическую больницу.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19.04.2022 специалистами бюро Пушкинского района СПб ГКУ «ЦОСО» осуществлен телефонный звонок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соседке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которая подтвердила, что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выписалась из психиатрической больницы и в данный момент находится дома. Со слов соседки, из квартиры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гражданки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исходит сильный запах на всю лестничную клетку, так как у нее не работает холодильник и продукты питания портятся.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связи с антисанитарными условиями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проживания,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подъезде развелись клопы и тараканы. Со слов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соседки, гражданка курит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употребляет алкогольные напитки. Соседи переживают за жизнь, здоровье и имущество окружающих. </a:t>
            </a:r>
          </a:p>
        </p:txBody>
      </p:sp>
    </p:spTree>
    <p:extLst>
      <p:ext uri="{BB962C8B-B14F-4D97-AF65-F5344CB8AC3E}">
        <p14:creationId xmlns:p14="http://schemas.microsoft.com/office/powerpoint/2010/main" val="39373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30" y="484957"/>
            <a:ext cx="2651769" cy="2656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49" y="3016099"/>
            <a:ext cx="7172325" cy="3632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4" y="910191"/>
            <a:ext cx="7419975" cy="413805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85900" y="400995"/>
            <a:ext cx="99250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учетно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-отчетной формы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социального сопровождения, разбор случая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188114"/>
            <a:ext cx="2200275" cy="11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41" y="4758470"/>
            <a:ext cx="4439857" cy="870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786" y="997430"/>
            <a:ext cx="3796988" cy="103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462" y="333879"/>
            <a:ext cx="99385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учетно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-отчетной формы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социального сопровождения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8" y="1023937"/>
            <a:ext cx="7740117" cy="49264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0" y="3200682"/>
            <a:ext cx="2993723" cy="1406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86" y="2189285"/>
            <a:ext cx="4038480" cy="9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9999192"/>
              </p:ext>
            </p:extLst>
          </p:nvPr>
        </p:nvGraphicFramePr>
        <p:xfrm>
          <a:off x="384175" y="1009650"/>
          <a:ext cx="5559425" cy="396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3498" y="384196"/>
            <a:ext cx="1019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86906054"/>
              </p:ext>
            </p:extLst>
          </p:nvPr>
        </p:nvGraphicFramePr>
        <p:xfrm>
          <a:off x="6305551" y="904875"/>
          <a:ext cx="5686424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66788" y="5273824"/>
            <a:ext cx="10677525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204470" indent="289560" algn="just">
              <a:lnSpc>
                <a:spcPct val="102000"/>
              </a:lnSpc>
              <a:spcAft>
                <a:spcPts val="47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ероприятия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социальному сопровождению гражданина специалистами СПб ГКУ «ЦОСО» могут оказываться от одного рабочего дня и до решения его проблемных жизненно важных вопросов. В отдельных случаях предоставить услугу по признанию гражданина нуждающимся и составлению индивидуальной программы предоставления социальных услуг удается спустя продолжительное количество времени (несколько месяцев).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485"/>
            <a:ext cx="933501" cy="14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5" y="5205997"/>
            <a:ext cx="5495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КОЛ-ЦЕНТР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(812)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576-05-76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81" y="1066801"/>
            <a:ext cx="7551989" cy="449314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3563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895" y="389932"/>
            <a:ext cx="10431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120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Центр организации социального обслуживания –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120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                эффективный инструмент повышения качества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120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                                и доступности социального обслуживания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120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                                                                  жителей Санкт-Петербурга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3764040" y="1846747"/>
            <a:ext cx="8427960" cy="4879080"/>
            <a:chOff x="3769920" y="1836360"/>
            <a:chExt cx="8427960" cy="4879080"/>
          </a:xfrm>
        </p:grpSpPr>
        <p:grpSp>
          <p:nvGrpSpPr>
            <p:cNvPr id="9" name="Group 3"/>
            <p:cNvGrpSpPr/>
            <p:nvPr/>
          </p:nvGrpSpPr>
          <p:grpSpPr>
            <a:xfrm>
              <a:off x="3769920" y="1836360"/>
              <a:ext cx="8427960" cy="4879080"/>
              <a:chOff x="3769920" y="1836360"/>
              <a:chExt cx="8427960" cy="4879080"/>
            </a:xfrm>
          </p:grpSpPr>
          <p:sp>
            <p:nvSpPr>
              <p:cNvPr id="15" name="CustomShape 4"/>
              <p:cNvSpPr/>
              <p:nvPr/>
            </p:nvSpPr>
            <p:spPr>
              <a:xfrm>
                <a:off x="6137640" y="4858560"/>
                <a:ext cx="3771360" cy="184392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85">
                    <a:moveTo>
                      <a:pt x="117" y="170"/>
                    </a:moveTo>
                    <a:cubicBezTo>
                      <a:pt x="1072" y="0"/>
                      <a:pt x="384" y="437"/>
                      <a:pt x="825" y="407"/>
                    </a:cubicBezTo>
                    <a:cubicBezTo>
                      <a:pt x="1280" y="442"/>
                      <a:pt x="501" y="29"/>
                      <a:pt x="1413" y="172"/>
                    </a:cubicBezTo>
                    <a:cubicBezTo>
                      <a:pt x="1354" y="871"/>
                      <a:pt x="1690" y="229"/>
                      <a:pt x="1669" y="654"/>
                    </a:cubicBezTo>
                    <a:cubicBezTo>
                      <a:pt x="1637" y="1066"/>
                      <a:pt x="1322" y="436"/>
                      <a:pt x="1408" y="1184"/>
                    </a:cubicBezTo>
                    <a:lnTo>
                      <a:pt x="117" y="1185"/>
                    </a:lnTo>
                    <a:cubicBezTo>
                      <a:pt x="37" y="458"/>
                      <a:pt x="368" y="1047"/>
                      <a:pt x="373" y="681"/>
                    </a:cubicBezTo>
                    <a:cubicBezTo>
                      <a:pt x="448" y="186"/>
                      <a:pt x="0" y="901"/>
                      <a:pt x="117" y="17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  <p:txBody>
              <a:bodyPr lIns="72000" tIns="72000" rIns="72000" bIns="7200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CustomShape 5"/>
              <p:cNvSpPr/>
              <p:nvPr/>
            </p:nvSpPr>
            <p:spPr>
              <a:xfrm>
                <a:off x="9035280" y="4867200"/>
                <a:ext cx="3151440" cy="184824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65">
                    <a:moveTo>
                      <a:pt x="99" y="157"/>
                    </a:moveTo>
                    <a:cubicBezTo>
                      <a:pt x="1064" y="0"/>
                      <a:pt x="339" y="395"/>
                      <a:pt x="792" y="405"/>
                    </a:cubicBezTo>
                    <a:cubicBezTo>
                      <a:pt x="1234" y="415"/>
                      <a:pt x="522" y="23"/>
                      <a:pt x="1397" y="162"/>
                    </a:cubicBezTo>
                    <a:lnTo>
                      <a:pt x="1395" y="1165"/>
                    </a:lnTo>
                    <a:lnTo>
                      <a:pt x="92" y="1162"/>
                    </a:lnTo>
                    <a:cubicBezTo>
                      <a:pt x="0" y="410"/>
                      <a:pt x="323" y="1042"/>
                      <a:pt x="351" y="651"/>
                    </a:cubicBezTo>
                    <a:cubicBezTo>
                      <a:pt x="399" y="182"/>
                      <a:pt x="16" y="872"/>
                      <a:pt x="99" y="1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о </a:t>
                </a:r>
              </a:p>
            </p:txBody>
          </p:sp>
          <p:sp>
            <p:nvSpPr>
              <p:cNvPr id="17" name="CustomShape 6"/>
              <p:cNvSpPr/>
              <p:nvPr/>
            </p:nvSpPr>
            <p:spPr>
              <a:xfrm>
                <a:off x="3769920" y="4853880"/>
                <a:ext cx="3354840" cy="183312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168">
                    <a:moveTo>
                      <a:pt x="0" y="152"/>
                    </a:moveTo>
                    <a:cubicBezTo>
                      <a:pt x="957" y="2"/>
                      <a:pt x="263" y="418"/>
                      <a:pt x="706" y="405"/>
                    </a:cubicBezTo>
                    <a:cubicBezTo>
                      <a:pt x="1127" y="423"/>
                      <a:pt x="407" y="0"/>
                      <a:pt x="1282" y="154"/>
                    </a:cubicBezTo>
                    <a:cubicBezTo>
                      <a:pt x="1175" y="874"/>
                      <a:pt x="1602" y="180"/>
                      <a:pt x="1538" y="645"/>
                    </a:cubicBezTo>
                    <a:cubicBezTo>
                      <a:pt x="1559" y="1055"/>
                      <a:pt x="1186" y="415"/>
                      <a:pt x="1282" y="1167"/>
                    </a:cubicBezTo>
                    <a:lnTo>
                      <a:pt x="2" y="116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  <p:sp>
            <p:nvSpPr>
              <p:cNvPr id="18" name="CustomShape 7"/>
              <p:cNvSpPr/>
              <p:nvPr/>
            </p:nvSpPr>
            <p:spPr>
              <a:xfrm>
                <a:off x="9105120" y="1845360"/>
                <a:ext cx="3081240" cy="204552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298">
                    <a:moveTo>
                      <a:pt x="84" y="0"/>
                    </a:moveTo>
                    <a:lnTo>
                      <a:pt x="1375" y="0"/>
                    </a:lnTo>
                    <a:lnTo>
                      <a:pt x="1374" y="1056"/>
                    </a:lnTo>
                    <a:cubicBezTo>
                      <a:pt x="483" y="949"/>
                      <a:pt x="1219" y="1279"/>
                      <a:pt x="782" y="1285"/>
                    </a:cubicBezTo>
                    <a:cubicBezTo>
                      <a:pt x="303" y="1298"/>
                      <a:pt x="1034" y="900"/>
                      <a:pt x="83" y="1056"/>
                    </a:cubicBezTo>
                    <a:cubicBezTo>
                      <a:pt x="9" y="256"/>
                      <a:pt x="308" y="961"/>
                      <a:pt x="337" y="517"/>
                    </a:cubicBezTo>
                    <a:cubicBezTo>
                      <a:pt x="383" y="54"/>
                      <a:pt x="0" y="738"/>
                      <a:pt x="8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  <p:sp>
            <p:nvSpPr>
              <p:cNvPr id="19" name="CustomShape 8"/>
              <p:cNvSpPr/>
              <p:nvPr/>
            </p:nvSpPr>
            <p:spPr>
              <a:xfrm>
                <a:off x="6246720" y="1836360"/>
                <a:ext cx="3661920" cy="204552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296">
                    <a:moveTo>
                      <a:pt x="112" y="0"/>
                    </a:moveTo>
                    <a:lnTo>
                      <a:pt x="1392" y="0"/>
                    </a:lnTo>
                    <a:cubicBezTo>
                      <a:pt x="1318" y="744"/>
                      <a:pt x="1679" y="59"/>
                      <a:pt x="1654" y="499"/>
                    </a:cubicBezTo>
                    <a:cubicBezTo>
                      <a:pt x="1633" y="961"/>
                      <a:pt x="1301" y="272"/>
                      <a:pt x="1397" y="1049"/>
                    </a:cubicBezTo>
                    <a:cubicBezTo>
                      <a:pt x="513" y="919"/>
                      <a:pt x="1238" y="1291"/>
                      <a:pt x="811" y="1289"/>
                    </a:cubicBezTo>
                    <a:cubicBezTo>
                      <a:pt x="326" y="1296"/>
                      <a:pt x="1055" y="888"/>
                      <a:pt x="111" y="1051"/>
                    </a:cubicBezTo>
                    <a:cubicBezTo>
                      <a:pt x="43" y="301"/>
                      <a:pt x="342" y="904"/>
                      <a:pt x="347" y="524"/>
                    </a:cubicBezTo>
                    <a:cubicBezTo>
                      <a:pt x="395" y="41"/>
                      <a:pt x="0" y="727"/>
                      <a:pt x="11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  <p:sp>
            <p:nvSpPr>
              <p:cNvPr id="20" name="CustomShape 9"/>
              <p:cNvSpPr/>
              <p:nvPr/>
            </p:nvSpPr>
            <p:spPr>
              <a:xfrm>
                <a:off x="3778200" y="1845360"/>
                <a:ext cx="3249720" cy="204372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302">
                    <a:moveTo>
                      <a:pt x="0" y="1"/>
                    </a:moveTo>
                    <a:lnTo>
                      <a:pt x="1294" y="0"/>
                    </a:lnTo>
                    <a:cubicBezTo>
                      <a:pt x="1211" y="721"/>
                      <a:pt x="1552" y="59"/>
                      <a:pt x="1543" y="493"/>
                    </a:cubicBezTo>
                    <a:cubicBezTo>
                      <a:pt x="1540" y="923"/>
                      <a:pt x="1216" y="278"/>
                      <a:pt x="1301" y="1062"/>
                    </a:cubicBezTo>
                    <a:cubicBezTo>
                      <a:pt x="467" y="978"/>
                      <a:pt x="1160" y="1291"/>
                      <a:pt x="704" y="1297"/>
                    </a:cubicBezTo>
                    <a:cubicBezTo>
                      <a:pt x="230" y="1302"/>
                      <a:pt x="944" y="907"/>
                      <a:pt x="0" y="107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  <p:sp>
            <p:nvSpPr>
              <p:cNvPr id="21" name="CustomShape 10"/>
              <p:cNvSpPr/>
              <p:nvPr/>
            </p:nvSpPr>
            <p:spPr>
              <a:xfrm>
                <a:off x="8966160" y="3282120"/>
                <a:ext cx="3231720" cy="226008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440">
                    <a:moveTo>
                      <a:pt x="104" y="143"/>
                    </a:moveTo>
                    <a:cubicBezTo>
                      <a:pt x="1048" y="0"/>
                      <a:pt x="350" y="394"/>
                      <a:pt x="792" y="373"/>
                    </a:cubicBezTo>
                    <a:cubicBezTo>
                      <a:pt x="1262" y="373"/>
                      <a:pt x="499" y="42"/>
                      <a:pt x="1395" y="141"/>
                    </a:cubicBezTo>
                    <a:lnTo>
                      <a:pt x="1395" y="1185"/>
                    </a:lnTo>
                    <a:cubicBezTo>
                      <a:pt x="514" y="1059"/>
                      <a:pt x="1231" y="1424"/>
                      <a:pt x="803" y="1424"/>
                    </a:cubicBezTo>
                    <a:cubicBezTo>
                      <a:pt x="336" y="1440"/>
                      <a:pt x="1071" y="1008"/>
                      <a:pt x="92" y="1182"/>
                    </a:cubicBezTo>
                    <a:cubicBezTo>
                      <a:pt x="0" y="421"/>
                      <a:pt x="323" y="1061"/>
                      <a:pt x="351" y="665"/>
                    </a:cubicBezTo>
                    <a:cubicBezTo>
                      <a:pt x="399" y="190"/>
                      <a:pt x="21" y="866"/>
                      <a:pt x="104" y="14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  <p:txBody>
              <a:bodyPr lIns="72000" tIns="72000" rIns="72000" bIns="7200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-1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Ор</a:t>
                </a:r>
                <a:endParaRPr kumimoji="0" lang="ru-RU" sz="1200" b="0" i="0" u="none" strike="noStrike" kern="0" cap="none" spc="-1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CustomShape 11"/>
              <p:cNvSpPr/>
              <p:nvPr/>
            </p:nvSpPr>
            <p:spPr>
              <a:xfrm>
                <a:off x="6327000" y="3290760"/>
                <a:ext cx="3506040" cy="222732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451">
                    <a:moveTo>
                      <a:pt x="112" y="166"/>
                    </a:moveTo>
                    <a:cubicBezTo>
                      <a:pt x="1067" y="0"/>
                      <a:pt x="332" y="405"/>
                      <a:pt x="799" y="399"/>
                    </a:cubicBezTo>
                    <a:cubicBezTo>
                      <a:pt x="1265" y="392"/>
                      <a:pt x="496" y="32"/>
                      <a:pt x="1391" y="158"/>
                    </a:cubicBezTo>
                    <a:cubicBezTo>
                      <a:pt x="1312" y="886"/>
                      <a:pt x="1659" y="246"/>
                      <a:pt x="1643" y="651"/>
                    </a:cubicBezTo>
                    <a:cubicBezTo>
                      <a:pt x="1622" y="1105"/>
                      <a:pt x="1296" y="433"/>
                      <a:pt x="1382" y="1195"/>
                    </a:cubicBezTo>
                    <a:cubicBezTo>
                      <a:pt x="498" y="1043"/>
                      <a:pt x="1227" y="1451"/>
                      <a:pt x="811" y="1430"/>
                    </a:cubicBezTo>
                    <a:cubicBezTo>
                      <a:pt x="342" y="1446"/>
                      <a:pt x="1051" y="1021"/>
                      <a:pt x="91" y="1190"/>
                    </a:cubicBezTo>
                    <a:cubicBezTo>
                      <a:pt x="11" y="449"/>
                      <a:pt x="358" y="1073"/>
                      <a:pt x="347" y="678"/>
                    </a:cubicBezTo>
                    <a:cubicBezTo>
                      <a:pt x="395" y="203"/>
                      <a:pt x="0" y="881"/>
                      <a:pt x="112" y="16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6320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  <p:sp>
            <p:nvSpPr>
              <p:cNvPr id="23" name="CustomShape 12"/>
              <p:cNvSpPr/>
              <p:nvPr/>
            </p:nvSpPr>
            <p:spPr>
              <a:xfrm>
                <a:off x="3783960" y="3282120"/>
                <a:ext cx="3354840" cy="226548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443">
                    <a:moveTo>
                      <a:pt x="0" y="155"/>
                    </a:moveTo>
                    <a:cubicBezTo>
                      <a:pt x="948" y="0"/>
                      <a:pt x="237" y="393"/>
                      <a:pt x="701" y="387"/>
                    </a:cubicBezTo>
                    <a:cubicBezTo>
                      <a:pt x="1152" y="374"/>
                      <a:pt x="475" y="85"/>
                      <a:pt x="1298" y="141"/>
                    </a:cubicBezTo>
                    <a:cubicBezTo>
                      <a:pt x="1191" y="861"/>
                      <a:pt x="1602" y="183"/>
                      <a:pt x="1538" y="648"/>
                    </a:cubicBezTo>
                    <a:cubicBezTo>
                      <a:pt x="1559" y="1058"/>
                      <a:pt x="1186" y="418"/>
                      <a:pt x="1282" y="1170"/>
                    </a:cubicBezTo>
                    <a:cubicBezTo>
                      <a:pt x="404" y="1018"/>
                      <a:pt x="1125" y="1443"/>
                      <a:pt x="712" y="1422"/>
                    </a:cubicBezTo>
                    <a:cubicBezTo>
                      <a:pt x="246" y="1438"/>
                      <a:pt x="955" y="1002"/>
                      <a:pt x="2" y="1171"/>
                    </a:cubicBezTo>
                    <a:lnTo>
                      <a:pt x="0" y="15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875" cap="flat" cmpd="sng" algn="ctr">
                <a:solidFill>
                  <a:srgbClr val="31B6FD">
                    <a:shade val="75000"/>
                    <a:lumMod val="80000"/>
                  </a:srgbClr>
                </a:solidFill>
                <a:prstDash val="solid"/>
                <a:round/>
              </a:ln>
              <a:effectLst/>
            </p:spPr>
          </p:sp>
        </p:grpSp>
        <p:sp>
          <p:nvSpPr>
            <p:cNvPr id="10" name="CustomShape 13"/>
            <p:cNvSpPr/>
            <p:nvPr/>
          </p:nvSpPr>
          <p:spPr>
            <a:xfrm>
              <a:off x="4049280" y="2071039"/>
              <a:ext cx="2252160" cy="14143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Выявление граждан, нуждающихся 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 социальных услугах, 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 учетом проведения обследования условий 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их жизнедеятельности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sz="14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stomShape 14"/>
            <p:cNvSpPr/>
            <p:nvPr/>
          </p:nvSpPr>
          <p:spPr>
            <a:xfrm>
              <a:off x="4043847" y="5591641"/>
              <a:ext cx="2256840" cy="8295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Маршрутизация 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 основе оценки индивидуальной потребности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stomShape 15"/>
            <p:cNvSpPr/>
            <p:nvPr/>
          </p:nvSpPr>
          <p:spPr>
            <a:xfrm>
              <a:off x="6848640" y="2082337"/>
              <a:ext cx="2560320" cy="1198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Социальное сопровождение граждан с учетом: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функционального статуса;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социального статуса;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социальной зависимости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от окружающих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stomShape 16"/>
            <p:cNvSpPr/>
            <p:nvPr/>
          </p:nvSpPr>
          <p:spPr>
            <a:xfrm>
              <a:off x="6676560" y="4118857"/>
              <a:ext cx="2621887" cy="8295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Повышение качества 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 доступности  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социального обслуживания</a:t>
              </a: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stomShape 17"/>
            <p:cNvSpPr/>
            <p:nvPr/>
          </p:nvSpPr>
          <p:spPr>
            <a:xfrm>
              <a:off x="9522360" y="5488125"/>
              <a:ext cx="2625840" cy="1014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Повышение уровня информированности  граждан о возможности получения социальных услуг</a:t>
              </a:r>
              <a: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ru-RU" sz="1200" b="0" i="0" u="none" strike="noStrike" kern="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791225" y="3909508"/>
            <a:ext cx="290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граждан нуждающимися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социальном обслуживании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составление индивидуальной программы </a:t>
            </a:r>
            <a:r>
              <a:rPr lang="ru-RU" sz="1200" b="1" i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социальных услуг </a:t>
            </a:r>
            <a:endParaRPr lang="ru-RU" sz="1200" b="1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1120" y="5602955"/>
            <a:ext cx="267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деятельности поставщиков социальных услуг - государственных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негосударственных организаций 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04720" y="1984038"/>
            <a:ext cx="29365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 организаций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обслуживания 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и учреждениями </a:t>
            </a:r>
            <a:r>
              <a:rPr lang="ru-RU" sz="1200" b="1" i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здравоохранения,  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учреждениями образования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занятости населения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02880" y="3795719"/>
            <a:ext cx="2408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подходов </a:t>
            </a:r>
          </a:p>
          <a:p>
            <a:r>
              <a:rPr lang="ru-RU" sz="1200" b="1" i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признанию граждан нуждающимися в социальном обслуживании во всех районах Санкт-Петербурга</a:t>
            </a:r>
            <a:endParaRPr lang="ru-RU" sz="12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19"/>
          <p:cNvPicPr/>
          <p:nvPr/>
        </p:nvPicPr>
        <p:blipFill>
          <a:blip r:embed="rId3"/>
          <a:stretch/>
        </p:blipFill>
        <p:spPr>
          <a:xfrm>
            <a:off x="-1920" y="1302359"/>
            <a:ext cx="3762720" cy="4986720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pic>
        <p:nvPicPr>
          <p:cNvPr id="29" name="Рисунок 2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28" y="3899467"/>
            <a:ext cx="3786840" cy="2491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63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0" t="10002" r="17813" b="5811"/>
          <a:stretch/>
        </p:blipFill>
        <p:spPr bwMode="auto">
          <a:xfrm>
            <a:off x="1399269" y="538111"/>
            <a:ext cx="9786572" cy="6124221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511333" y="2730795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91872" y="2348811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21326" y="3600222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54428" y="3018047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69876" y="3600222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40325" y="3889395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06999" y="4313348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025243" y="3946362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92944" y="4607605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929252" y="5346606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10296" y="4215347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990803" y="3253572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00322" y="2936894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01393" y="3889394"/>
            <a:ext cx="119161" cy="1025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600615" y="5908593"/>
            <a:ext cx="123526" cy="9610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Надпись 13"/>
          <p:cNvSpPr txBox="1"/>
          <p:nvPr/>
        </p:nvSpPr>
        <p:spPr>
          <a:xfrm>
            <a:off x="4643992" y="3577531"/>
            <a:ext cx="2065158" cy="530037"/>
          </a:xfrm>
          <a:prstGeom prst="wedgeRoundRectCallout">
            <a:avLst>
              <a:gd name="adj1" fmla="val 100465"/>
              <a:gd name="adj2" fmla="val 18918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Адмиралтейского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4-я Красноармейская ул., д. 18, лит. Б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адпись 13"/>
          <p:cNvSpPr txBox="1"/>
          <p:nvPr/>
        </p:nvSpPr>
        <p:spPr>
          <a:xfrm>
            <a:off x="4539671" y="3057791"/>
            <a:ext cx="2086098" cy="369748"/>
          </a:xfrm>
          <a:prstGeom prst="wedgeRoundRectCallout">
            <a:avLst>
              <a:gd name="adj1" fmla="val 83005"/>
              <a:gd name="adj2" fmla="val 116114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Василеостровского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Беринга, д. 5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адпись 13"/>
          <p:cNvSpPr txBox="1"/>
          <p:nvPr/>
        </p:nvSpPr>
        <p:spPr>
          <a:xfrm flipH="1">
            <a:off x="9721937" y="582168"/>
            <a:ext cx="2310334" cy="407324"/>
          </a:xfrm>
          <a:prstGeom prst="wedgeRoundRectCallout">
            <a:avLst>
              <a:gd name="adj1" fmla="val 113147"/>
              <a:gd name="adj2" fmla="val 413463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Выборгского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СПб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Луначарского, д.1, к. 1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дпись 13"/>
          <p:cNvSpPr txBox="1"/>
          <p:nvPr/>
        </p:nvSpPr>
        <p:spPr>
          <a:xfrm flipH="1">
            <a:off x="9799355" y="1173459"/>
            <a:ext cx="2285730" cy="399135"/>
          </a:xfrm>
          <a:prstGeom prst="wedgeRoundRectCallout">
            <a:avLst>
              <a:gd name="adj1" fmla="val 105284"/>
              <a:gd name="adj2" fmla="val 421474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Калининского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Политехническая, д.  17, корп. 3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адпись 13"/>
          <p:cNvSpPr txBox="1"/>
          <p:nvPr/>
        </p:nvSpPr>
        <p:spPr>
          <a:xfrm>
            <a:off x="3757004" y="4450168"/>
            <a:ext cx="2085739" cy="530037"/>
          </a:xfrm>
          <a:prstGeom prst="wedgeRoundRectCallout">
            <a:avLst>
              <a:gd name="adj1" fmla="val 119588"/>
              <a:gd name="adj2" fmla="val -83180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Кировского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Огородный пр., д. 6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389290" y="4170520"/>
            <a:ext cx="123526" cy="9610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19651" y="2081267"/>
            <a:ext cx="132806" cy="6897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740325" y="3356129"/>
            <a:ext cx="123526" cy="9610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0" name="Надпись 13"/>
          <p:cNvSpPr txBox="1"/>
          <p:nvPr/>
        </p:nvSpPr>
        <p:spPr>
          <a:xfrm flipH="1">
            <a:off x="9675886" y="4522237"/>
            <a:ext cx="2381026" cy="563073"/>
          </a:xfrm>
          <a:prstGeom prst="wedgeRoundRectCallout">
            <a:avLst>
              <a:gd name="adj1" fmla="val 37185"/>
              <a:gd name="adj2" fmla="val 103373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юро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Колпинского района: СПб, г. Колпино, ул. Коммуны,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 23, лит. А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Надпись 13"/>
          <p:cNvSpPr txBox="1"/>
          <p:nvPr/>
        </p:nvSpPr>
        <p:spPr>
          <a:xfrm flipH="1">
            <a:off x="9651245" y="5704882"/>
            <a:ext cx="2381026" cy="857843"/>
          </a:xfrm>
          <a:prstGeom prst="wedgeRoundRectCallout">
            <a:avLst>
              <a:gd name="adj1" fmla="val 89838"/>
              <a:gd name="adj2" fmla="val -21644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юро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Пушкинского района: СПб, г. Пушкин, ул.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Гусарская, д. 9</a:t>
            </a:r>
            <a:endPara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СПб, г. Павловск,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Звериницкая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д.21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адпись 13"/>
          <p:cNvSpPr txBox="1"/>
          <p:nvPr/>
        </p:nvSpPr>
        <p:spPr>
          <a:xfrm flipH="1">
            <a:off x="9744173" y="2846806"/>
            <a:ext cx="2365211" cy="385290"/>
          </a:xfrm>
          <a:prstGeom prst="wedgeRoundRectCallout">
            <a:avLst>
              <a:gd name="adj1" fmla="val 81370"/>
              <a:gd name="adj2" fmla="val 67423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Красногвардейского района: СПб,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Среднеохтинский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пр., д.  33/15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Надпись 13"/>
          <p:cNvSpPr txBox="1"/>
          <p:nvPr/>
        </p:nvSpPr>
        <p:spPr>
          <a:xfrm>
            <a:off x="4476781" y="5216631"/>
            <a:ext cx="2085739" cy="530037"/>
          </a:xfrm>
          <a:prstGeom prst="wedgeRoundRectCallout">
            <a:avLst>
              <a:gd name="adj1" fmla="val 69091"/>
              <a:gd name="adj2" fmla="val -150619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Красносельского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Ленинской пр., д. 71, корп. 1, лит. А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Надпись 13"/>
          <p:cNvSpPr txBox="1"/>
          <p:nvPr/>
        </p:nvSpPr>
        <p:spPr>
          <a:xfrm>
            <a:off x="3295452" y="1831499"/>
            <a:ext cx="2065158" cy="648584"/>
          </a:xfrm>
          <a:prstGeom prst="wedgeRoundRectCallout">
            <a:avLst>
              <a:gd name="adj1" fmla="val -22164"/>
              <a:gd name="adj2" fmla="val 121523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Межрайонное бюро Кронштадтского и Курортного районов: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Кронштадт, пр. Ленина, д. 15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Надпись 13"/>
          <p:cNvSpPr txBox="1"/>
          <p:nvPr/>
        </p:nvSpPr>
        <p:spPr>
          <a:xfrm>
            <a:off x="3287975" y="500469"/>
            <a:ext cx="2065158" cy="648584"/>
          </a:xfrm>
          <a:prstGeom prst="wedgeRoundRectCallout">
            <a:avLst>
              <a:gd name="adj1" fmla="val 62162"/>
              <a:gd name="adj2" fmla="val 195802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Межрайонное бюро Кронштадтского и Курортного районов: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Сестрорецк, ул. Токарева, д. 7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Надпись 13"/>
          <p:cNvSpPr txBox="1"/>
          <p:nvPr/>
        </p:nvSpPr>
        <p:spPr>
          <a:xfrm>
            <a:off x="5418480" y="6097825"/>
            <a:ext cx="2188837" cy="352420"/>
          </a:xfrm>
          <a:prstGeom prst="wedgeRoundRectCallout">
            <a:avLst>
              <a:gd name="adj1" fmla="val 66851"/>
              <a:gd name="adj2" fmla="val -552010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Московского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Юрия Гагарина, д. 37, лит. А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Надпись 13"/>
          <p:cNvSpPr txBox="1"/>
          <p:nvPr/>
        </p:nvSpPr>
        <p:spPr>
          <a:xfrm flipH="1">
            <a:off x="9721937" y="3320149"/>
            <a:ext cx="2365211" cy="385290"/>
          </a:xfrm>
          <a:prstGeom prst="wedgeRoundRectCallout">
            <a:avLst>
              <a:gd name="adj1" fmla="val 75629"/>
              <a:gd name="adj2" fmla="val 126575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Невского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Большевиков, д.  3, корп. 1, лит. А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адпись 13"/>
          <p:cNvSpPr txBox="1"/>
          <p:nvPr/>
        </p:nvSpPr>
        <p:spPr>
          <a:xfrm>
            <a:off x="7704715" y="545637"/>
            <a:ext cx="2086098" cy="463087"/>
          </a:xfrm>
          <a:prstGeom prst="wedgeRoundRectCallout">
            <a:avLst>
              <a:gd name="adj1" fmla="val -43991"/>
              <a:gd name="adj2" fmla="val 570641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Петроградского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Каменноостровский пр., д. 55, лит. А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13"/>
          <p:cNvSpPr txBox="1"/>
          <p:nvPr/>
        </p:nvSpPr>
        <p:spPr>
          <a:xfrm flipH="1">
            <a:off x="9952850" y="1833405"/>
            <a:ext cx="2182299" cy="393316"/>
          </a:xfrm>
          <a:prstGeom prst="wedgeRoundRectCallout">
            <a:avLst>
              <a:gd name="adj1" fmla="val 131199"/>
              <a:gd name="adj2" fmla="val 414047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СПб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Моховая, д. 17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Надпись 13"/>
          <p:cNvSpPr txBox="1"/>
          <p:nvPr/>
        </p:nvSpPr>
        <p:spPr>
          <a:xfrm flipH="1">
            <a:off x="9694498" y="3941565"/>
            <a:ext cx="2365211" cy="385290"/>
          </a:xfrm>
          <a:prstGeom prst="wedgeRoundRectCallout">
            <a:avLst>
              <a:gd name="adj1" fmla="val 102201"/>
              <a:gd name="adj2" fmla="val 25171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Фрунзенского района: СПб,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наб. Обводного канала, д. 56</a:t>
            </a:r>
            <a:endParaRPr lang="ru-RU" sz="105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1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адпись 13"/>
          <p:cNvSpPr txBox="1"/>
          <p:nvPr/>
        </p:nvSpPr>
        <p:spPr>
          <a:xfrm>
            <a:off x="1273723" y="2632492"/>
            <a:ext cx="2065158" cy="530037"/>
          </a:xfrm>
          <a:prstGeom prst="wedgeRoundRectCallout">
            <a:avLst>
              <a:gd name="adj1" fmla="val 94721"/>
              <a:gd name="adj2" fmla="val 193250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endParaRPr lang="ru-RU" sz="10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Петродворцового района: СПб, г. Ломоносов,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Победы, д. 19, лит. А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Надпись 13"/>
          <p:cNvSpPr txBox="1"/>
          <p:nvPr/>
        </p:nvSpPr>
        <p:spPr>
          <a:xfrm flipH="1">
            <a:off x="5425018" y="523368"/>
            <a:ext cx="2182299" cy="577946"/>
          </a:xfrm>
          <a:prstGeom prst="wedgeRoundRectCallout">
            <a:avLst>
              <a:gd name="adj1" fmla="val -48134"/>
              <a:gd name="adj2" fmla="val 340641"/>
              <a:gd name="adj3" fmla="val 16667"/>
            </a:avLst>
          </a:prstGeom>
          <a:solidFill>
            <a:sysClr val="window" lastClr="FFFFFF"/>
          </a:solidFill>
          <a:ln w="6350">
            <a:solidFill>
              <a:srgbClr val="FFC000">
                <a:lumMod val="50000"/>
              </a:srgb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СПб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Серебристый б-р, д. 13, корп. 1, лит. А</a:t>
            </a:r>
            <a:endParaRPr lang="ru-RU" sz="105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180906" y="2541569"/>
            <a:ext cx="123526" cy="9610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4584D3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7769277" y="3707619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5" name="5-конечная звезда 44"/>
          <p:cNvSpPr/>
          <p:nvPr/>
        </p:nvSpPr>
        <p:spPr>
          <a:xfrm>
            <a:off x="8336762" y="3158246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9572293" y="5162564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7" name="5-конечная звезда 46"/>
          <p:cNvSpPr/>
          <p:nvPr/>
        </p:nvSpPr>
        <p:spPr>
          <a:xfrm>
            <a:off x="8933477" y="3404181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8" name="5-конечная звезда 47"/>
          <p:cNvSpPr/>
          <p:nvPr/>
        </p:nvSpPr>
        <p:spPr>
          <a:xfrm>
            <a:off x="6535985" y="4522237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9" name="5-конечная звезда 48"/>
          <p:cNvSpPr/>
          <p:nvPr/>
        </p:nvSpPr>
        <p:spPr>
          <a:xfrm>
            <a:off x="8662378" y="3928062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0" name="5-конечная звезда 49"/>
          <p:cNvSpPr/>
          <p:nvPr/>
        </p:nvSpPr>
        <p:spPr>
          <a:xfrm>
            <a:off x="7154374" y="2764969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1" name="5-конечная звезда 50"/>
          <p:cNvSpPr/>
          <p:nvPr/>
        </p:nvSpPr>
        <p:spPr>
          <a:xfrm>
            <a:off x="4139940" y="4034093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8378357" y="4333902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8215827" y="3634366"/>
            <a:ext cx="294186" cy="232532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439" y="4490081"/>
            <a:ext cx="2860787" cy="1600438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4584D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количество дополнительных пунктов приема граждан, организованных в учреждениях социального обслуживания и здравоохранения в районе</a:t>
            </a:r>
            <a:endParaRPr lang="ru-RU" sz="1400" b="1" dirty="0">
              <a:solidFill>
                <a:srgbClr val="4584D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208304" y="4375694"/>
            <a:ext cx="483313" cy="440400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498" y="384196"/>
            <a:ext cx="1019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Социальное сопровождение граждан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6128" y="1225182"/>
            <a:ext cx="4575373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28.12.2013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442-ФЗ (ред. от 11.06.2021) "Об основах социального обслуживания граждан в Российской Федерации"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6127" y="2324277"/>
            <a:ext cx="4575373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 22. Содействие в предоставлении медицинской, психологической, педагогической, юридической, социальной помощи, не относящейся к социальным услугам (социальное сопровождение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51" y="1700376"/>
            <a:ext cx="1647921" cy="1352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03144" y="3725027"/>
            <a:ext cx="1603328" cy="2871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96129" y="4576637"/>
            <a:ext cx="457537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этапе оказания социальных услуг (поставщики социальных услуг, раздел 14 ИППСУ)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129" y="4576156"/>
            <a:ext cx="50767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этапе до признания нуждаемости и до заключения договора (ЦОСО)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127" y="1190271"/>
            <a:ext cx="5076762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от 28.02.2022 № 10-ОД/22 «Об оптимизации ведения учета и отчетности в СПб ГКУ «ЦОСО» и внесения изменений в приказ СПб ГКУ «ЦОСО» от 07.11.2019 № 01-01/12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126" y="2144378"/>
            <a:ext cx="5076763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 4. Социальным сопровождением является комплекс мер при межведомственном взаимодействии для содействия в оказании гражданину медицинской, психологической, педагогической, юридической и социальной помощи, не относящейся к услугам в рамках ИППСУ (в рамках деятельности СПб ГКУ «ЦОСО»).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71113" y="3744816"/>
            <a:ext cx="918788" cy="831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324421" y="3546262"/>
            <a:ext cx="918788" cy="1029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75" y="4708819"/>
            <a:ext cx="1133125" cy="170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127" y="434946"/>
            <a:ext cx="1019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акты, регламентирующие предоставление социального сопровождения гражданам специалистами СПб ГКУ «ЦОСО»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85835" y="1416201"/>
            <a:ext cx="23104" cy="4619017"/>
          </a:xfrm>
          <a:prstGeom prst="line">
            <a:avLst/>
          </a:prstGeom>
          <a:ln w="285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4424" y="1521060"/>
            <a:ext cx="5809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Комитета по социальной политике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01.07.2019 № 405-р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межведомственного взаимодействия Санкт-Петербургского государственного казенного учреждения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социального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0424" y="1521060"/>
            <a:ext cx="5317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28.02.2022 № 10-ОД/22 «Об оптимизации ведения учета и отчетности в СПб ГКУ «ЦОСО» и внесения изменений в приказ СПб ГКУ «ЦОСО»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07.11.2019 № 01-01/12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4350" y="4708819"/>
            <a:ext cx="6037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 к Приказу по заполнению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«Учетно-отчетной формы социального сопровождения граждан»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96" y="3792114"/>
            <a:ext cx="1433568" cy="9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7903" y="4159241"/>
            <a:ext cx="8334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Решаемая задача: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Содействие гражданам пожилого возраста, не состоящим на социальном обслуживании, в получении комплексной помощи путём привлечения в рамках межведомственного взаимодействия организаций, предоставляющих государственные услуги и (или) оказывающих помощь в соответствующих сферах, с целью дальнейшего предоставления этим гражданам услуги по признанию их нуждающимся в предоставлении социальных услуг и составлению индивидуальной программы предоставления социальных услуг.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5524" y="967222"/>
            <a:ext cx="958361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204470" indent="-317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качества жизни жителей Санкт-Петербурга через повышение качества и доступности социального обслуживания населения в Санкт-Петербурге в части признания граждан нуждающимися в социальном обслуживании и составления индивидуальной программы предоставления социальных услуг.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27" y="434946"/>
            <a:ext cx="1019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981075"/>
            <a:ext cx="2089657" cy="29732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80" y="3291134"/>
            <a:ext cx="3096864" cy="3327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5524" y="2438804"/>
            <a:ext cx="9315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пожилого возраста, не состоящие на социальном обслуживании, но имеющие обстоятельства, которые ухудшают условия их жизнедеятельности, нуждающиеся в том числе в медицинской, психологический, педагогический, юридической и социальной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7975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7127" y="434946"/>
            <a:ext cx="1019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практики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0324" y="1048159"/>
            <a:ext cx="8334375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204470" indent="-317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достижения поставленной цели и выполнения задачи осуществляется:</a:t>
            </a:r>
          </a:p>
          <a:p>
            <a:pPr marL="342900" marR="20447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межведомственного взаимодействия СПб ГКУ «ЦОСО» с организациями и учреждениями Санкт-Петербурга, в том числе в части своевременного выявления граждан, нуждающихся в социальном обслуживании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marR="20447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20447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стандартизация технологии социального сопровождения граждан на этапе «до получения государственной услуги по признанию нуждаемости в социальном обслуживании» (социальное сопровождение осуществляется не в рамках Федерального закона от 28.12.2013 № 442-ФЗ (ред. от 11.06.2021) «Об основах социального обслуживания граждан в Российской Федерации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»);</a:t>
            </a:r>
          </a:p>
          <a:p>
            <a:pPr marL="342900" marR="20447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20447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алгоритмов межведомственного взаимодействия для осуществления социального сопровождения граждан.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35" y="1885949"/>
            <a:ext cx="1003892" cy="1000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43" y="3339693"/>
            <a:ext cx="106947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38" y="4870819"/>
            <a:ext cx="1106284" cy="110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92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6020"/>
            <a:ext cx="4276725" cy="427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9063" y="473046"/>
            <a:ext cx="67681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marR="204470" indent="289560" algn="just">
              <a:lnSpc>
                <a:spcPct val="9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Социальное сопровождение предусматривает: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7075" y="1301721"/>
            <a:ext cx="832485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145" indent="447675" algn="just">
              <a:lnSpc>
                <a:spcPct val="9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 граждан, нуждающихся в социальном обслуживании, социальном сопровождении: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75" marR="17145" indent="447675" algn="just">
              <a:lnSpc>
                <a:spcPct val="9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 обстоятельств, которые ухудшают или могут ухудшить условия жизнедеятельности гражданина;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75" marR="17145" indent="22860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профилактику обстоятельств, обуславливающих нуждаемость гражданина в социальном обслуживании;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определение необходимости оказания различных видов помощи организациями, предоставляющими государственные услуги и (или) оказывающими помощь в соответствующих сферах (социальное обслуживание, здравоохранение, образование, занятость населения, физическая культура и спорт, культура), при принятии решения о признании гражданина, нуждающимся в социальном обслуживании;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определение перечня организаций, с которыми необходимо взаимодействие для решения вопросов предоставления различных видов помощи;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организация выезда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мультидисциплинарной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команды по месту проживания маломобильного гражданина;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информирование и консультирование по основным вопросам жизнедеятельности гражданина или семьи путям преодоления трудной жизненной ситуации с учетом имеющихся у гражданина обстоятельств, которые ухудшают или могут ухудшить условия его жизнедеятельности.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" y="5455197"/>
            <a:ext cx="933501" cy="140280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948478" y="1442727"/>
            <a:ext cx="2251229" cy="1156983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Поставщики социальных услуг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7959" y="1507656"/>
            <a:ext cx="2240280" cy="1114614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местного самоуправления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773" y="326465"/>
            <a:ext cx="956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межведомственного взаимодействия в СПб ГКУ «ЦОСО»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39956" y="1293989"/>
            <a:ext cx="33727" cy="5425854"/>
          </a:xfrm>
          <a:prstGeom prst="line">
            <a:avLst/>
          </a:prstGeom>
          <a:ln w="2857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8689" y="814378"/>
            <a:ext cx="1804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выявлении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2715" y="1008768"/>
            <a:ext cx="358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социальном сопровождении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005" y="1126866"/>
            <a:ext cx="3436091" cy="276999"/>
          </a:xfrm>
          <a:prstGeom prst="rect">
            <a:avLst/>
          </a:prstGeom>
          <a:solidFill>
            <a:srgbClr val="CCECFF">
              <a:alpha val="5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Получение сведений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СПб ГКУ «ЦОСО» от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Овал 14"/>
          <p:cNvSpPr/>
          <p:nvPr/>
        </p:nvSpPr>
        <p:spPr>
          <a:xfrm>
            <a:off x="-2949" y="2442690"/>
            <a:ext cx="2128025" cy="1023104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Районные администрации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51511" y="1968070"/>
            <a:ext cx="2130552" cy="1165616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Иные граждане и организации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058" y="3854759"/>
            <a:ext cx="5132728" cy="1600438"/>
          </a:xfrm>
          <a:prstGeom prst="rect">
            <a:avLst/>
          </a:prstGeom>
          <a:solidFill>
            <a:srgbClr val="CCECFF">
              <a:alpha val="49804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В рамках соглашений о межведомственном сотрудничестве и взаимодействии;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 рамках Приказа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Министерства здравоохранения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 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Министерства труда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социальной защиты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 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мая 2019 г.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 345н/372н (выявление граждан, получающих паллиативную помощь).</a:t>
            </a:r>
          </a:p>
        </p:txBody>
      </p:sp>
      <p:sp>
        <p:nvSpPr>
          <p:cNvPr id="22" name="Овал 21"/>
          <p:cNvSpPr/>
          <p:nvPr/>
        </p:nvSpPr>
        <p:spPr>
          <a:xfrm>
            <a:off x="5417233" y="1737412"/>
            <a:ext cx="1173021" cy="967329"/>
          </a:xfrm>
          <a:prstGeom prst="ellipse">
            <a:avLst/>
          </a:prstGeom>
          <a:solidFill>
            <a:srgbClr val="CCEC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0981" y="1458172"/>
            <a:ext cx="5447183" cy="1600438"/>
          </a:xfrm>
          <a:prstGeom prst="rect">
            <a:avLst/>
          </a:prstGeom>
          <a:solidFill>
            <a:srgbClr val="CCECFF">
              <a:alpha val="49804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ЗДРАВОХРАНЕНИЕ: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получение медицинского документа, подтверждающего нуждаемость;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экстренное оказание медицинской помощи;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устройство на койку сестринского ухода;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установление инвалидности,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совместные выходы к гражданам.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12" y="1927659"/>
            <a:ext cx="665146" cy="571401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485581" y="3195212"/>
            <a:ext cx="1106608" cy="881102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0785" y="3053422"/>
            <a:ext cx="5457678" cy="954107"/>
          </a:xfrm>
          <a:prstGeom prst="rect">
            <a:avLst/>
          </a:prstGeom>
          <a:solidFill>
            <a:srgbClr val="FFFFCC">
              <a:alpha val="49804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МВД: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восстановление документа, удостоверяющего личность;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установление личности;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нформирование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 гражданине в опасности.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90" y="3298748"/>
            <a:ext cx="633242" cy="57867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469079" y="4359978"/>
            <a:ext cx="1069327" cy="875321"/>
          </a:xfrm>
          <a:prstGeom prst="ellipse">
            <a:avLst/>
          </a:prstGeom>
          <a:solidFill>
            <a:srgbClr val="CCEC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10" y="4541378"/>
            <a:ext cx="600327" cy="6003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3932" y="4047999"/>
            <a:ext cx="5447183" cy="1600438"/>
          </a:xfrm>
          <a:prstGeom prst="rect">
            <a:avLst/>
          </a:prstGeom>
          <a:solidFill>
            <a:srgbClr val="CCECFF">
              <a:alpha val="49804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ОРГАНЫ ОПЕКИ И ПОПЕЧИТЕЛЬСТВА: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интересах граждан, неспособных представлять свои интересы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информирование Органов о выявленном гражданине, имеющем стойкие когнитивные нарушения;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совместные выходы в адреса;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выявлении несовершеннолетних в ТЖС и СОП.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485581" y="5761615"/>
            <a:ext cx="1079937" cy="873165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99" y="5959870"/>
            <a:ext cx="705901" cy="4766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31084" y="5721145"/>
            <a:ext cx="5447379" cy="954107"/>
          </a:xfrm>
          <a:prstGeom prst="rect">
            <a:avLst/>
          </a:prstGeom>
          <a:solidFill>
            <a:srgbClr val="FFFFCC">
              <a:alpha val="49804"/>
            </a:srgbClr>
          </a:solidFill>
          <a:ln>
            <a:solidFill>
              <a:srgbClr val="5B9BD5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ОБЩЕСТВЕННЫЕ ОРГАНИЗАЦИИ, НКО: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восстановление документов;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временного проживания;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транспортировка и трансфер.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441160" y="2954242"/>
            <a:ext cx="2328672" cy="1046386"/>
          </a:xfrm>
          <a:prstGeom prst="ellipse">
            <a:avLst/>
          </a:prstGeom>
          <a:solidFill>
            <a:srgbClr val="FFFFCC">
              <a:alpha val="50196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Учреждения здравоохранения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21" y="5657671"/>
            <a:ext cx="512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9 месяцев 2022 года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впервые выявленных граждан пожилого возраста составляет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 общего количества пожилых признанных нуждающимися.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649111" y="2349606"/>
            <a:ext cx="2128025" cy="1023104"/>
          </a:xfrm>
          <a:prstGeom prst="ellipse">
            <a:avLst/>
          </a:prstGeom>
          <a:solidFill>
            <a:srgbClr val="FF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Общественные объединения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</TotalTime>
  <Words>1732</Words>
  <Application>Microsoft Office PowerPoint</Application>
  <PresentationFormat>Широкоэкранный</PresentationFormat>
  <Paragraphs>185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Times New Roman</vt:lpstr>
      <vt:lpstr>Verdana</vt:lpstr>
      <vt:lpstr>Wingdings</vt:lpstr>
      <vt:lpstr>Тема Office</vt:lpstr>
      <vt:lpstr>1_Тема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COSO</cp:lastModifiedBy>
  <cp:revision>295</cp:revision>
  <cp:lastPrinted>2022-06-29T16:26:40Z</cp:lastPrinted>
  <dcterms:created xsi:type="dcterms:W3CDTF">2022-01-26T11:58:31Z</dcterms:created>
  <dcterms:modified xsi:type="dcterms:W3CDTF">2022-11-21T14:01:01Z</dcterms:modified>
</cp:coreProperties>
</file>