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310" r:id="rId3"/>
    <p:sldId id="281" r:id="rId4"/>
    <p:sldId id="309" r:id="rId5"/>
    <p:sldId id="311" r:id="rId6"/>
    <p:sldId id="296" r:id="rId7"/>
    <p:sldId id="283" r:id="rId8"/>
    <p:sldId id="284" r:id="rId9"/>
    <p:sldId id="285" r:id="rId10"/>
    <p:sldId id="295" r:id="rId11"/>
    <p:sldId id="294" r:id="rId12"/>
    <p:sldId id="293" r:id="rId13"/>
    <p:sldId id="292" r:id="rId14"/>
    <p:sldId id="291" r:id="rId15"/>
    <p:sldId id="290" r:id="rId16"/>
    <p:sldId id="289" r:id="rId17"/>
    <p:sldId id="286" r:id="rId18"/>
    <p:sldId id="287" r:id="rId19"/>
    <p:sldId id="300" r:id="rId20"/>
    <p:sldId id="299" r:id="rId21"/>
    <p:sldId id="298" r:id="rId22"/>
    <p:sldId id="301" r:id="rId23"/>
    <p:sldId id="307" r:id="rId24"/>
    <p:sldId id="306" r:id="rId25"/>
    <p:sldId id="305" r:id="rId26"/>
    <p:sldId id="304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307C-F710-491F-84D2-24DCF73E655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14908-9453-41C0-8B32-123DE0DBA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14908-9453-41C0-8B32-123DE0DBAD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14908-9453-41C0-8B32-123DE0DBAD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ПИ РАБОТА\ПРОЕКТ РЕТРО УГОЛОК\ФОН ДЛЯ ПРЕЗЕНТАЦИИ\1614643154_14-p-vintazhnii-fon-dlya-fotoshopa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785794"/>
            <a:ext cx="67151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r>
              <a:rPr lang="en-US" sz="2400" b="1" dirty="0" smtClean="0">
                <a:latin typeface="Monotype Corsiva" pitchFamily="66" charset="0"/>
              </a:rPr>
              <a:t>                                      </a:t>
            </a:r>
          </a:p>
          <a:p>
            <a:r>
              <a:rPr lang="ru-RU" sz="2200" b="1" dirty="0" smtClean="0">
                <a:latin typeface="Monotype Corsiva" pitchFamily="66" charset="0"/>
              </a:rPr>
              <a:t>                             </a:t>
            </a:r>
          </a:p>
          <a:p>
            <a:r>
              <a:rPr lang="ru-RU" sz="2200" b="1" dirty="0" smtClean="0">
                <a:latin typeface="Monotype Corsiva" pitchFamily="66" charset="0"/>
              </a:rPr>
              <a:t>            </a:t>
            </a:r>
            <a:r>
              <a:rPr lang="ru-RU" sz="4800" b="1" dirty="0" err="1" smtClean="0">
                <a:latin typeface="Monotype Corsiva" pitchFamily="66" charset="0"/>
              </a:rPr>
              <a:t>Досуговый</a:t>
            </a:r>
            <a:r>
              <a:rPr lang="ru-RU" sz="4800" b="1" dirty="0" smtClean="0">
                <a:latin typeface="Monotype Corsiva" pitchFamily="66" charset="0"/>
              </a:rPr>
              <a:t>  клуб    </a:t>
            </a:r>
          </a:p>
          <a:p>
            <a:r>
              <a:rPr lang="ru-RU" sz="4800" b="1" dirty="0" smtClean="0">
                <a:latin typeface="Monotype Corsiva" pitchFamily="66" charset="0"/>
              </a:rPr>
              <a:t>      «РЕТРО-</a:t>
            </a:r>
            <a:r>
              <a:rPr lang="en-US" sz="4800" b="1" dirty="0" smtClean="0">
                <a:latin typeface="Monotype Corsiva" pitchFamily="66" charset="0"/>
              </a:rPr>
              <a:t>TIME</a:t>
            </a:r>
            <a:r>
              <a:rPr lang="ru-RU" sz="4800" b="1" dirty="0" smtClean="0">
                <a:latin typeface="Monotype Corsiva" pitchFamily="66" charset="0"/>
              </a:rPr>
              <a:t>»</a:t>
            </a:r>
          </a:p>
          <a:p>
            <a:endParaRPr lang="ru-RU" sz="4800" b="1" dirty="0" smtClean="0">
              <a:latin typeface="Monotype Corsiva" pitchFamily="66" charset="0"/>
            </a:endParaRPr>
          </a:p>
          <a:p>
            <a:endParaRPr lang="en-US" sz="2200" b="1" dirty="0" smtClean="0">
              <a:latin typeface="Monotype Corsiva" pitchFamily="66" charset="0"/>
            </a:endParaRPr>
          </a:p>
          <a:p>
            <a:r>
              <a:rPr lang="en-US" sz="2200" b="1" dirty="0" smtClean="0">
                <a:latin typeface="Monotype Corsiva" pitchFamily="66" charset="0"/>
              </a:rPr>
              <a:t>     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571876"/>
            <a:ext cx="55007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</a:rPr>
              <a:t>      </a:t>
            </a:r>
            <a:r>
              <a:rPr lang="ru-RU" sz="2800" b="1" dirty="0" smtClean="0">
                <a:latin typeface="Monotype Corsiva" pitchFamily="66" charset="0"/>
              </a:rPr>
              <a:t>Практика активного долголетия    для лиц пожилого возраста и инвалидов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</a:rPr>
              <a:t>  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   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ГБУ СО «</a:t>
            </a:r>
            <a:r>
              <a:rPr lang="ru-RU" b="1" dirty="0" err="1" smtClean="0">
                <a:latin typeface="Monotype Corsiva" pitchFamily="66" charset="0"/>
              </a:rPr>
              <a:t>Сызранский</a:t>
            </a:r>
            <a:r>
              <a:rPr lang="ru-RU" b="1" dirty="0" smtClean="0">
                <a:latin typeface="Monotype Corsiva" pitchFamily="66" charset="0"/>
              </a:rPr>
              <a:t> пансионат для инвалидов»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</a:rPr>
              <a:t>          </a:t>
            </a:r>
            <a:r>
              <a:rPr lang="ru-RU" b="1" dirty="0" smtClean="0">
                <a:latin typeface="Monotype Corsiva" pitchFamily="66" charset="0"/>
              </a:rPr>
              <a:t>                </a:t>
            </a:r>
            <a:r>
              <a:rPr lang="ru-RU" b="1" dirty="0" smtClean="0">
                <a:latin typeface="Monotype Corsiva" pitchFamily="66" charset="0"/>
              </a:rPr>
              <a:t>(психоневрологический интернат)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357166"/>
            <a:ext cx="5857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</a:rPr>
              <a:t>ПРЕИМУЩЕСТВА ПРАКТИКИ: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Monotype Corsiva" pitchFamily="66" charset="0"/>
              </a:rPr>
              <a:t>Доступность для любого проживающего пансионата, невзирая на умственные и физические возможности. (возможность привлечения </a:t>
            </a:r>
            <a:r>
              <a:rPr lang="ru-RU" sz="2200" b="1" dirty="0" err="1" smtClean="0">
                <a:latin typeface="Monotype Corsiva" pitchFamily="66" charset="0"/>
              </a:rPr>
              <a:t>маломобильных</a:t>
            </a:r>
            <a:r>
              <a:rPr lang="ru-RU" sz="2200" b="1" dirty="0" smtClean="0">
                <a:latin typeface="Monotype Corsiva" pitchFamily="66" charset="0"/>
              </a:rPr>
              <a:t> подопечных, путем </a:t>
            </a:r>
            <a:r>
              <a:rPr lang="ru-RU" sz="2200" b="1" dirty="0" smtClean="0">
                <a:latin typeface="Monotype Corsiva" pitchFamily="66" charset="0"/>
              </a:rPr>
              <a:t>составления </a:t>
            </a:r>
            <a:r>
              <a:rPr lang="ru-RU" sz="2200" b="1" dirty="0" smtClean="0">
                <a:latin typeface="Monotype Corsiva" pitchFamily="66" charset="0"/>
              </a:rPr>
              <a:t>хода мероприятия в доступной форме).</a:t>
            </a:r>
          </a:p>
          <a:p>
            <a:pPr marL="457200" indent="-457200" algn="just">
              <a:buAutoNum type="arabicPeriod"/>
            </a:pPr>
            <a:endParaRPr lang="ru-RU" sz="2200" b="1" dirty="0" smtClean="0">
              <a:latin typeface="Monotype Corsiva" pitchFamily="66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Monotype Corsiva" pitchFamily="66" charset="0"/>
              </a:rPr>
              <a:t>Возможность организации мероприятий с учетом интересов и запросов  его участников.</a:t>
            </a:r>
          </a:p>
          <a:p>
            <a:pPr marL="457200" indent="-457200" algn="just">
              <a:buAutoNum type="arabicPeriod"/>
            </a:pPr>
            <a:endParaRPr lang="ru-RU" sz="2200" b="1" dirty="0" smtClean="0">
              <a:latin typeface="Monotype Corsiva" pitchFamily="66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latin typeface="Monotype Corsiva" pitchFamily="66" charset="0"/>
              </a:rPr>
              <a:t>Проведение мероприятий  с погружением в атмосферу  прошлых лет, за счет  соответствующего оформления комнаты.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142984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ЦЕЛЬ</a:t>
            </a:r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Повышение качества жизни пожилых людей и инвалидов, проживающих в учреждении  через организацию </a:t>
            </a:r>
            <a:r>
              <a:rPr lang="ru-RU" sz="2200" b="1" dirty="0" err="1" smtClean="0">
                <a:latin typeface="Monotype Corsiva" pitchFamily="66" charset="0"/>
              </a:rPr>
              <a:t>досугового</a:t>
            </a:r>
            <a:r>
              <a:rPr lang="ru-RU" sz="2200" b="1" dirty="0" smtClean="0">
                <a:latin typeface="Monotype Corsiva" pitchFamily="66" charset="0"/>
              </a:rPr>
              <a:t>  клуба «РЕТРО-</a:t>
            </a:r>
            <a:r>
              <a:rPr lang="en-US" sz="2200" b="1" dirty="0" smtClean="0">
                <a:latin typeface="Monotype Corsiva" pitchFamily="66" charset="0"/>
              </a:rPr>
              <a:t>TIME</a:t>
            </a:r>
            <a:r>
              <a:rPr lang="ru-RU" sz="2200" b="1" dirty="0" smtClean="0">
                <a:latin typeface="Monotype Corsiva" pitchFamily="66" charset="0"/>
              </a:rPr>
              <a:t>»; вовлечение в активную творческую и </a:t>
            </a:r>
            <a:r>
              <a:rPr lang="ru-RU" sz="2200" b="1" dirty="0" err="1" smtClean="0">
                <a:latin typeface="Monotype Corsiva" pitchFamily="66" charset="0"/>
              </a:rPr>
              <a:t>социокультурную</a:t>
            </a:r>
            <a:r>
              <a:rPr lang="ru-RU" sz="2200" b="1" dirty="0" smtClean="0">
                <a:latin typeface="Monotype Corsiva" pitchFamily="66" charset="0"/>
              </a:rPr>
              <a:t> деятельность посредствам проведения занятий в Клубе в соответствии с запросами его участников. </a:t>
            </a:r>
          </a:p>
          <a:p>
            <a:pPr algn="just"/>
            <a:endParaRPr lang="ru-RU" sz="2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1. Планирование работы Клуба с учетом интересов и запросов участников.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2. Организация встреч, занятий в Клубе, тематических вечеров, общения на интересующие темы и т.д.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3. Формирование устойчивого интереса у пожилых людей и инвалидов к самореализации в любой сфере деятельности.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4. Пробуждение и активизация интереса у пожилых людей и инвалидов к активной </a:t>
            </a:r>
            <a:r>
              <a:rPr lang="ru-RU" sz="2200" b="1" dirty="0" err="1" smtClean="0">
                <a:latin typeface="Monotype Corsiva" pitchFamily="66" charset="0"/>
              </a:rPr>
              <a:t>социокультурной</a:t>
            </a:r>
            <a:r>
              <a:rPr lang="ru-RU" sz="2200" b="1" dirty="0" smtClean="0">
                <a:latin typeface="Monotype Corsiva" pitchFamily="66" charset="0"/>
              </a:rPr>
              <a:t> жизни в Учреждении.</a:t>
            </a:r>
            <a:endParaRPr lang="ru-RU" sz="2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6000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ЭТАПЫ СОЗДАНИЯ ДОСУГОВОГО КЛУБА «РЕТРО- </a:t>
            </a:r>
            <a:r>
              <a:rPr lang="en-US" sz="2200" b="1" dirty="0" smtClean="0">
                <a:solidFill>
                  <a:srgbClr val="C00000"/>
                </a:solidFill>
                <a:latin typeface="Monotype Corsiva" pitchFamily="66" charset="0"/>
              </a:rPr>
              <a:t>TIME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1. Определение и выбор  места расположения Клуба.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2. Создание интерьера, соответствующее тематике. 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Для этого мы разрисовали стены помещения под старинный кирпич, а дорисовав старинный уличный фонарь и часы, наш клуб преобразился еще более. Благодаря усилиям неравнодушных сотрудников, нами были собраны предметы интерьера (старинные часы, виниловые пластинки, телефон, фотоаппарат и даже старинный, но отлично работающий  видеопроектор, оказавшийся настоящей изюминкой и находкой нашего клуба;  старые значки и медали, а так же денежные купюры, которые мы оформили в виде картин ,так же добавили лоска интерьеру помещения).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dirty="0" smtClean="0">
                <a:latin typeface="Monotype Corsiva" pitchFamily="66" charset="0"/>
              </a:rPr>
              <a:t>3. Методическая работа, включающая в себя сбор информации об интересах и запросах участников Клуба и продумывание формы проведения занятий в соответствии с запросами участников.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4. Разработка плана  выбранного мероприятия, подборка  необходимого реквизита, оборудования.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5. Распределение ролей между основными участниками процесса, выступающими в качестве помощников по организации  выбранного тематического  занятия.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ЭТАП ОФОРМЛЕНИЯ ИНТЕРЬЕРА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ДОСУГОВОГО КЛУБА «РЕТРО-</a:t>
            </a:r>
            <a:r>
              <a:rPr lang="en-US" sz="2200" b="1" dirty="0" smtClean="0">
                <a:solidFill>
                  <a:srgbClr val="C00000"/>
                </a:solidFill>
                <a:latin typeface="Monotype Corsiva" pitchFamily="66" charset="0"/>
              </a:rPr>
              <a:t>TIME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D:\СПИ РАБОТА\ПРОЕКТ РЕТРО УГОЛОК\IMG-733f23d9681809ae39311599e0144394-V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14422"/>
            <a:ext cx="3214710" cy="2239860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5" name="Picture 2" descr="D:\СПИ РАБОТА\ПРОЕКТ РЕТРО УГОЛОК\IMG_20220907_152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3286148" cy="2428868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6" name="Picture 3" descr="D:\СПИ РАБОТА\ПРОЕКТ РЕТРО УГОЛОК\IMG_20220907_133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857364"/>
            <a:ext cx="2677705" cy="3832212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3" name="Picture 2" descr="D:\СПИ РАБОТА\ПРОЕКТ РЕТРО УГОЛОК\IMG_20220912_143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04"/>
            <a:ext cx="3476649" cy="2607487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5" name="Picture 3" descr="D:\СПИ РАБОТА\ПРОЕКТ РЕТРО УГОЛОК\IMG_20220912_143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0000">
            <a:off x="5724514" y="2498255"/>
            <a:ext cx="2728703" cy="3976715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3" name="Picture 2" descr="D:\СПИ РАБОТА\ПРОЕКТ РЕТРО УГОЛОК\IMG_20220912_143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3810028" cy="2857520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5" name="Picture 3" descr="D:\СПИ РАБОТА\ПРОЕКТ РЕТРО УГОЛОК\IMG_20220912_143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38589" cy="2803942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857232"/>
            <a:ext cx="5715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ПРИНЦИПЫ РАБОТЫ КЛУБА</a:t>
            </a:r>
          </a:p>
          <a:p>
            <a:r>
              <a:rPr lang="ru-RU" sz="2200" b="1" dirty="0" smtClean="0">
                <a:latin typeface="Monotype Corsiva" pitchFamily="66" charset="0"/>
              </a:rPr>
              <a:t>1 Доступность - досуг строиться в соответствии с возможностями здоровья каждого получателя социальных услуг.</a:t>
            </a:r>
          </a:p>
          <a:p>
            <a:endParaRPr lang="ru-RU" sz="2200" b="1" dirty="0" smtClean="0">
              <a:latin typeface="Monotype Corsiva" pitchFamily="66" charset="0"/>
            </a:endParaRPr>
          </a:p>
          <a:p>
            <a:r>
              <a:rPr lang="ru-RU" sz="2200" b="1" dirty="0" smtClean="0">
                <a:latin typeface="Monotype Corsiva" pitchFamily="66" charset="0"/>
              </a:rPr>
              <a:t>2. Равенство - работа в Клубе строиться с обеспечением равных возможностей всех его участников.</a:t>
            </a:r>
          </a:p>
          <a:p>
            <a:pPr algn="just"/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3. Уважение достоинства личности и интересов каждого участника Клуба.</a:t>
            </a:r>
            <a:endParaRPr lang="ru-RU" sz="2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5857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НАПРАВЛЕНИЯ ДЕЯТЕЛЬНОСТИ КЛУБА: 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1. Проведение </a:t>
            </a:r>
            <a:r>
              <a:rPr lang="ru-RU" sz="2200" b="1" dirty="0" err="1" smtClean="0">
                <a:latin typeface="Monotype Corsiva" pitchFamily="66" charset="0"/>
              </a:rPr>
              <a:t>культурно-досуговых</a:t>
            </a:r>
            <a:r>
              <a:rPr lang="ru-RU" sz="2200" b="1" dirty="0" smtClean="0">
                <a:latin typeface="Monotype Corsiva" pitchFamily="66" charset="0"/>
              </a:rPr>
              <a:t> мероприятий, направленных на повышение эмоционального фона пожилых людей и инвалидов в соответствии с их запросами.</a:t>
            </a:r>
          </a:p>
          <a:p>
            <a:pPr algn="just"/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2. Поддержание стремления к полноценной, активной жизни.</a:t>
            </a:r>
          </a:p>
          <a:p>
            <a:pPr algn="just"/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3. Установление дружеских контактов между участниками Клуба.</a:t>
            </a:r>
          </a:p>
          <a:p>
            <a:pPr algn="just"/>
            <a:r>
              <a:rPr lang="ru-RU" sz="2400" b="1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614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Monotype Corsiva" pitchFamily="66" charset="0"/>
              </a:rPr>
              <a:t>Старость не может быть счастьем. Старость может быть лишь покоем или бедой. Покоем она становится тогда, когда ее уважают. Бедой ее делают забвение и одиночество»</a:t>
            </a:r>
          </a:p>
          <a:p>
            <a:pPr algn="r"/>
            <a:r>
              <a:rPr lang="ru-RU" sz="2400" i="1" dirty="0" smtClean="0">
                <a:latin typeface="Monotype Corsiva" pitchFamily="66" charset="0"/>
              </a:rPr>
              <a:t>Василий Александрович Сухомлинский</a:t>
            </a:r>
          </a:p>
          <a:p>
            <a:pPr algn="r"/>
            <a:endParaRPr lang="ru-RU" i="1" dirty="0" smtClean="0">
              <a:latin typeface="Monotype Corsiva" pitchFamily="66" charset="0"/>
            </a:endParaRPr>
          </a:p>
          <a:p>
            <a:pPr algn="r"/>
            <a:endParaRPr lang="ru-RU" i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643182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</a:rPr>
              <a:t>Существует только один способ не превратить старость в пародию на прожитую жизнь, а именно — продолжать преследовать цели, которые придают смысл существованию: преданность людям, группам или делу, общественной, политической, интеллектуальной или творческой работе.</a:t>
            </a:r>
          </a:p>
          <a:p>
            <a:pPr algn="r"/>
            <a:r>
              <a:rPr lang="ru-RU" sz="2400" i="1" dirty="0" err="1" smtClean="0">
                <a:latin typeface="Monotype Corsiva" pitchFamily="66" charset="0"/>
              </a:rPr>
              <a:t>Джефферсон</a:t>
            </a:r>
            <a:r>
              <a:rPr lang="ru-RU" sz="2400" i="1" dirty="0" smtClean="0">
                <a:latin typeface="Monotype Corsiva" pitchFamily="66" charset="0"/>
              </a:rPr>
              <a:t> Дэвис</a:t>
            </a:r>
            <a:endParaRPr lang="ru-RU" sz="2400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71480"/>
            <a:ext cx="5857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ФОРМЫ ДЕЯТЕЛЬНОСТИ КЛУБА: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Для реализации целей Клуба могут использоваться следующие формы работы: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- Музыкальные и фольклорные встречи.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- Тематические вечера.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- </a:t>
            </a:r>
            <a:r>
              <a:rPr lang="ru-RU" sz="2200" b="1" dirty="0" err="1" smtClean="0">
                <a:latin typeface="Monotype Corsiva" pitchFamily="66" charset="0"/>
              </a:rPr>
              <a:t>Фотосессии</a:t>
            </a:r>
            <a:r>
              <a:rPr lang="ru-RU" sz="2200" b="1" dirty="0" smtClean="0">
                <a:latin typeface="Monotype Corsiva" pitchFamily="66" charset="0"/>
              </a:rPr>
              <a:t>  и  фотовыставки.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- Свободные дискуссии на интересующие темы.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- Мастер-классы членов Клуба и специально приглашенных гостей (общественные волонтеры, интересные творческие люди).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 - Просмотр и обсуждение фильмов, телепередач.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714356"/>
            <a:ext cx="6000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ОЖИДАЕМЫЕ РЕЗУЛЬТАТЫ:</a:t>
            </a:r>
          </a:p>
          <a:p>
            <a:r>
              <a:rPr lang="ru-RU" sz="2200" b="1" dirty="0" smtClean="0">
                <a:latin typeface="Monotype Corsiva" pitchFamily="66" charset="0"/>
              </a:rPr>
              <a:t>1. Продуктивно организованная дневная занятость и отдых лиц пожилого возраста и инвалидов в независимости от их интеллектуальных способностей и физических ограничений.  </a:t>
            </a:r>
          </a:p>
          <a:p>
            <a:r>
              <a:rPr lang="ru-RU" sz="2200" b="1" dirty="0" smtClean="0">
                <a:latin typeface="Monotype Corsiva" pitchFamily="66" charset="0"/>
              </a:rPr>
              <a:t>2. Появление решительности, целеустремленности в достижении жизненных целей. </a:t>
            </a:r>
          </a:p>
          <a:p>
            <a:r>
              <a:rPr lang="ru-RU" sz="2200" b="1" dirty="0" smtClean="0">
                <a:latin typeface="Monotype Corsiva" pitchFamily="66" charset="0"/>
              </a:rPr>
              <a:t>3. Повышение показателя согласованности между поставленными и достигнутыми целями.  </a:t>
            </a:r>
          </a:p>
          <a:p>
            <a:r>
              <a:rPr lang="ru-RU" sz="2200" b="1" dirty="0" smtClean="0">
                <a:latin typeface="Monotype Corsiva" pitchFamily="66" charset="0"/>
              </a:rPr>
              <a:t>4. Повышение самооценки, положительной оценки собственных качеств и поступков.</a:t>
            </a:r>
          </a:p>
          <a:p>
            <a:r>
              <a:rPr lang="ru-RU" sz="2200" b="1" dirty="0" smtClean="0">
                <a:latin typeface="Monotype Corsiva" pitchFamily="66" charset="0"/>
              </a:rPr>
              <a:t>5. Улучшение общего </a:t>
            </a:r>
            <a:r>
              <a:rPr lang="ru-RU" sz="2200" b="1" dirty="0" err="1" smtClean="0">
                <a:latin typeface="Monotype Corsiva" pitchFamily="66" charset="0"/>
              </a:rPr>
              <a:t>психо-эмоционального</a:t>
            </a:r>
            <a:r>
              <a:rPr lang="ru-RU" sz="2200" b="1" dirty="0" smtClean="0">
                <a:latin typeface="Monotype Corsiva" pitchFamily="66" charset="0"/>
              </a:rPr>
              <a:t>  настроя. </a:t>
            </a:r>
          </a:p>
          <a:p>
            <a:pPr algn="just"/>
            <a:endParaRPr lang="ru-RU" sz="2000" b="1" dirty="0" smtClean="0">
              <a:latin typeface="Monotype Corsiva" pitchFamily="66" charset="0"/>
            </a:endParaRPr>
          </a:p>
          <a:p>
            <a:pPr algn="just"/>
            <a:endParaRPr lang="ru-RU" sz="2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58579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ЗАКЛЮЧЕНИЕ</a:t>
            </a:r>
          </a:p>
          <a:p>
            <a:pPr algn="ctr"/>
            <a:endParaRPr lang="ru-RU" sz="2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          Сейчас деятельность </a:t>
            </a:r>
            <a:r>
              <a:rPr lang="ru-RU" sz="2200" b="1" dirty="0" err="1" smtClean="0">
                <a:latin typeface="Monotype Corsiva" pitchFamily="66" charset="0"/>
              </a:rPr>
              <a:t>досугового</a:t>
            </a:r>
            <a:r>
              <a:rPr lang="ru-RU" sz="2200" b="1" dirty="0" smtClean="0">
                <a:latin typeface="Monotype Corsiva" pitchFamily="66" charset="0"/>
              </a:rPr>
              <a:t> клуба набирает все большие обороты. Лица пожилого возраста все больше и активней принимают участие в его деятельности, привнося свои идеи. 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      В Клубе состоялось уже много интересных занятий и вечеров, яркими из которых является просмотр немого кино и мультфильмов через видеопроектор, персональные фото-путешествия «Гляжусь в себя- ту прежнюю…», музыкальные и фольклорные вечера, тематические вечера «Людмила </a:t>
            </a:r>
            <a:r>
              <a:rPr lang="ru-RU" sz="2200" b="1" dirty="0" err="1" smtClean="0">
                <a:latin typeface="Monotype Corsiva" pitchFamily="66" charset="0"/>
              </a:rPr>
              <a:t>Сенчина</a:t>
            </a:r>
            <a:r>
              <a:rPr lang="ru-RU" sz="2200" b="1" dirty="0" smtClean="0">
                <a:latin typeface="Monotype Corsiva" pitchFamily="66" charset="0"/>
              </a:rPr>
              <a:t>- золушка Советского Союза», «Вспоминаем Людмилу </a:t>
            </a:r>
            <a:r>
              <a:rPr lang="ru-RU" sz="2200" b="1" dirty="0" err="1" smtClean="0">
                <a:latin typeface="Monotype Corsiva" pitchFamily="66" charset="0"/>
              </a:rPr>
              <a:t>Гурченко</a:t>
            </a:r>
            <a:r>
              <a:rPr lang="ru-RU" sz="2200" b="1" dirty="0" smtClean="0">
                <a:latin typeface="Monotype Corsiva" pitchFamily="66" charset="0"/>
              </a:rPr>
              <a:t>» , «Муслим Магомаев- золотой голос </a:t>
            </a:r>
            <a:r>
              <a:rPr lang="ru-RU" sz="2200" b="1" dirty="0" err="1" smtClean="0">
                <a:latin typeface="Monotype Corsiva" pitchFamily="66" charset="0"/>
              </a:rPr>
              <a:t>Советскгого</a:t>
            </a:r>
            <a:r>
              <a:rPr lang="ru-RU" sz="2200" b="1" dirty="0" smtClean="0">
                <a:latin typeface="Monotype Corsiva" pitchFamily="66" charset="0"/>
              </a:rPr>
              <a:t> союза» ,</a:t>
            </a:r>
            <a:endParaRPr lang="ru-RU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600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Monotype Corsiva" pitchFamily="66" charset="0"/>
              </a:rPr>
              <a:t>а также душевные чаепития и просто запоминающиеся </a:t>
            </a:r>
            <a:r>
              <a:rPr lang="ru-RU" sz="2200" b="1" dirty="0" err="1" smtClean="0">
                <a:latin typeface="Monotype Corsiva" pitchFamily="66" charset="0"/>
              </a:rPr>
              <a:t>фотосессии</a:t>
            </a:r>
            <a:r>
              <a:rPr lang="ru-RU" sz="2200" b="1" dirty="0" smtClean="0">
                <a:latin typeface="Monotype Corsiva" pitchFamily="66" charset="0"/>
              </a:rPr>
              <a:t>. И это еще не полный список, с каждой неделей он пополняется все больше и оставляет в памяти подопечных яркие красочные вспышки эмоционального вдохновения, такие важные для людей, которые остаются один на один со своим возрастом, одиночеством и мыслями. И так нуждающиеся в нашем внимании и заботе.</a:t>
            </a:r>
            <a:endParaRPr lang="ru-RU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4" name="Picture 2" descr="D:\СПИ РАБОТА\ПРОЕКТ РЕТРО УГОЛОК\IMG_20220919_163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5892822" cy="4419616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5" name="Picture 3" descr="D:\СПИ РАБОТА\ПРОЕКТ РЕТРО УГОЛОК\IMG_20220919_163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0000">
            <a:off x="5388323" y="2647069"/>
            <a:ext cx="2686579" cy="3857651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6" name="Picture 2" descr="D:\СПИ РАБОТА\ПРОЕКТ РЕТРО УГОЛОК\IMG_20220919_163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3403584" cy="2552688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3" name="Picture 2" descr="D:\СПИ РАБОТА\ПРОЕКТ РЕТРО УГОЛОК\IMG_20221005_172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0000">
            <a:off x="3570874" y="551844"/>
            <a:ext cx="2883699" cy="3844932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  <p:pic>
        <p:nvPicPr>
          <p:cNvPr id="4" name="Picture 3" descr="D:\СПИ РАБОТА\ПРОЕКТ РЕТРО УГОЛОК\IMG_20221026_121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0000">
            <a:off x="5560986" y="2522972"/>
            <a:ext cx="2714644" cy="3786214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785794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БЛАГОДАРИМ ЗА ВНИМАНИЕ!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ownloads\depositphotos_95318522-stock-illustration-vintage-feather-with-signa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2743208" cy="3445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214290"/>
            <a:ext cx="607223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МЕСТО ВНЕДРЕНИЯ ПРАКТИКИ</a:t>
            </a:r>
          </a:p>
          <a:p>
            <a:pPr algn="ctr"/>
            <a:r>
              <a:rPr lang="ru-RU" sz="2200" b="1" dirty="0" smtClean="0">
                <a:latin typeface="Monotype Corsiva" pitchFamily="66" charset="0"/>
              </a:rPr>
              <a:t>Государственное бюджетное учреждение Самарской области «</a:t>
            </a:r>
            <a:r>
              <a:rPr lang="ru-RU" sz="2200" b="1" dirty="0" err="1" smtClean="0">
                <a:latin typeface="Monotype Corsiva" pitchFamily="66" charset="0"/>
              </a:rPr>
              <a:t>Сызранский</a:t>
            </a:r>
            <a:r>
              <a:rPr lang="ru-RU" sz="2200" b="1" dirty="0" smtClean="0">
                <a:latin typeface="Monotype Corsiva" pitchFamily="66" charset="0"/>
              </a:rPr>
              <a:t> пансионат для инвалидов»  (психоневрологический интернат)</a:t>
            </a:r>
          </a:p>
          <a:p>
            <a:pPr algn="ctr"/>
            <a:r>
              <a:rPr lang="ru-RU" sz="2200" b="1" dirty="0" smtClean="0">
                <a:latin typeface="Monotype Corsiva" pitchFamily="66" charset="0"/>
              </a:rPr>
              <a:t>(Сызранское отделение №2)</a:t>
            </a:r>
            <a:endParaRPr lang="ru-RU" sz="2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ЦЕЛЕВАЯ АУДИТОРИЯ: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Целевой аудиторией для реализации работы Клуба являются все желающие из числа проживающих в Учреждении в не зависимости от интеллектуальных возможностей и физических ограничений: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граждане пожилого возраста старше 50 лет;</a:t>
            </a:r>
          </a:p>
          <a:p>
            <a:pPr lvl="0" algn="just"/>
            <a:r>
              <a:rPr lang="ru-RU" sz="2200" b="1" dirty="0" smtClean="0">
                <a:latin typeface="Monotype Corsiva" pitchFamily="66" charset="0"/>
              </a:rPr>
              <a:t> инвалиды от 29 лет и старше.</a:t>
            </a:r>
          </a:p>
          <a:p>
            <a:pPr algn="ctr"/>
            <a:endParaRPr lang="ru-RU" sz="2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200" b="1" dirty="0" smtClean="0">
              <a:latin typeface="Monotype Corsiva" pitchFamily="66" charset="0"/>
            </a:endParaRPr>
          </a:p>
          <a:p>
            <a:pPr algn="just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 algn="just">
              <a:buAutoNum type="arabicPeriod"/>
            </a:pPr>
            <a:endParaRPr lang="ru-RU" sz="20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214290"/>
            <a:ext cx="60722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ЭТАПЫ ВНЕДРЕНИЯ ПРАКТИКИ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Внедрение практики проходит в три этапа: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1. Подготовительный, включающий в себя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-  оборудование помещения в соответствующей тематике,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latin typeface="Monotype Corsiva" pitchFamily="66" charset="0"/>
              </a:rPr>
              <a:t>набор и подготовка  команды ответственных из числа подопечных Учреждения (инвалидов от 29 лет), которые будут оказывать содействие в организации работы Клуба, проведении мероприятий, в соответствии с запросами участников, мониторинге результатов (тест «индекс жизненной удовлетворенности (ИЖУ), адаптация Н. В. Паниной. </a:t>
            </a:r>
            <a:r>
              <a:rPr lang="ru-RU" sz="2200" b="1" dirty="0" err="1" smtClean="0">
                <a:latin typeface="Monotype Corsiva" pitchFamily="66" charset="0"/>
              </a:rPr>
              <a:t>Опросник</a:t>
            </a:r>
            <a:r>
              <a:rPr lang="ru-RU" sz="2200" b="1" dirty="0" smtClean="0">
                <a:latin typeface="Monotype Corsiva" pitchFamily="66" charset="0"/>
              </a:rPr>
              <a:t> общего психологического состояния человека»).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214290"/>
            <a:ext cx="60722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</a:rPr>
              <a:t>2</a:t>
            </a:r>
            <a:r>
              <a:rPr lang="ru-RU" sz="2200" b="1" dirty="0" smtClean="0">
                <a:latin typeface="Monotype Corsiva" pitchFamily="66" charset="0"/>
              </a:rPr>
              <a:t>. Основной, включающий в себя: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- разработку плана тематических мероприятий.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- проведение досуговых мероприятий в соответствии с планом программы среди получателей социальных услуг старшего поколения и инвалидов.</a:t>
            </a:r>
          </a:p>
          <a:p>
            <a:pPr algn="just"/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3. Заключительный. Рефлексия, включает в себя: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latin typeface="Monotype Corsiva" pitchFamily="66" charset="0"/>
              </a:rPr>
              <a:t>оценку эффективности полученных результатов.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ОСОБЕННОСТИ ВНЕДРЕНИЯ ПРАКТИКИ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Чтобы внедрить практику в другом регионе необходимо: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latin typeface="Monotype Corsiva" pitchFamily="66" charset="0"/>
              </a:rPr>
              <a:t>Присоединиться к данной практике,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latin typeface="Monotype Corsiva" pitchFamily="66" charset="0"/>
              </a:rPr>
              <a:t>Создать аналог.</a:t>
            </a:r>
          </a:p>
          <a:p>
            <a:pPr algn="just">
              <a:buFontTx/>
              <a:buChar char="-"/>
            </a:pPr>
            <a:endParaRPr lang="ru-RU" sz="2200" b="1" dirty="0" smtClean="0">
              <a:latin typeface="Monotype Corsiva" pitchFamily="66" charset="0"/>
            </a:endParaRPr>
          </a:p>
          <a:p>
            <a:pPr algn="just"/>
            <a:r>
              <a:rPr lang="ru-RU" sz="2000" b="1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58579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ОПИСАНИЕ</a:t>
            </a:r>
            <a:endParaRPr lang="ru-RU" sz="2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          Организация активного, доступного досуга для лиц пожилого возраста и инвалидов является одной из важных задач в учреждениях стационарного социального обслуживания (пансионатах). И если для молодых подопечных досуг может иметь массу разнообразных направлений, то иначе обстоит дело с категорией пожилых людей. Именно досуг для граждан пожилого возраста в пансионатах имеет огромное значение. В силу возраста, здоровья и других факторов, для подопечных пожилого возраста требуются новые подходы для создания комфортных условий организации дневной занятости. </a:t>
            </a:r>
          </a:p>
          <a:p>
            <a:pPr algn="just"/>
            <a:r>
              <a:rPr lang="ru-RU" sz="2200" b="1" dirty="0" smtClean="0">
                <a:latin typeface="Monotype Corsiva" pitchFamily="66" charset="0"/>
              </a:rPr>
              <a:t>          </a:t>
            </a:r>
            <a:endParaRPr lang="ru-RU" sz="2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71480"/>
            <a:ext cx="59293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Monotype Corsiva" pitchFamily="66" charset="0"/>
              </a:rPr>
              <a:t>Проанализировав данную ситуацию, было замечено, что часто проживающие преклонного возраста ностальгируют по времени своей молодости, вспоминают яркие события прожитых лет, какие были фильмы, газеты, какую слушали музыку и т.д. Учитывая эти потребности и актуальный запрос, на базе государственного бюджетного учреждения Самарской области «</a:t>
            </a:r>
            <a:r>
              <a:rPr lang="ru-RU" sz="2200" b="1" dirty="0" err="1" smtClean="0">
                <a:latin typeface="Monotype Corsiva" pitchFamily="66" charset="0"/>
              </a:rPr>
              <a:t>Сызранский</a:t>
            </a:r>
            <a:r>
              <a:rPr lang="ru-RU" sz="2200" b="1" dirty="0" smtClean="0">
                <a:latin typeface="Monotype Corsiva" pitchFamily="66" charset="0"/>
              </a:rPr>
              <a:t> пансионат для инвалидов» (Сызранское отделение №2) (далее - Учреждение) было решено организовать </a:t>
            </a:r>
            <a:r>
              <a:rPr lang="ru-RU" sz="2200" b="1" dirty="0" err="1" smtClean="0">
                <a:latin typeface="Monotype Corsiva" pitchFamily="66" charset="0"/>
              </a:rPr>
              <a:t>досуговый</a:t>
            </a:r>
            <a:r>
              <a:rPr lang="ru-RU" sz="2200" b="1" dirty="0" smtClean="0">
                <a:latin typeface="Monotype Corsiva" pitchFamily="66" charset="0"/>
              </a:rPr>
              <a:t> ретро клуб «РЕТРО-</a:t>
            </a:r>
            <a:r>
              <a:rPr lang="en-US" sz="2200" b="1" dirty="0" smtClean="0">
                <a:latin typeface="Monotype Corsiva" pitchFamily="66" charset="0"/>
              </a:rPr>
              <a:t>TIME</a:t>
            </a:r>
            <a:r>
              <a:rPr lang="ru-RU" sz="2200" b="1" dirty="0" smtClean="0">
                <a:latin typeface="Monotype Corsiva" pitchFamily="66" charset="0"/>
              </a:rPr>
              <a:t>» (далее - Клуб).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60007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       ОСНОВНАЯ ИДЕЯ КЛУБА </a:t>
            </a:r>
            <a:r>
              <a:rPr lang="ru-RU" sz="2200" b="1" dirty="0" smtClean="0">
                <a:latin typeface="Monotype Corsiva" pitchFamily="66" charset="0"/>
              </a:rPr>
              <a:t>состоит в том, что работа с его посетителями строится на основе использования пожилыми людьми собственных ресурсов, основанных на воспоминании и прошлом опыте и не по строго сформированному плану, а в соответствии с предпочтениями  и запросами самих  участников Клуба.</a:t>
            </a:r>
          </a:p>
          <a:p>
            <a:pPr lvl="0" algn="just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        ГЛАВНАЯ ОСОБЕННОСТЬ И НОВИЗНА </a:t>
            </a:r>
            <a:r>
              <a:rPr lang="ru-RU" sz="2200" b="1" dirty="0" smtClean="0">
                <a:latin typeface="Monotype Corsiva" pitchFamily="66" charset="0"/>
              </a:rPr>
              <a:t>заключается в том, что на базе учреждения, для максимального достижения результата организована комната, интерьер которой оформлен в ретро стиле, что несомненно </a:t>
            </a:r>
            <a:r>
              <a:rPr lang="ru-RU" sz="2200" b="1" dirty="0" smtClean="0">
                <a:latin typeface="Monotype Corsiva" pitchFamily="66" charset="0"/>
              </a:rPr>
              <a:t>способствует </a:t>
            </a:r>
            <a:r>
              <a:rPr lang="ru-RU" sz="2200" b="1" dirty="0" smtClean="0">
                <a:latin typeface="Monotype Corsiva" pitchFamily="66" charset="0"/>
              </a:rPr>
              <a:t>созданию необходимого настроения и должной атмосферы.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ПЕРИОДИЧНОСТЬ ПРОВЕДЕНИЯ ЗАНЯТИЙ В КЛУБЕ</a:t>
            </a:r>
          </a:p>
          <a:p>
            <a:pPr lvl="0"/>
            <a:r>
              <a:rPr lang="ru-RU" sz="2200" b="1" dirty="0" smtClean="0">
                <a:latin typeface="Monotype Corsiva" pitchFamily="66" charset="0"/>
              </a:rPr>
              <a:t>1 раз в неделю по пятницам</a:t>
            </a: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  <a:p>
            <a:pPr lvl="0" algn="just"/>
            <a:endParaRPr lang="ru-RU" sz="2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ПИ РАБОТА\ПРОЕКТ РЕТРО УГОЛОК\ФОН ДЛЯ ПРЕЗЕНТАЦИИ\1613661578_46-p-fon-dlya-prezentatsii-petr-1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60722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</a:rPr>
              <a:t>ВАЖНЫЙ АСПЕКТ РАБОТЫ КЛУБА </a:t>
            </a:r>
            <a:r>
              <a:rPr lang="ru-RU" sz="2200" b="1" dirty="0" smtClean="0">
                <a:latin typeface="Monotype Corsiva" pitchFamily="66" charset="0"/>
              </a:rPr>
              <a:t>– тесное взаимодействие между подопечными пожилого возраста  и молодыми инвалидами   из числа подопечных  учреждения, основанное на доверительном сотрудничестве и приобщении к активному образу жизни каждой категории лиц. Где одни  становятся активными членами клуба, посещая  его мероприятия, другие могут проявить свои организаторские способности, проявляя себя в роли помощников  организатора  мероприятий в клубе.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1375</Words>
  <PresentationFormat>Экран (4:3)</PresentationFormat>
  <Paragraphs>122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185</cp:revision>
  <dcterms:created xsi:type="dcterms:W3CDTF">2022-11-01T20:23:51Z</dcterms:created>
  <dcterms:modified xsi:type="dcterms:W3CDTF">2022-11-25T05:15:28Z</dcterms:modified>
</cp:coreProperties>
</file>