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9" r:id="rId2"/>
    <p:sldId id="294" r:id="rId3"/>
    <p:sldId id="295" r:id="rId4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B36"/>
    <a:srgbClr val="0079BE"/>
    <a:srgbClr val="0071CE"/>
    <a:srgbClr val="6CD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C159E-4C3F-4CBD-8D2E-BBDB117A2BC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FC906F-608A-405A-BC55-0E8A213A01E6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Все 26 СУЗ Липецкой области: </a:t>
          </a:r>
        </a:p>
        <a:p>
          <a:r>
            <a:rPr lang="ru-RU" sz="1600" dirty="0">
              <a:latin typeface="Arial Narrow" panose="020B0606020202030204" pitchFamily="34" charset="0"/>
            </a:rPr>
            <a:t>выявление интересующихся ведением бизнеса студентов </a:t>
          </a:r>
        </a:p>
      </dgm:t>
    </dgm:pt>
    <dgm:pt modelId="{684E5624-9CD0-4705-B3D4-C60358669779}" type="parTrans" cxnId="{4DA0EA2B-F8C4-44AA-AED3-522DDD605AC2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96ADC190-D981-43BE-9B69-7A53DBD33008}" type="sibTrans" cxnId="{4DA0EA2B-F8C4-44AA-AED3-522DDD605AC2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8523E78B-B4E7-4660-9201-52C376854B5E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endParaRPr lang="ru-RU" sz="1600" dirty="0">
            <a:latin typeface="Arial Narrow" panose="020B0606020202030204" pitchFamily="34" charset="0"/>
          </a:endParaRPr>
        </a:p>
        <a:p>
          <a:r>
            <a:rPr lang="ru-RU" sz="1600" dirty="0">
              <a:latin typeface="Arial Narrow" panose="020B0606020202030204" pitchFamily="34" charset="0"/>
            </a:rPr>
            <a:t>Центр «Мой бизнес» и управление экономического развития:</a:t>
          </a:r>
        </a:p>
        <a:p>
          <a:r>
            <a:rPr lang="ru-RU" sz="1600" dirty="0">
              <a:latin typeface="Arial Narrow" panose="020B0606020202030204" pitchFamily="34" charset="0"/>
            </a:rPr>
            <a:t>организация и проведение экскурсий в центры «Мой бизнес»                  г. Липецка и г. Ельца и бизнес-игры для 520 студентов </a:t>
          </a:r>
        </a:p>
        <a:p>
          <a:r>
            <a:rPr lang="ru-RU" sz="1600" dirty="0">
              <a:latin typeface="Arial Narrow" panose="020B0606020202030204" pitchFamily="34" charset="0"/>
            </a:rPr>
            <a:t>(</a:t>
          </a:r>
          <a:r>
            <a:rPr lang="en-US" sz="1600" dirty="0">
              <a:latin typeface="Arial Narrow" panose="020B0606020202030204" pitchFamily="34" charset="0"/>
            </a:rPr>
            <a:t>~</a:t>
          </a:r>
          <a:r>
            <a:rPr lang="ru-RU" sz="1600" dirty="0">
              <a:latin typeface="Arial Narrow" panose="020B0606020202030204" pitchFamily="34" charset="0"/>
            </a:rPr>
            <a:t>20 посетителей - 1 экскурсия)</a:t>
          </a:r>
        </a:p>
        <a:p>
          <a:endParaRPr lang="ru-RU" sz="1600" dirty="0">
            <a:latin typeface="Arial Narrow" panose="020B0606020202030204" pitchFamily="34" charset="0"/>
          </a:endParaRPr>
        </a:p>
      </dgm:t>
    </dgm:pt>
    <dgm:pt modelId="{E8BFD06C-0CB8-4671-BC38-986ACE5E0D41}" type="parTrans" cxnId="{0C9F8F23-A0AD-4531-9D15-17766FB22221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B4E42A5A-F234-48D4-A11F-E753C4180A01}" type="sibTrans" cxnId="{0C9F8F23-A0AD-4531-9D15-17766FB22221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4EC2097A-F5B0-4443-8641-E6F40A07D0D0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endParaRPr lang="ru-RU" sz="1600" dirty="0">
            <a:latin typeface="Arial Narrow" panose="020B0606020202030204" pitchFamily="34" charset="0"/>
          </a:endParaRPr>
        </a:p>
      </dgm:t>
    </dgm:pt>
    <dgm:pt modelId="{42240327-BC61-4347-B994-A6D65D726A69}" type="parTrans" cxnId="{1DD02397-3F5C-4E34-BF4C-7E942DE72BC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9315D76C-D9A7-4EF8-9873-9A240152C361}" type="sibTrans" cxnId="{1DD02397-3F5C-4E34-BF4C-7E942DE72BC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824A149B-A727-4F07-BDC9-148DBBBC3033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5–</a:t>
          </a:r>
          <a:r>
            <a:rPr lang="ru-RU" sz="1600" dirty="0" err="1">
              <a:latin typeface="Arial Narrow" panose="020B0606020202030204" pitchFamily="34" charset="0"/>
            </a:rPr>
            <a:t>дневный</a:t>
          </a:r>
          <a:r>
            <a:rPr lang="ru-RU" sz="1600" dirty="0">
              <a:latin typeface="Arial Narrow" panose="020B0606020202030204" pitchFamily="34" charset="0"/>
            </a:rPr>
            <a:t> бизнес-интенсив на базе центра поддержки одаренных детей «Стратегия»</a:t>
          </a:r>
        </a:p>
        <a:p>
          <a:r>
            <a:rPr lang="ru-RU" sz="1600" dirty="0">
              <a:latin typeface="Arial Narrow" panose="020B0606020202030204" pitchFamily="34" charset="0"/>
            </a:rPr>
            <a:t>50 отобранных студентов –                    8 бизнес-проектов</a:t>
          </a:r>
        </a:p>
      </dgm:t>
    </dgm:pt>
    <dgm:pt modelId="{F657780E-AB3B-46ED-9E1C-E2327D648123}" type="parTrans" cxnId="{5A32A508-F4CE-441D-AA61-435B74302384}">
      <dgm:prSet/>
      <dgm:spPr/>
      <dgm:t>
        <a:bodyPr/>
        <a:lstStyle/>
        <a:p>
          <a:endParaRPr lang="ru-RU"/>
        </a:p>
      </dgm:t>
    </dgm:pt>
    <dgm:pt modelId="{FCCB3AE0-A319-4C06-A70F-B374702D0285}" type="sibTrans" cxnId="{5A32A508-F4CE-441D-AA61-435B74302384}">
      <dgm:prSet/>
      <dgm:spPr/>
      <dgm:t>
        <a:bodyPr/>
        <a:lstStyle/>
        <a:p>
          <a:endParaRPr lang="ru-RU"/>
        </a:p>
      </dgm:t>
    </dgm:pt>
    <dgm:pt modelId="{AD8C2FAA-6447-4878-82AE-2A78F86A6457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Центр поддержки одаренных детей «Стратегия», управление экономического развития,                центр «Мой бизнес»:</a:t>
          </a:r>
        </a:p>
        <a:p>
          <a:r>
            <a:rPr lang="ru-RU" sz="1600" dirty="0">
              <a:latin typeface="Arial Narrow" panose="020B0606020202030204" pitchFamily="34" charset="0"/>
            </a:rPr>
            <a:t>тестирование студентов на определение предпринимательских способностей</a:t>
          </a:r>
        </a:p>
      </dgm:t>
    </dgm:pt>
    <dgm:pt modelId="{2D6698ED-3214-4D38-92DE-64518E821048}" type="parTrans" cxnId="{8D022AA5-1F11-4828-B7E4-83A0DCD1AE0D}">
      <dgm:prSet/>
      <dgm:spPr/>
      <dgm:t>
        <a:bodyPr/>
        <a:lstStyle/>
        <a:p>
          <a:endParaRPr lang="ru-RU"/>
        </a:p>
      </dgm:t>
    </dgm:pt>
    <dgm:pt modelId="{7614E33D-DA84-497F-AE46-5ADEF677B6C7}" type="sibTrans" cxnId="{8D022AA5-1F11-4828-B7E4-83A0DCD1AE0D}">
      <dgm:prSet/>
      <dgm:spPr/>
      <dgm:t>
        <a:bodyPr/>
        <a:lstStyle/>
        <a:p>
          <a:endParaRPr lang="ru-RU"/>
        </a:p>
      </dgm:t>
    </dgm:pt>
    <dgm:pt modelId="{9C2E5017-B530-4EA9-A964-E6FE9F8B9353}" type="pres">
      <dgm:prSet presAssocID="{8F1C159E-4C3F-4CBD-8D2E-BBDB117A2BC9}" presName="Name0" presStyleCnt="0">
        <dgm:presLayoutVars>
          <dgm:dir/>
          <dgm:animLvl val="lvl"/>
          <dgm:resizeHandles val="exact"/>
        </dgm:presLayoutVars>
      </dgm:prSet>
      <dgm:spPr/>
    </dgm:pt>
    <dgm:pt modelId="{FFA15958-3A91-4E26-A725-FD0B3AFE4C87}" type="pres">
      <dgm:prSet presAssocID="{0AFC906F-608A-405A-BC55-0E8A213A01E6}" presName="Name8" presStyleCnt="0"/>
      <dgm:spPr/>
    </dgm:pt>
    <dgm:pt modelId="{E9FEB097-5E02-4439-8E58-F71A07D1FB84}" type="pres">
      <dgm:prSet presAssocID="{0AFC906F-608A-405A-BC55-0E8A213A01E6}" presName="level" presStyleLbl="node1" presStyleIdx="0" presStyleCnt="5">
        <dgm:presLayoutVars>
          <dgm:chMax val="1"/>
          <dgm:bulletEnabled val="1"/>
        </dgm:presLayoutVars>
      </dgm:prSet>
      <dgm:spPr/>
    </dgm:pt>
    <dgm:pt modelId="{B1ED94AF-2181-4D4B-A932-FFD8D7F60FCA}" type="pres">
      <dgm:prSet presAssocID="{0AFC906F-608A-405A-BC55-0E8A213A01E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93A0AF-457B-4576-8248-113A3F7FFBA5}" type="pres">
      <dgm:prSet presAssocID="{8523E78B-B4E7-4660-9201-52C376854B5E}" presName="Name8" presStyleCnt="0"/>
      <dgm:spPr/>
    </dgm:pt>
    <dgm:pt modelId="{D12424AA-5FC2-4CB0-A25B-54C832015325}" type="pres">
      <dgm:prSet presAssocID="{8523E78B-B4E7-4660-9201-52C376854B5E}" presName="level" presStyleLbl="node1" presStyleIdx="1" presStyleCnt="5">
        <dgm:presLayoutVars>
          <dgm:chMax val="1"/>
          <dgm:bulletEnabled val="1"/>
        </dgm:presLayoutVars>
      </dgm:prSet>
      <dgm:spPr/>
    </dgm:pt>
    <dgm:pt modelId="{3F93D073-BE08-4133-A79C-EB745427B1B4}" type="pres">
      <dgm:prSet presAssocID="{8523E78B-B4E7-4660-9201-52C376854B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AF7B44-442C-445B-8932-68B058F8E1FA}" type="pres">
      <dgm:prSet presAssocID="{AD8C2FAA-6447-4878-82AE-2A78F86A6457}" presName="Name8" presStyleCnt="0"/>
      <dgm:spPr/>
    </dgm:pt>
    <dgm:pt modelId="{8ED90D8E-6ED7-41F7-8206-3D7EE575428E}" type="pres">
      <dgm:prSet presAssocID="{AD8C2FAA-6447-4878-82AE-2A78F86A6457}" presName="level" presStyleLbl="node1" presStyleIdx="2" presStyleCnt="5">
        <dgm:presLayoutVars>
          <dgm:chMax val="1"/>
          <dgm:bulletEnabled val="1"/>
        </dgm:presLayoutVars>
      </dgm:prSet>
      <dgm:spPr/>
    </dgm:pt>
    <dgm:pt modelId="{BE32EC7D-47FC-4D64-AAE1-CCB850BDF9FC}" type="pres">
      <dgm:prSet presAssocID="{AD8C2FAA-6447-4878-82AE-2A78F86A64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448F471-28D2-41B5-A677-0A5980C4F587}" type="pres">
      <dgm:prSet presAssocID="{824A149B-A727-4F07-BDC9-148DBBBC3033}" presName="Name8" presStyleCnt="0"/>
      <dgm:spPr/>
    </dgm:pt>
    <dgm:pt modelId="{8AEADEEA-F8E2-41F6-9AE3-E063CECD907F}" type="pres">
      <dgm:prSet presAssocID="{824A149B-A727-4F07-BDC9-148DBBBC3033}" presName="level" presStyleLbl="node1" presStyleIdx="3" presStyleCnt="5">
        <dgm:presLayoutVars>
          <dgm:chMax val="1"/>
          <dgm:bulletEnabled val="1"/>
        </dgm:presLayoutVars>
      </dgm:prSet>
      <dgm:spPr/>
    </dgm:pt>
    <dgm:pt modelId="{6D5950C6-4C1E-44AF-93A8-BE1E5B7CEF7E}" type="pres">
      <dgm:prSet presAssocID="{824A149B-A727-4F07-BDC9-148DBBBC30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BFBEEB0-7D51-4CE0-A407-B2069DDB51A9}" type="pres">
      <dgm:prSet presAssocID="{4EC2097A-F5B0-4443-8641-E6F40A07D0D0}" presName="Name8" presStyleCnt="0"/>
      <dgm:spPr/>
    </dgm:pt>
    <dgm:pt modelId="{F54D07EB-4D4F-48AF-B095-D32D15795A39}" type="pres">
      <dgm:prSet presAssocID="{4EC2097A-F5B0-4443-8641-E6F40A07D0D0}" presName="level" presStyleLbl="node1" presStyleIdx="4" presStyleCnt="5">
        <dgm:presLayoutVars>
          <dgm:chMax val="1"/>
          <dgm:bulletEnabled val="1"/>
        </dgm:presLayoutVars>
      </dgm:prSet>
      <dgm:spPr/>
    </dgm:pt>
    <dgm:pt modelId="{B95F7173-2249-4DD5-A91B-66D610BE7CC3}" type="pres">
      <dgm:prSet presAssocID="{4EC2097A-F5B0-4443-8641-E6F40A07D0D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A32A508-F4CE-441D-AA61-435B74302384}" srcId="{8F1C159E-4C3F-4CBD-8D2E-BBDB117A2BC9}" destId="{824A149B-A727-4F07-BDC9-148DBBBC3033}" srcOrd="3" destOrd="0" parTransId="{F657780E-AB3B-46ED-9E1C-E2327D648123}" sibTransId="{FCCB3AE0-A319-4C06-A70F-B374702D0285}"/>
    <dgm:cxn modelId="{0C9F8F23-A0AD-4531-9D15-17766FB22221}" srcId="{8F1C159E-4C3F-4CBD-8D2E-BBDB117A2BC9}" destId="{8523E78B-B4E7-4660-9201-52C376854B5E}" srcOrd="1" destOrd="0" parTransId="{E8BFD06C-0CB8-4671-BC38-986ACE5E0D41}" sibTransId="{B4E42A5A-F234-48D4-A11F-E753C4180A01}"/>
    <dgm:cxn modelId="{4DA0EA2B-F8C4-44AA-AED3-522DDD605AC2}" srcId="{8F1C159E-4C3F-4CBD-8D2E-BBDB117A2BC9}" destId="{0AFC906F-608A-405A-BC55-0E8A213A01E6}" srcOrd="0" destOrd="0" parTransId="{684E5624-9CD0-4705-B3D4-C60358669779}" sibTransId="{96ADC190-D981-43BE-9B69-7A53DBD33008}"/>
    <dgm:cxn modelId="{0AECAF30-4F78-42D9-86F6-7A2333FCCACC}" type="presOf" srcId="{0AFC906F-608A-405A-BC55-0E8A213A01E6}" destId="{E9FEB097-5E02-4439-8E58-F71A07D1FB84}" srcOrd="0" destOrd="0" presId="urn:microsoft.com/office/officeart/2005/8/layout/pyramid3"/>
    <dgm:cxn modelId="{F11B533C-ABA5-4420-8762-9F89482E651E}" type="presOf" srcId="{4EC2097A-F5B0-4443-8641-E6F40A07D0D0}" destId="{B95F7173-2249-4DD5-A91B-66D610BE7CC3}" srcOrd="1" destOrd="0" presId="urn:microsoft.com/office/officeart/2005/8/layout/pyramid3"/>
    <dgm:cxn modelId="{31475F4B-9BC7-4286-8EE2-CF75887E5493}" type="presOf" srcId="{4EC2097A-F5B0-4443-8641-E6F40A07D0D0}" destId="{F54D07EB-4D4F-48AF-B095-D32D15795A39}" srcOrd="0" destOrd="0" presId="urn:microsoft.com/office/officeart/2005/8/layout/pyramid3"/>
    <dgm:cxn modelId="{7223E76D-E7DB-461E-9A55-89DA5CCE62D8}" type="presOf" srcId="{8523E78B-B4E7-4660-9201-52C376854B5E}" destId="{3F93D073-BE08-4133-A79C-EB745427B1B4}" srcOrd="1" destOrd="0" presId="urn:microsoft.com/office/officeart/2005/8/layout/pyramid3"/>
    <dgm:cxn modelId="{8B432E71-DB25-4B78-B68D-FFFE1E922808}" type="presOf" srcId="{AD8C2FAA-6447-4878-82AE-2A78F86A6457}" destId="{BE32EC7D-47FC-4D64-AAE1-CCB850BDF9FC}" srcOrd="1" destOrd="0" presId="urn:microsoft.com/office/officeart/2005/8/layout/pyramid3"/>
    <dgm:cxn modelId="{2733B671-4522-4DEA-ADAA-E8C8D1D54A5D}" type="presOf" srcId="{0AFC906F-608A-405A-BC55-0E8A213A01E6}" destId="{B1ED94AF-2181-4D4B-A932-FFD8D7F60FCA}" srcOrd="1" destOrd="0" presId="urn:microsoft.com/office/officeart/2005/8/layout/pyramid3"/>
    <dgm:cxn modelId="{484E3375-1D16-4D9C-A10C-9A3A0900FCA7}" type="presOf" srcId="{824A149B-A727-4F07-BDC9-148DBBBC3033}" destId="{8AEADEEA-F8E2-41F6-9AE3-E063CECD907F}" srcOrd="0" destOrd="0" presId="urn:microsoft.com/office/officeart/2005/8/layout/pyramid3"/>
    <dgm:cxn modelId="{1DD02397-3F5C-4E34-BF4C-7E942DE72BCE}" srcId="{8F1C159E-4C3F-4CBD-8D2E-BBDB117A2BC9}" destId="{4EC2097A-F5B0-4443-8641-E6F40A07D0D0}" srcOrd="4" destOrd="0" parTransId="{42240327-BC61-4347-B994-A6D65D726A69}" sibTransId="{9315D76C-D9A7-4EF8-9873-9A240152C361}"/>
    <dgm:cxn modelId="{922240A1-64E3-4B2E-B9BB-E3F62ABD137D}" type="presOf" srcId="{AD8C2FAA-6447-4878-82AE-2A78F86A6457}" destId="{8ED90D8E-6ED7-41F7-8206-3D7EE575428E}" srcOrd="0" destOrd="0" presId="urn:microsoft.com/office/officeart/2005/8/layout/pyramid3"/>
    <dgm:cxn modelId="{8D022AA5-1F11-4828-B7E4-83A0DCD1AE0D}" srcId="{8F1C159E-4C3F-4CBD-8D2E-BBDB117A2BC9}" destId="{AD8C2FAA-6447-4878-82AE-2A78F86A6457}" srcOrd="2" destOrd="0" parTransId="{2D6698ED-3214-4D38-92DE-64518E821048}" sibTransId="{7614E33D-DA84-497F-AE46-5ADEF677B6C7}"/>
    <dgm:cxn modelId="{EF9168C0-7464-4922-8E73-E3C9A8D37CD4}" type="presOf" srcId="{8F1C159E-4C3F-4CBD-8D2E-BBDB117A2BC9}" destId="{9C2E5017-B530-4EA9-A964-E6FE9F8B9353}" srcOrd="0" destOrd="0" presId="urn:microsoft.com/office/officeart/2005/8/layout/pyramid3"/>
    <dgm:cxn modelId="{65A355C4-EF20-499B-90BE-52281D6ACEC4}" type="presOf" srcId="{8523E78B-B4E7-4660-9201-52C376854B5E}" destId="{D12424AA-5FC2-4CB0-A25B-54C832015325}" srcOrd="0" destOrd="0" presId="urn:microsoft.com/office/officeart/2005/8/layout/pyramid3"/>
    <dgm:cxn modelId="{A784AAD4-CEB2-4E30-A1E8-9ADC46724EA0}" type="presOf" srcId="{824A149B-A727-4F07-BDC9-148DBBBC3033}" destId="{6D5950C6-4C1E-44AF-93A8-BE1E5B7CEF7E}" srcOrd="1" destOrd="0" presId="urn:microsoft.com/office/officeart/2005/8/layout/pyramid3"/>
    <dgm:cxn modelId="{0C80BC60-ACD8-40F0-B7FE-D3431298515A}" type="presParOf" srcId="{9C2E5017-B530-4EA9-A964-E6FE9F8B9353}" destId="{FFA15958-3A91-4E26-A725-FD0B3AFE4C87}" srcOrd="0" destOrd="0" presId="urn:microsoft.com/office/officeart/2005/8/layout/pyramid3"/>
    <dgm:cxn modelId="{F4A8030C-EBAC-4C0C-B348-1E5BDF218826}" type="presParOf" srcId="{FFA15958-3A91-4E26-A725-FD0B3AFE4C87}" destId="{E9FEB097-5E02-4439-8E58-F71A07D1FB84}" srcOrd="0" destOrd="0" presId="urn:microsoft.com/office/officeart/2005/8/layout/pyramid3"/>
    <dgm:cxn modelId="{028081E0-E7DB-4D2E-9074-510448B94E92}" type="presParOf" srcId="{FFA15958-3A91-4E26-A725-FD0B3AFE4C87}" destId="{B1ED94AF-2181-4D4B-A932-FFD8D7F60FCA}" srcOrd="1" destOrd="0" presId="urn:microsoft.com/office/officeart/2005/8/layout/pyramid3"/>
    <dgm:cxn modelId="{9EEA273C-133D-483F-87A3-53FB36B89448}" type="presParOf" srcId="{9C2E5017-B530-4EA9-A964-E6FE9F8B9353}" destId="{F793A0AF-457B-4576-8248-113A3F7FFBA5}" srcOrd="1" destOrd="0" presId="urn:microsoft.com/office/officeart/2005/8/layout/pyramid3"/>
    <dgm:cxn modelId="{1A46544A-42DA-450B-BFDD-AC22812150E2}" type="presParOf" srcId="{F793A0AF-457B-4576-8248-113A3F7FFBA5}" destId="{D12424AA-5FC2-4CB0-A25B-54C832015325}" srcOrd="0" destOrd="0" presId="urn:microsoft.com/office/officeart/2005/8/layout/pyramid3"/>
    <dgm:cxn modelId="{457AD820-4CBC-46F8-A86D-4C38173E8CDE}" type="presParOf" srcId="{F793A0AF-457B-4576-8248-113A3F7FFBA5}" destId="{3F93D073-BE08-4133-A79C-EB745427B1B4}" srcOrd="1" destOrd="0" presId="urn:microsoft.com/office/officeart/2005/8/layout/pyramid3"/>
    <dgm:cxn modelId="{1C92E69C-F355-404F-817E-C014251ED9E4}" type="presParOf" srcId="{9C2E5017-B530-4EA9-A964-E6FE9F8B9353}" destId="{BFAF7B44-442C-445B-8932-68B058F8E1FA}" srcOrd="2" destOrd="0" presId="urn:microsoft.com/office/officeart/2005/8/layout/pyramid3"/>
    <dgm:cxn modelId="{C1CAC924-6B06-48E0-882E-3FEEC379CFAB}" type="presParOf" srcId="{BFAF7B44-442C-445B-8932-68B058F8E1FA}" destId="{8ED90D8E-6ED7-41F7-8206-3D7EE575428E}" srcOrd="0" destOrd="0" presId="urn:microsoft.com/office/officeart/2005/8/layout/pyramid3"/>
    <dgm:cxn modelId="{ADB165DC-BB56-43AD-8AA5-716756DF4549}" type="presParOf" srcId="{BFAF7B44-442C-445B-8932-68B058F8E1FA}" destId="{BE32EC7D-47FC-4D64-AAE1-CCB850BDF9FC}" srcOrd="1" destOrd="0" presId="urn:microsoft.com/office/officeart/2005/8/layout/pyramid3"/>
    <dgm:cxn modelId="{5F3C6F18-F74D-4055-82F0-4B040AF511E4}" type="presParOf" srcId="{9C2E5017-B530-4EA9-A964-E6FE9F8B9353}" destId="{7448F471-28D2-41B5-A677-0A5980C4F587}" srcOrd="3" destOrd="0" presId="urn:microsoft.com/office/officeart/2005/8/layout/pyramid3"/>
    <dgm:cxn modelId="{0BAB07BE-79B4-4660-B026-9855B9531855}" type="presParOf" srcId="{7448F471-28D2-41B5-A677-0A5980C4F587}" destId="{8AEADEEA-F8E2-41F6-9AE3-E063CECD907F}" srcOrd="0" destOrd="0" presId="urn:microsoft.com/office/officeart/2005/8/layout/pyramid3"/>
    <dgm:cxn modelId="{A95483F0-FEF3-4DE8-BC7C-6C6B402EC307}" type="presParOf" srcId="{7448F471-28D2-41B5-A677-0A5980C4F587}" destId="{6D5950C6-4C1E-44AF-93A8-BE1E5B7CEF7E}" srcOrd="1" destOrd="0" presId="urn:microsoft.com/office/officeart/2005/8/layout/pyramid3"/>
    <dgm:cxn modelId="{8B8EBCA3-D929-40AC-96B3-F8843D77AFC4}" type="presParOf" srcId="{9C2E5017-B530-4EA9-A964-E6FE9F8B9353}" destId="{EBFBEEB0-7D51-4CE0-A407-B2069DDB51A9}" srcOrd="4" destOrd="0" presId="urn:microsoft.com/office/officeart/2005/8/layout/pyramid3"/>
    <dgm:cxn modelId="{CBEBECC1-4D5B-419B-B65B-17FF3F6249B5}" type="presParOf" srcId="{EBFBEEB0-7D51-4CE0-A407-B2069DDB51A9}" destId="{F54D07EB-4D4F-48AF-B095-D32D15795A39}" srcOrd="0" destOrd="0" presId="urn:microsoft.com/office/officeart/2005/8/layout/pyramid3"/>
    <dgm:cxn modelId="{87FED84B-FD10-4F9D-968E-9950D4D032C7}" type="presParOf" srcId="{EBFBEEB0-7D51-4CE0-A407-B2069DDB51A9}" destId="{B95F7173-2249-4DD5-A91B-66D610BE7CC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EB097-5E02-4439-8E58-F71A07D1FB84}">
      <dsp:nvSpPr>
        <dsp:cNvPr id="0" name=""/>
        <dsp:cNvSpPr/>
      </dsp:nvSpPr>
      <dsp:spPr>
        <a:xfrm rot="10800000">
          <a:off x="0" y="0"/>
          <a:ext cx="10551583" cy="1259275"/>
        </a:xfrm>
        <a:prstGeom prst="trapezoid">
          <a:avLst>
            <a:gd name="adj" fmla="val 83791"/>
          </a:avLst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Все 26 СУЗ Липецкой области: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выявление интересующихся ведением бизнеса студентов </a:t>
          </a:r>
        </a:p>
      </dsp:txBody>
      <dsp:txXfrm rot="-10800000">
        <a:off x="1846527" y="0"/>
        <a:ext cx="6858528" cy="1259275"/>
      </dsp:txXfrm>
    </dsp:sp>
    <dsp:sp modelId="{D12424AA-5FC2-4CB0-A25B-54C832015325}">
      <dsp:nvSpPr>
        <dsp:cNvPr id="0" name=""/>
        <dsp:cNvSpPr/>
      </dsp:nvSpPr>
      <dsp:spPr>
        <a:xfrm rot="10800000">
          <a:off x="1055158" y="1259275"/>
          <a:ext cx="8441266" cy="1259275"/>
        </a:xfrm>
        <a:prstGeom prst="trapezoid">
          <a:avLst>
            <a:gd name="adj" fmla="val 83791"/>
          </a:avLst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Arial Narrow" panose="020B0606020202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Центр «Мой бизнес» и управление экономического развития: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организация и проведение экскурсий в центры «Мой бизнес»                  г. Липецка и г. Ельца и бизнес-игры для 520 студентов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(</a:t>
          </a:r>
          <a:r>
            <a:rPr lang="en-US" sz="1600" kern="1200" dirty="0">
              <a:latin typeface="Arial Narrow" panose="020B0606020202030204" pitchFamily="34" charset="0"/>
            </a:rPr>
            <a:t>~</a:t>
          </a:r>
          <a:r>
            <a:rPr lang="ru-RU" sz="1600" kern="1200" dirty="0">
              <a:latin typeface="Arial Narrow" panose="020B0606020202030204" pitchFamily="34" charset="0"/>
            </a:rPr>
            <a:t>20 посетителей - 1 экскурсия)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Arial Narrow" panose="020B0606020202030204" pitchFamily="34" charset="0"/>
          </a:endParaRPr>
        </a:p>
      </dsp:txBody>
      <dsp:txXfrm rot="-10800000">
        <a:off x="2532379" y="1259275"/>
        <a:ext cx="5486823" cy="1259275"/>
      </dsp:txXfrm>
    </dsp:sp>
    <dsp:sp modelId="{8ED90D8E-6ED7-41F7-8206-3D7EE575428E}">
      <dsp:nvSpPr>
        <dsp:cNvPr id="0" name=""/>
        <dsp:cNvSpPr/>
      </dsp:nvSpPr>
      <dsp:spPr>
        <a:xfrm rot="10800000">
          <a:off x="2110316" y="2518551"/>
          <a:ext cx="6330949" cy="1259275"/>
        </a:xfrm>
        <a:prstGeom prst="trapezoid">
          <a:avLst>
            <a:gd name="adj" fmla="val 83791"/>
          </a:avLst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Центр поддержки одаренных детей «Стратегия», управление экономического развития,                центр «Мой бизнес»: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тестирование студентов на определение предпринимательских способностей</a:t>
          </a:r>
        </a:p>
      </dsp:txBody>
      <dsp:txXfrm rot="-10800000">
        <a:off x="3218232" y="2518551"/>
        <a:ext cx="4115117" cy="1259275"/>
      </dsp:txXfrm>
    </dsp:sp>
    <dsp:sp modelId="{8AEADEEA-F8E2-41F6-9AE3-E063CECD907F}">
      <dsp:nvSpPr>
        <dsp:cNvPr id="0" name=""/>
        <dsp:cNvSpPr/>
      </dsp:nvSpPr>
      <dsp:spPr>
        <a:xfrm rot="10800000">
          <a:off x="3165474" y="3777826"/>
          <a:ext cx="4220633" cy="1259275"/>
        </a:xfrm>
        <a:prstGeom prst="trapezoid">
          <a:avLst>
            <a:gd name="adj" fmla="val 83791"/>
          </a:avLst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5–</a:t>
          </a:r>
          <a:r>
            <a:rPr lang="ru-RU" sz="1600" kern="1200" dirty="0" err="1">
              <a:latin typeface="Arial Narrow" panose="020B0606020202030204" pitchFamily="34" charset="0"/>
            </a:rPr>
            <a:t>дневный</a:t>
          </a:r>
          <a:r>
            <a:rPr lang="ru-RU" sz="1600" kern="1200" dirty="0">
              <a:latin typeface="Arial Narrow" panose="020B0606020202030204" pitchFamily="34" charset="0"/>
            </a:rPr>
            <a:t> бизнес-интенсив на базе центра поддержки одаренных детей «Стратегия»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50 отобранных студентов –                    8 бизнес-проектов</a:t>
          </a:r>
        </a:p>
      </dsp:txBody>
      <dsp:txXfrm rot="-10800000">
        <a:off x="3904085" y="3777826"/>
        <a:ext cx="2743411" cy="1259275"/>
      </dsp:txXfrm>
    </dsp:sp>
    <dsp:sp modelId="{F54D07EB-4D4F-48AF-B095-D32D15795A39}">
      <dsp:nvSpPr>
        <dsp:cNvPr id="0" name=""/>
        <dsp:cNvSpPr/>
      </dsp:nvSpPr>
      <dsp:spPr>
        <a:xfrm rot="10800000">
          <a:off x="4220633" y="5037102"/>
          <a:ext cx="2110316" cy="1259275"/>
        </a:xfrm>
        <a:prstGeom prst="trapezoid">
          <a:avLst>
            <a:gd name="adj" fmla="val 83791"/>
          </a:avLst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Arial Narrow" panose="020B0606020202030204" pitchFamily="34" charset="0"/>
          </a:endParaRPr>
        </a:p>
      </dsp:txBody>
      <dsp:txXfrm rot="-10800000">
        <a:off x="4220633" y="5037102"/>
        <a:ext cx="2110316" cy="1259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BAD5-1708-46A4-84A8-FF9FFD19C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C9412-25FF-43B0-AC92-D62010FB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9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C9412-25FF-43B0-AC92-D62010FB55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2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C9412-25FF-43B0-AC92-D62010FB558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9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C9412-25FF-43B0-AC92-D62010FB55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3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48644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96024" y="451085"/>
            <a:ext cx="2409978" cy="5830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3966" y="3348978"/>
            <a:ext cx="13946505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708" y="2602443"/>
            <a:ext cx="18426682" cy="316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F209CC3C-8CAB-9223-D250-EF241B79F5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251" y="198371"/>
            <a:ext cx="12593290" cy="112082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ru-RU" sz="3600" b="1" dirty="0">
                <a:solidFill>
                  <a:srgbClr val="0071C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"Бизнес-вояж" как коробочное решение по созданию воронки молодежного предпринимательства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449EDF-3F0C-DB92-9726-EF7BE328E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743" y="225654"/>
            <a:ext cx="1710274" cy="898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43D15C-178D-3B0E-BDA7-7B741B9C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608" y="198371"/>
            <a:ext cx="769886" cy="953373"/>
          </a:xfrm>
          <a:prstGeom prst="rect">
            <a:avLst/>
          </a:prstGeom>
        </p:spPr>
      </p:pic>
      <p:sp>
        <p:nvSpPr>
          <p:cNvPr id="2" name="object 27">
            <a:extLst>
              <a:ext uri="{FF2B5EF4-FFF2-40B4-BE49-F238E27FC236}">
                <a16:creationId xmlns:a16="http://schemas.microsoft.com/office/drawing/2014/main" id="{700ACE63-121A-7CD5-997D-51C95E4CEABD}"/>
              </a:ext>
            </a:extLst>
          </p:cNvPr>
          <p:cNvSpPr txBox="1"/>
          <p:nvPr/>
        </p:nvSpPr>
        <p:spPr>
          <a:xfrm>
            <a:off x="5701762" y="1920875"/>
            <a:ext cx="8700575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400" b="1" u="sng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Механизм формирования воронки</a:t>
            </a:r>
            <a:endParaRPr sz="2400" u="sng" dirty="0">
              <a:latin typeface="Arial Narrow" panose="020B0606020202030204" pitchFamily="34" charset="0"/>
              <a:cs typeface="Tahoma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079C476-E038-9ECA-9091-BA8AFFB8E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172136"/>
              </p:ext>
            </p:extLst>
          </p:nvPr>
        </p:nvGraphicFramePr>
        <p:xfrm>
          <a:off x="4758267" y="3298275"/>
          <a:ext cx="10551583" cy="629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A1CB0F-5982-0121-6745-B58E2A77473A}"/>
              </a:ext>
            </a:extLst>
          </p:cNvPr>
          <p:cNvSpPr/>
          <p:nvPr/>
        </p:nvSpPr>
        <p:spPr>
          <a:xfrm>
            <a:off x="2355850" y="2852276"/>
            <a:ext cx="228600" cy="6934200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2000">
                <a:schemeClr val="accent3">
                  <a:lumMod val="40000"/>
                  <a:lumOff val="60000"/>
                </a:schemeClr>
              </a:gs>
              <a:gs pos="68000">
                <a:srgbClr val="92D050"/>
              </a:gs>
              <a:gs pos="100000">
                <a:srgbClr val="00B050"/>
              </a:gs>
            </a:gsLst>
            <a:lin ang="5400000" scaled="1"/>
          </a:gra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ACD03-EDA3-8330-3E19-C84564DFAA08}"/>
              </a:ext>
            </a:extLst>
          </p:cNvPr>
          <p:cNvSpPr txBox="1"/>
          <p:nvPr/>
        </p:nvSpPr>
        <p:spPr>
          <a:xfrm>
            <a:off x="1017814" y="3744130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&gt; 1</a:t>
            </a:r>
            <a:r>
              <a:rPr lang="ru-RU" dirty="0">
                <a:solidFill>
                  <a:srgbClr val="0079BE"/>
                </a:solidFill>
                <a:latin typeface="Arial Narrow" panose="020B0606020202030204" pitchFamily="34" charset="0"/>
              </a:rPr>
              <a:t>0</a:t>
            </a:r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000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20771-2C7C-F2FA-B3CE-5CE96C8E9865}"/>
              </a:ext>
            </a:extLst>
          </p:cNvPr>
          <p:cNvSpPr txBox="1"/>
          <p:nvPr/>
        </p:nvSpPr>
        <p:spPr>
          <a:xfrm>
            <a:off x="1211943" y="5198861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&gt; 500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3DDBF-3446-DE69-DFBB-2BF688BB9EBA}"/>
              </a:ext>
            </a:extLst>
          </p:cNvPr>
          <p:cNvSpPr txBox="1"/>
          <p:nvPr/>
        </p:nvSpPr>
        <p:spPr>
          <a:xfrm>
            <a:off x="1212397" y="6408996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&gt; 400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AD48D3-7A05-D143-A349-DCB05376DFAB}"/>
              </a:ext>
            </a:extLst>
          </p:cNvPr>
          <p:cNvSpPr txBox="1"/>
          <p:nvPr/>
        </p:nvSpPr>
        <p:spPr>
          <a:xfrm>
            <a:off x="1230086" y="7767768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    50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91DAE5-D52C-B742-3E25-975A8D76E777}"/>
              </a:ext>
            </a:extLst>
          </p:cNvPr>
          <p:cNvSpPr txBox="1"/>
          <p:nvPr/>
        </p:nvSpPr>
        <p:spPr>
          <a:xfrm>
            <a:off x="1227364" y="884953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    </a:t>
            </a:r>
            <a:r>
              <a:rPr lang="ru-RU" dirty="0">
                <a:solidFill>
                  <a:srgbClr val="0079BE"/>
                </a:solidFill>
                <a:latin typeface="Arial Narrow" panose="020B0606020202030204" pitchFamily="34" charset="0"/>
              </a:rPr>
              <a:t>15</a:t>
            </a: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3CFF455-B1F7-D6DB-8E6D-A5F357DFBF84}"/>
              </a:ext>
            </a:extLst>
          </p:cNvPr>
          <p:cNvCxnSpPr/>
          <p:nvPr/>
        </p:nvCxnSpPr>
        <p:spPr>
          <a:xfrm flipH="1">
            <a:off x="2127250" y="3928796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1CF45E7-E5DD-D2AB-DCFC-AC8EEB6EFE79}"/>
              </a:ext>
            </a:extLst>
          </p:cNvPr>
          <p:cNvCxnSpPr/>
          <p:nvPr/>
        </p:nvCxnSpPr>
        <p:spPr>
          <a:xfrm flipH="1">
            <a:off x="2127250" y="5393703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27">
            <a:extLst>
              <a:ext uri="{FF2B5EF4-FFF2-40B4-BE49-F238E27FC236}">
                <a16:creationId xmlns:a16="http://schemas.microsoft.com/office/drawing/2014/main" id="{60D61018-D82B-E939-C066-A88F9719D8D1}"/>
              </a:ext>
            </a:extLst>
          </p:cNvPr>
          <p:cNvSpPr txBox="1"/>
          <p:nvPr/>
        </p:nvSpPr>
        <p:spPr>
          <a:xfrm>
            <a:off x="523153" y="2333836"/>
            <a:ext cx="4122594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000" b="1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Вовлеченность участников, чел.</a:t>
            </a:r>
            <a:endParaRPr sz="2000" dirty="0">
              <a:latin typeface="Arial Narrow" panose="020B0606020202030204" pitchFamily="34" charset="0"/>
              <a:cs typeface="Tahoma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8AF6B8C-A959-AEDE-D8FF-870EC6840D2E}"/>
              </a:ext>
            </a:extLst>
          </p:cNvPr>
          <p:cNvCxnSpPr/>
          <p:nvPr/>
        </p:nvCxnSpPr>
        <p:spPr>
          <a:xfrm flipH="1">
            <a:off x="2126343" y="6586076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A84DBC6-CF48-A564-7DC9-39CDFFBA1CD9}"/>
              </a:ext>
            </a:extLst>
          </p:cNvPr>
          <p:cNvCxnSpPr/>
          <p:nvPr/>
        </p:nvCxnSpPr>
        <p:spPr>
          <a:xfrm flipH="1">
            <a:off x="2144486" y="7957676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A68133B-D8BF-45AA-F098-F216A2EDB03F}"/>
              </a:ext>
            </a:extLst>
          </p:cNvPr>
          <p:cNvCxnSpPr/>
          <p:nvPr/>
        </p:nvCxnSpPr>
        <p:spPr>
          <a:xfrm flipH="1">
            <a:off x="2146301" y="9034196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27">
            <a:extLst>
              <a:ext uri="{FF2B5EF4-FFF2-40B4-BE49-F238E27FC236}">
                <a16:creationId xmlns:a16="http://schemas.microsoft.com/office/drawing/2014/main" id="{70A8F3C2-962E-0549-ECBC-4E81FC968224}"/>
              </a:ext>
            </a:extLst>
          </p:cNvPr>
          <p:cNvSpPr txBox="1"/>
          <p:nvPr/>
        </p:nvSpPr>
        <p:spPr>
          <a:xfrm>
            <a:off x="15386424" y="2333836"/>
            <a:ext cx="4122594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000" b="1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Сроки реализации</a:t>
            </a:r>
            <a:endParaRPr sz="20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C2F95F-5F1F-53D3-E562-37867BB07B72}"/>
              </a:ext>
            </a:extLst>
          </p:cNvPr>
          <p:cNvSpPr txBox="1"/>
          <p:nvPr/>
        </p:nvSpPr>
        <p:spPr>
          <a:xfrm>
            <a:off x="16621108" y="3741671"/>
            <a:ext cx="1894389" cy="37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9BE"/>
                </a:solidFill>
                <a:latin typeface="Arial Narrow" panose="020B0606020202030204" pitchFamily="34" charset="0"/>
              </a:rPr>
              <a:t>Сентябрь 2022 г.</a:t>
            </a:r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 </a:t>
            </a:r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AE4BFB-66BC-3F48-7BF5-D69031BF2D97}"/>
              </a:ext>
            </a:extLst>
          </p:cNvPr>
          <p:cNvSpPr txBox="1"/>
          <p:nvPr/>
        </p:nvSpPr>
        <p:spPr>
          <a:xfrm>
            <a:off x="16593875" y="5060361"/>
            <a:ext cx="2359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9BE"/>
                </a:solidFill>
                <a:latin typeface="Arial Narrow" panose="020B0606020202030204" pitchFamily="34" charset="0"/>
              </a:rPr>
              <a:t>2 половина сентября – октябрь 2022 г.</a:t>
            </a:r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 </a:t>
            </a:r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CCBE8F-154F-2666-36BB-52D602696D40}"/>
              </a:ext>
            </a:extLst>
          </p:cNvPr>
          <p:cNvSpPr txBox="1"/>
          <p:nvPr/>
        </p:nvSpPr>
        <p:spPr>
          <a:xfrm>
            <a:off x="16529050" y="6408996"/>
            <a:ext cx="2680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9BE"/>
                </a:solidFill>
                <a:latin typeface="Arial Narrow" panose="020B0606020202030204" pitchFamily="34" charset="0"/>
              </a:rPr>
              <a:t>2 половина октября 2022 г.</a:t>
            </a:r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 </a:t>
            </a:r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C2EAC2-C908-7AC1-BDF4-37919D2C1CBA}"/>
              </a:ext>
            </a:extLst>
          </p:cNvPr>
          <p:cNvSpPr txBox="1"/>
          <p:nvPr/>
        </p:nvSpPr>
        <p:spPr>
          <a:xfrm>
            <a:off x="16529050" y="7678868"/>
            <a:ext cx="2680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9BE"/>
                </a:solidFill>
                <a:latin typeface="Arial Narrow" panose="020B0606020202030204" pitchFamily="34" charset="0"/>
              </a:rPr>
              <a:t>17-21 ноября 2022 г.</a:t>
            </a:r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 </a:t>
            </a:r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36845B-0FC0-FB2B-5752-6FECF85A6475}"/>
              </a:ext>
            </a:extLst>
          </p:cNvPr>
          <p:cNvSpPr txBox="1"/>
          <p:nvPr/>
        </p:nvSpPr>
        <p:spPr>
          <a:xfrm>
            <a:off x="16529050" y="8849530"/>
            <a:ext cx="2680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9BE"/>
                </a:solidFill>
                <a:latin typeface="Arial Narrow" panose="020B0606020202030204" pitchFamily="34" charset="0"/>
              </a:rPr>
              <a:t>21 ноября 2022 г.</a:t>
            </a:r>
            <a:r>
              <a:rPr lang="en-US" dirty="0">
                <a:solidFill>
                  <a:srgbClr val="0079BE"/>
                </a:solidFill>
                <a:latin typeface="Arial Narrow" panose="020B0606020202030204" pitchFamily="34" charset="0"/>
              </a:rPr>
              <a:t> </a:t>
            </a:r>
            <a:endParaRPr lang="ru-RU" dirty="0"/>
          </a:p>
        </p:txBody>
      </p:sp>
      <p:sp>
        <p:nvSpPr>
          <p:cNvPr id="61" name="Правая фигурная скобка 60">
            <a:extLst>
              <a:ext uri="{FF2B5EF4-FFF2-40B4-BE49-F238E27FC236}">
                <a16:creationId xmlns:a16="http://schemas.microsoft.com/office/drawing/2014/main" id="{33E8130E-CA45-5D2D-11C5-D21C549559EF}"/>
              </a:ext>
            </a:extLst>
          </p:cNvPr>
          <p:cNvSpPr/>
          <p:nvPr/>
        </p:nvSpPr>
        <p:spPr>
          <a:xfrm rot="5400000">
            <a:off x="17706587" y="8417115"/>
            <a:ext cx="325089" cy="2680165"/>
          </a:xfrm>
          <a:prstGeom prst="rightBrace">
            <a:avLst>
              <a:gd name="adj1" fmla="val 8333"/>
              <a:gd name="adj2" fmla="val 50294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90211E-72C0-E7EF-49A5-14FC675DACC9}"/>
              </a:ext>
            </a:extLst>
          </p:cNvPr>
          <p:cNvSpPr txBox="1"/>
          <p:nvPr/>
        </p:nvSpPr>
        <p:spPr>
          <a:xfrm>
            <a:off x="17350629" y="9825200"/>
            <a:ext cx="1602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79BE"/>
                </a:solidFill>
                <a:latin typeface="Arial Narrow" panose="020B0606020202030204" pitchFamily="34" charset="0"/>
              </a:rPr>
              <a:t>3</a:t>
            </a:r>
            <a:r>
              <a:rPr lang="ru-RU" dirty="0">
                <a:solidFill>
                  <a:srgbClr val="0079BE"/>
                </a:solidFill>
                <a:latin typeface="Arial Narrow" panose="020B0606020202030204" pitchFamily="34" charset="0"/>
              </a:rPr>
              <a:t> месяца</a:t>
            </a:r>
            <a:endParaRPr lang="ru-RU" dirty="0"/>
          </a:p>
        </p:txBody>
      </p:sp>
      <p:sp>
        <p:nvSpPr>
          <p:cNvPr id="64" name="Правая фигурная скобка 63">
            <a:extLst>
              <a:ext uri="{FF2B5EF4-FFF2-40B4-BE49-F238E27FC236}">
                <a16:creationId xmlns:a16="http://schemas.microsoft.com/office/drawing/2014/main" id="{DE6B0969-5C21-A517-388D-E43AA3740B6A}"/>
              </a:ext>
            </a:extLst>
          </p:cNvPr>
          <p:cNvSpPr/>
          <p:nvPr/>
        </p:nvSpPr>
        <p:spPr>
          <a:xfrm>
            <a:off x="12397630" y="7106311"/>
            <a:ext cx="417910" cy="3549885"/>
          </a:xfrm>
          <a:prstGeom prst="rightBrace">
            <a:avLst>
              <a:gd name="adj1" fmla="val 8333"/>
              <a:gd name="adj2" fmla="val 50294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авая фигурная скобка 64">
            <a:extLst>
              <a:ext uri="{FF2B5EF4-FFF2-40B4-BE49-F238E27FC236}">
                <a16:creationId xmlns:a16="http://schemas.microsoft.com/office/drawing/2014/main" id="{5869EA10-C383-2BC4-6635-872D058BBDC9}"/>
              </a:ext>
            </a:extLst>
          </p:cNvPr>
          <p:cNvSpPr/>
          <p:nvPr/>
        </p:nvSpPr>
        <p:spPr>
          <a:xfrm rot="10800000">
            <a:off x="7288562" y="7104867"/>
            <a:ext cx="248888" cy="3551329"/>
          </a:xfrm>
          <a:prstGeom prst="rightBrace">
            <a:avLst>
              <a:gd name="adj1" fmla="val 8333"/>
              <a:gd name="adj2" fmla="val 50294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object 27">
            <a:extLst>
              <a:ext uri="{FF2B5EF4-FFF2-40B4-BE49-F238E27FC236}">
                <a16:creationId xmlns:a16="http://schemas.microsoft.com/office/drawing/2014/main" id="{67EEECE7-6554-D644-6D1D-6CCCE4B1D02D}"/>
              </a:ext>
            </a:extLst>
          </p:cNvPr>
          <p:cNvSpPr txBox="1"/>
          <p:nvPr/>
        </p:nvSpPr>
        <p:spPr>
          <a:xfrm>
            <a:off x="7929503" y="9658452"/>
            <a:ext cx="4122594" cy="5225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6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Краш-тесты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6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Наставники</a:t>
            </a:r>
            <a:endParaRPr sz="16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67" name="object 27">
            <a:extLst>
              <a:ext uri="{FF2B5EF4-FFF2-40B4-BE49-F238E27FC236}">
                <a16:creationId xmlns:a16="http://schemas.microsoft.com/office/drawing/2014/main" id="{0A930C0E-0191-97E9-FAAD-C1D6363E29DD}"/>
              </a:ext>
            </a:extLst>
          </p:cNvPr>
          <p:cNvSpPr txBox="1"/>
          <p:nvPr/>
        </p:nvSpPr>
        <p:spPr>
          <a:xfrm>
            <a:off x="8359030" y="10181031"/>
            <a:ext cx="3337108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6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Конкурсы на получение грантов</a:t>
            </a:r>
            <a:endParaRPr sz="16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544C6D-22FB-6918-1546-A5416C177724}"/>
              </a:ext>
            </a:extLst>
          </p:cNvPr>
          <p:cNvSpPr txBox="1"/>
          <p:nvPr/>
        </p:nvSpPr>
        <p:spPr>
          <a:xfrm>
            <a:off x="9155111" y="8380057"/>
            <a:ext cx="1793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 Narrow" panose="020B0606020202030204" pitchFamily="34" charset="0"/>
              </a:rPr>
              <a:t>Определение 3-х     бизнес-проектов – победителей</a:t>
            </a:r>
          </a:p>
        </p:txBody>
      </p:sp>
    </p:spTree>
    <p:extLst>
      <p:ext uri="{BB962C8B-B14F-4D97-AF65-F5344CB8AC3E}">
        <p14:creationId xmlns:p14="http://schemas.microsoft.com/office/powerpoint/2010/main" val="7513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449EDF-3F0C-DB92-9726-EF7BE328E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743" y="225654"/>
            <a:ext cx="1710274" cy="898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43D15C-178D-3B0E-BDA7-7B741B9C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608" y="198371"/>
            <a:ext cx="769886" cy="9533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055CE7-A7FD-8D8C-D7CA-9C0C7B125F8D}"/>
              </a:ext>
            </a:extLst>
          </p:cNvPr>
          <p:cNvSpPr/>
          <p:nvPr/>
        </p:nvSpPr>
        <p:spPr>
          <a:xfrm>
            <a:off x="1593850" y="2530475"/>
            <a:ext cx="4876800" cy="3505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DA1A58-140F-E303-8064-DB7BB2282F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6" y="2940059"/>
            <a:ext cx="4419600" cy="2938343"/>
          </a:xfrm>
          <a:prstGeom prst="rect">
            <a:avLst/>
          </a:prstGeom>
        </p:spPr>
      </p:pic>
      <p:sp>
        <p:nvSpPr>
          <p:cNvPr id="14" name="object 27">
            <a:extLst>
              <a:ext uri="{FF2B5EF4-FFF2-40B4-BE49-F238E27FC236}">
                <a16:creationId xmlns:a16="http://schemas.microsoft.com/office/drawing/2014/main" id="{1B5D735B-D3C6-878B-7612-19A7C3F1134F}"/>
              </a:ext>
            </a:extLst>
          </p:cNvPr>
          <p:cNvSpPr txBox="1"/>
          <p:nvPr/>
        </p:nvSpPr>
        <p:spPr>
          <a:xfrm>
            <a:off x="1822450" y="2362725"/>
            <a:ext cx="4419600" cy="448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Начальник офиса «Мой бизнес» проводит экскурсию для 1 группы студентов</a:t>
            </a:r>
            <a:endParaRPr sz="14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CB2B08A-0D97-331D-00BE-5B81DF6B65B3}"/>
              </a:ext>
            </a:extLst>
          </p:cNvPr>
          <p:cNvSpPr/>
          <p:nvPr/>
        </p:nvSpPr>
        <p:spPr>
          <a:xfrm>
            <a:off x="7994650" y="2530475"/>
            <a:ext cx="9525000" cy="3505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04CE9332-F4FB-649D-5B64-EE4A79344249}"/>
              </a:ext>
            </a:extLst>
          </p:cNvPr>
          <p:cNvSpPr txBox="1"/>
          <p:nvPr/>
        </p:nvSpPr>
        <p:spPr>
          <a:xfrm>
            <a:off x="8528049" y="2362725"/>
            <a:ext cx="8382000" cy="448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Сертифицированные бизнес-тренеры погружают студентов в мир предпринимательства и знакомят с услугами центра «Мой бизнес» посредством деловой игры в г. Липецке и г. Ельце</a:t>
            </a:r>
            <a:endParaRPr sz="1400" dirty="0">
              <a:latin typeface="Arial Narrow" panose="020B0606020202030204" pitchFamily="34" charset="0"/>
              <a:cs typeface="Tahom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5AEE08-6F6A-5A3E-6A56-E8F3E3C79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99" y="2940058"/>
            <a:ext cx="4419600" cy="29383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165296-36AD-7CD2-2F51-7084F2AA5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861" y="2933152"/>
            <a:ext cx="4419600" cy="294524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0DB8BE5-1EC0-2229-6E3A-025A38D468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5"/>
          <a:stretch/>
        </p:blipFill>
        <p:spPr>
          <a:xfrm>
            <a:off x="8025111" y="7559675"/>
            <a:ext cx="4419600" cy="2856122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0FE84A5-5B5D-AFA6-AB52-1B0278229662}"/>
              </a:ext>
            </a:extLst>
          </p:cNvPr>
          <p:cNvSpPr/>
          <p:nvPr/>
        </p:nvSpPr>
        <p:spPr>
          <a:xfrm>
            <a:off x="14197311" y="7053800"/>
            <a:ext cx="4876800" cy="3505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bject 27">
            <a:extLst>
              <a:ext uri="{FF2B5EF4-FFF2-40B4-BE49-F238E27FC236}">
                <a16:creationId xmlns:a16="http://schemas.microsoft.com/office/drawing/2014/main" id="{B59748FA-5065-FCD6-2420-5CD1DBD65064}"/>
              </a:ext>
            </a:extLst>
          </p:cNvPr>
          <p:cNvSpPr txBox="1"/>
          <p:nvPr/>
        </p:nvSpPr>
        <p:spPr>
          <a:xfrm>
            <a:off x="14425911" y="6724582"/>
            <a:ext cx="4419600" cy="6636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Начальник управления экономического развития Липецкой области вручает сертификаты на обучение победителям отбора</a:t>
            </a:r>
            <a:endParaRPr sz="1400" dirty="0">
              <a:latin typeface="Arial Narrow" panose="020B0606020202030204" pitchFamily="34" charset="0"/>
              <a:cs typeface="Tahoma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55BCBBA-444C-93B3-C506-F93BD3EE89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911" y="7477453"/>
            <a:ext cx="4419600" cy="2938344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AF23B4B-5204-F5AF-07BA-82FABE831712}"/>
              </a:ext>
            </a:extLst>
          </p:cNvPr>
          <p:cNvSpPr/>
          <p:nvPr/>
        </p:nvSpPr>
        <p:spPr>
          <a:xfrm>
            <a:off x="7796511" y="7053800"/>
            <a:ext cx="4876800" cy="3505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object 27">
            <a:extLst>
              <a:ext uri="{FF2B5EF4-FFF2-40B4-BE49-F238E27FC236}">
                <a16:creationId xmlns:a16="http://schemas.microsoft.com/office/drawing/2014/main" id="{61116D78-3B89-1232-8D8F-B95925F2740D}"/>
              </a:ext>
            </a:extLst>
          </p:cNvPr>
          <p:cNvSpPr txBox="1"/>
          <p:nvPr/>
        </p:nvSpPr>
        <p:spPr>
          <a:xfrm>
            <a:off x="8025111" y="6724582"/>
            <a:ext cx="4419600" cy="6636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50 отобранных студентов проходят обучение предпринимательству в центре поддержки одаренных детей «Стратегия»</a:t>
            </a:r>
            <a:endParaRPr sz="14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46" name="object 27">
            <a:extLst>
              <a:ext uri="{FF2B5EF4-FFF2-40B4-BE49-F238E27FC236}">
                <a16:creationId xmlns:a16="http://schemas.microsoft.com/office/drawing/2014/main" id="{20CE427E-1DD4-AF43-50D9-B19AA9FB817A}"/>
              </a:ext>
            </a:extLst>
          </p:cNvPr>
          <p:cNvSpPr txBox="1"/>
          <p:nvPr/>
        </p:nvSpPr>
        <p:spPr>
          <a:xfrm>
            <a:off x="4926525" y="1577967"/>
            <a:ext cx="8700575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400" b="1" u="sng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Знаковые события проекта</a:t>
            </a:r>
            <a:endParaRPr sz="2400" u="sng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BA11BD9-731F-D62F-CEA1-58E9A29B1F2A}"/>
              </a:ext>
            </a:extLst>
          </p:cNvPr>
          <p:cNvSpPr/>
          <p:nvPr/>
        </p:nvSpPr>
        <p:spPr>
          <a:xfrm>
            <a:off x="1029989" y="7053800"/>
            <a:ext cx="5440661" cy="3505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FA3F815D-3756-36C8-8420-3E787B6F1D04}"/>
              </a:ext>
            </a:extLst>
          </p:cNvPr>
          <p:cNvSpPr txBox="1"/>
          <p:nvPr/>
        </p:nvSpPr>
        <p:spPr>
          <a:xfrm>
            <a:off x="1555750" y="6896527"/>
            <a:ext cx="4419600" cy="2327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Награждение победителей и участников проекта</a:t>
            </a:r>
            <a:endParaRPr sz="14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52" name="Стрелка: шеврон 51">
            <a:extLst>
              <a:ext uri="{FF2B5EF4-FFF2-40B4-BE49-F238E27FC236}">
                <a16:creationId xmlns:a16="http://schemas.microsoft.com/office/drawing/2014/main" id="{41168E6E-74B1-5571-F6B6-2835583D2D78}"/>
              </a:ext>
            </a:extLst>
          </p:cNvPr>
          <p:cNvSpPr/>
          <p:nvPr/>
        </p:nvSpPr>
        <p:spPr>
          <a:xfrm>
            <a:off x="7004447" y="3925496"/>
            <a:ext cx="291305" cy="838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Стрелка: шеврон 52">
            <a:extLst>
              <a:ext uri="{FF2B5EF4-FFF2-40B4-BE49-F238E27FC236}">
                <a16:creationId xmlns:a16="http://schemas.microsoft.com/office/drawing/2014/main" id="{212933F4-4E03-ECF4-F2A7-4606A84FCB90}"/>
              </a:ext>
            </a:extLst>
          </p:cNvPr>
          <p:cNvSpPr/>
          <p:nvPr/>
        </p:nvSpPr>
        <p:spPr>
          <a:xfrm>
            <a:off x="7233048" y="3925496"/>
            <a:ext cx="291305" cy="838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трелка: шеврон 53">
            <a:extLst>
              <a:ext uri="{FF2B5EF4-FFF2-40B4-BE49-F238E27FC236}">
                <a16:creationId xmlns:a16="http://schemas.microsoft.com/office/drawing/2014/main" id="{F6A645C3-608B-D057-D29F-D336701C63C5}"/>
              </a:ext>
            </a:extLst>
          </p:cNvPr>
          <p:cNvSpPr/>
          <p:nvPr/>
        </p:nvSpPr>
        <p:spPr>
          <a:xfrm rot="10800000">
            <a:off x="13194209" y="8527525"/>
            <a:ext cx="291305" cy="838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: шеврон 54">
            <a:extLst>
              <a:ext uri="{FF2B5EF4-FFF2-40B4-BE49-F238E27FC236}">
                <a16:creationId xmlns:a16="http://schemas.microsoft.com/office/drawing/2014/main" id="{29DEE43B-E914-290D-24FB-586411109BFB}"/>
              </a:ext>
            </a:extLst>
          </p:cNvPr>
          <p:cNvSpPr/>
          <p:nvPr/>
        </p:nvSpPr>
        <p:spPr>
          <a:xfrm rot="10800000">
            <a:off x="13422810" y="8527525"/>
            <a:ext cx="291305" cy="838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Стрелка: шеврон 61">
            <a:extLst>
              <a:ext uri="{FF2B5EF4-FFF2-40B4-BE49-F238E27FC236}">
                <a16:creationId xmlns:a16="http://schemas.microsoft.com/office/drawing/2014/main" id="{0AA9371F-EBBB-AE77-ABF8-EEBE356E4A8A}"/>
              </a:ext>
            </a:extLst>
          </p:cNvPr>
          <p:cNvSpPr/>
          <p:nvPr/>
        </p:nvSpPr>
        <p:spPr>
          <a:xfrm rot="10800000">
            <a:off x="6927851" y="8527526"/>
            <a:ext cx="291305" cy="838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Стрелка: шеврон 67">
            <a:extLst>
              <a:ext uri="{FF2B5EF4-FFF2-40B4-BE49-F238E27FC236}">
                <a16:creationId xmlns:a16="http://schemas.microsoft.com/office/drawing/2014/main" id="{614C1F12-13B8-3969-47F8-61370F7B8ACA}"/>
              </a:ext>
            </a:extLst>
          </p:cNvPr>
          <p:cNvSpPr/>
          <p:nvPr/>
        </p:nvSpPr>
        <p:spPr>
          <a:xfrm rot="10800000">
            <a:off x="7156452" y="8527526"/>
            <a:ext cx="291305" cy="838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BBDD586-6981-BDE1-1A3A-B7B1A70263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7477453"/>
            <a:ext cx="5039998" cy="2945249"/>
          </a:xfrm>
          <a:prstGeom prst="rect">
            <a:avLst/>
          </a:prstGeom>
        </p:spPr>
      </p:pic>
      <p:sp>
        <p:nvSpPr>
          <p:cNvPr id="72" name="Стрелка: шеврон 71">
            <a:extLst>
              <a:ext uri="{FF2B5EF4-FFF2-40B4-BE49-F238E27FC236}">
                <a16:creationId xmlns:a16="http://schemas.microsoft.com/office/drawing/2014/main" id="{FF8D5CAA-7CA7-0990-A742-0C699052A6B5}"/>
              </a:ext>
            </a:extLst>
          </p:cNvPr>
          <p:cNvSpPr/>
          <p:nvPr/>
        </p:nvSpPr>
        <p:spPr>
          <a:xfrm>
            <a:off x="17990344" y="3925496"/>
            <a:ext cx="291305" cy="838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Стрелка: шеврон 72">
            <a:extLst>
              <a:ext uri="{FF2B5EF4-FFF2-40B4-BE49-F238E27FC236}">
                <a16:creationId xmlns:a16="http://schemas.microsoft.com/office/drawing/2014/main" id="{68C71B30-CAFC-406E-C9CE-A2DEDCCC0316}"/>
              </a:ext>
            </a:extLst>
          </p:cNvPr>
          <p:cNvSpPr/>
          <p:nvPr/>
        </p:nvSpPr>
        <p:spPr>
          <a:xfrm>
            <a:off x="18218945" y="3925496"/>
            <a:ext cx="291305" cy="838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E206862-B6E4-46C5-3CDB-6BAA92C6B479}"/>
              </a:ext>
            </a:extLst>
          </p:cNvPr>
          <p:cNvSpPr txBox="1">
            <a:spLocks/>
          </p:cNvSpPr>
          <p:nvPr/>
        </p:nvSpPr>
        <p:spPr>
          <a:xfrm>
            <a:off x="222251" y="198371"/>
            <a:ext cx="12593290" cy="112082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l"/>
            <a:r>
              <a:rPr lang="ru-RU" sz="3600" b="1" kern="0">
                <a:solidFill>
                  <a:srgbClr val="0071C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"Бизнес-вояж" как коробочное решение по созданию воронки молодежного предпринимательства</a:t>
            </a:r>
            <a:endParaRPr lang="ru-RU" sz="3600" b="1" kern="0" dirty="0">
              <a:solidFill>
                <a:srgbClr val="0071C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3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449EDF-3F0C-DB92-9726-EF7BE328E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743" y="225654"/>
            <a:ext cx="1710274" cy="898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43D15C-178D-3B0E-BDA7-7B741B9C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608" y="198371"/>
            <a:ext cx="769886" cy="9533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055CE7-A7FD-8D8C-D7CA-9C0C7B125F8D}"/>
              </a:ext>
            </a:extLst>
          </p:cNvPr>
          <p:cNvSpPr/>
          <p:nvPr/>
        </p:nvSpPr>
        <p:spPr>
          <a:xfrm>
            <a:off x="1746250" y="2481551"/>
            <a:ext cx="6324600" cy="862942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1B5D735B-D3C6-878B-7612-19A7C3F1134F}"/>
              </a:ext>
            </a:extLst>
          </p:cNvPr>
          <p:cNvSpPr txBox="1"/>
          <p:nvPr/>
        </p:nvSpPr>
        <p:spPr>
          <a:xfrm>
            <a:off x="2309083" y="2070172"/>
            <a:ext cx="5257800" cy="11073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Участники проекта знакомятся с новыми перспективными направлениями ведения бизнеса и правовыми реалиями на рынке электронных финансов.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Лекция Э.Л. Сидоренко в ЛГТУ (аудитория – более 1000 студентов СУЗ и ВУЗ, предприниматели)  </a:t>
            </a:r>
            <a:endParaRPr sz="14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46" name="object 27">
            <a:extLst>
              <a:ext uri="{FF2B5EF4-FFF2-40B4-BE49-F238E27FC236}">
                <a16:creationId xmlns:a16="http://schemas.microsoft.com/office/drawing/2014/main" id="{20CE427E-1DD4-AF43-50D9-B19AA9FB817A}"/>
              </a:ext>
            </a:extLst>
          </p:cNvPr>
          <p:cNvSpPr txBox="1"/>
          <p:nvPr/>
        </p:nvSpPr>
        <p:spPr>
          <a:xfrm>
            <a:off x="4926525" y="1577967"/>
            <a:ext cx="10916725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400" b="1" u="sng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Популяризация и дополнительные образовательные мероприятия проекта</a:t>
            </a:r>
            <a:endParaRPr sz="2400" u="sng" dirty="0">
              <a:latin typeface="Arial Narrow" panose="020B0606020202030204" pitchFamily="34" charset="0"/>
              <a:cs typeface="Tahom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1183A4-2E0B-DCB8-5182-2162BD9EB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50" y="3216275"/>
            <a:ext cx="5773866" cy="38387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0B15EA-08D8-50F3-1C0B-7A10FDFAE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7160555"/>
            <a:ext cx="5773866" cy="383871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85F35F-AF8A-3326-0F9A-A10BC8775824}"/>
              </a:ext>
            </a:extLst>
          </p:cNvPr>
          <p:cNvSpPr/>
          <p:nvPr/>
        </p:nvSpPr>
        <p:spPr>
          <a:xfrm>
            <a:off x="11716351" y="2486383"/>
            <a:ext cx="6324600" cy="862942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7">
            <a:extLst>
              <a:ext uri="{FF2B5EF4-FFF2-40B4-BE49-F238E27FC236}">
                <a16:creationId xmlns:a16="http://schemas.microsoft.com/office/drawing/2014/main" id="{D5D16543-F2E2-F9A4-823B-331BE13BD45E}"/>
              </a:ext>
            </a:extLst>
          </p:cNvPr>
          <p:cNvSpPr txBox="1"/>
          <p:nvPr/>
        </p:nvSpPr>
        <p:spPr>
          <a:xfrm>
            <a:off x="12249750" y="2223387"/>
            <a:ext cx="5257800" cy="6636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spc="125" dirty="0">
                <a:solidFill>
                  <a:srgbClr val="0079BE"/>
                </a:solidFill>
                <a:latin typeface="Arial Narrow" panose="020B0606020202030204" pitchFamily="34" charset="0"/>
                <a:cs typeface="Tahoma"/>
              </a:rPr>
              <a:t>Молодёжный форум по развитию навыков создания собственного бизнеса совместно с администрацией города Липецка, включающий обширную образовательную программу  </a:t>
            </a:r>
            <a:endParaRPr lang="ru-RU" sz="1400" dirty="0">
              <a:latin typeface="Arial Narrow" panose="020B0606020202030204" pitchFamily="34" charset="0"/>
              <a:cs typeface="Tahom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5DC416-F247-C628-CF75-AF8C262482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72"/>
          <a:stretch/>
        </p:blipFill>
        <p:spPr>
          <a:xfrm>
            <a:off x="12006022" y="3271402"/>
            <a:ext cx="5745257" cy="37284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1CA6D8-DF9B-EB37-F139-04297CB326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488"/>
          <a:stretch/>
        </p:blipFill>
        <p:spPr>
          <a:xfrm>
            <a:off x="12006022" y="7102475"/>
            <a:ext cx="5745256" cy="390013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E63963E7-C33D-1BCF-104A-773B8DFC64AF}"/>
              </a:ext>
            </a:extLst>
          </p:cNvPr>
          <p:cNvSpPr txBox="1">
            <a:spLocks/>
          </p:cNvSpPr>
          <p:nvPr/>
        </p:nvSpPr>
        <p:spPr>
          <a:xfrm>
            <a:off x="222251" y="198371"/>
            <a:ext cx="12593290" cy="112082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l"/>
            <a:r>
              <a:rPr lang="ru-RU" sz="3600" b="1" kern="0">
                <a:solidFill>
                  <a:srgbClr val="0071C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"Бизнес-вояж" как коробочное решение по созданию воронки молодежного предпринимательства</a:t>
            </a:r>
            <a:endParaRPr lang="ru-RU" sz="3600" b="1" kern="0" dirty="0">
              <a:solidFill>
                <a:srgbClr val="0071C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2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</TotalTime>
  <Words>328</Words>
  <Application>Microsoft Office PowerPoint</Application>
  <PresentationFormat>Произвольный</PresentationFormat>
  <Paragraphs>44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 Narrow</vt:lpstr>
      <vt:lpstr>Calibri</vt:lpstr>
      <vt:lpstr>Tahoma</vt:lpstr>
      <vt:lpstr>Office Theme</vt:lpstr>
      <vt:lpstr>Проект "Бизнес-вояж" как коробочное решение по созданию воронки молодежного предпринимательства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презентаций Шаблоны для сотрудников</dc:title>
  <dc:creator>User</dc:creator>
  <cp:lastModifiedBy>Вишняков Денис Юрьевич</cp:lastModifiedBy>
  <cp:revision>122</cp:revision>
  <dcterms:created xsi:type="dcterms:W3CDTF">2022-06-21T07:15:29Z</dcterms:created>
  <dcterms:modified xsi:type="dcterms:W3CDTF">2022-11-30T17:14:23Z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2022-06-21T00:00:00Z</vt:filetime>
  </property>
</Properties>
</file>