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5"/>
  </p:notesMasterIdLst>
  <p:sldIdLst>
    <p:sldId id="256" r:id="rId2"/>
    <p:sldId id="275" r:id="rId3"/>
    <p:sldId id="267" r:id="rId4"/>
    <p:sldId id="265" r:id="rId5"/>
    <p:sldId id="257" r:id="rId6"/>
    <p:sldId id="258" r:id="rId7"/>
    <p:sldId id="268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69" r:id="rId16"/>
    <p:sldId id="283" r:id="rId17"/>
    <p:sldId id="292" r:id="rId18"/>
    <p:sldId id="284" r:id="rId19"/>
    <p:sldId id="285" r:id="rId20"/>
    <p:sldId id="259" r:id="rId21"/>
    <p:sldId id="260" r:id="rId22"/>
    <p:sldId id="261" r:id="rId23"/>
    <p:sldId id="262" r:id="rId24"/>
    <p:sldId id="293" r:id="rId25"/>
    <p:sldId id="264" r:id="rId26"/>
    <p:sldId id="263" r:id="rId27"/>
    <p:sldId id="266" r:id="rId28"/>
    <p:sldId id="286" r:id="rId29"/>
    <p:sldId id="287" r:id="rId30"/>
    <p:sldId id="288" r:id="rId31"/>
    <p:sldId id="289" r:id="rId32"/>
    <p:sldId id="290" r:id="rId33"/>
    <p:sldId id="270" r:id="rId34"/>
  </p:sldIdLst>
  <p:sldSz cx="1296035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slan" initials="R" lastIdx="1" clrIdx="0">
    <p:extLst>
      <p:ext uri="{19B8F6BF-5375-455C-9EA6-DF929625EA0E}">
        <p15:presenceInfo xmlns:p15="http://schemas.microsoft.com/office/powerpoint/2012/main" userId="Rusl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A0"/>
    <a:srgbClr val="CF4520"/>
    <a:srgbClr val="69B3E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86" autoAdjust="0"/>
    <p:restoredTop sz="94660"/>
  </p:normalViewPr>
  <p:slideViewPr>
    <p:cSldViewPr snapToGrid="0">
      <p:cViewPr varScale="1">
        <p:scale>
          <a:sx n="97" d="100"/>
          <a:sy n="97" d="100"/>
        </p:scale>
        <p:origin x="98" y="1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867B1-BE86-4F94-AD04-C04CB7D1C92F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143000"/>
            <a:ext cx="58293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3899D-40F6-43A4-9ECF-9E5D5FF2C3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211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E762A-E7C0-4155-9514-BC7423C7380B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269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E762A-E7C0-4155-9514-BC7423C7380B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528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0044" y="1122363"/>
            <a:ext cx="972026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0044" y="3602038"/>
            <a:ext cx="972026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183F-1E21-42A4-9244-1349793530A3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E25F-989A-450F-BA5B-DC4F31711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872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183F-1E21-42A4-9244-1349793530A3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E25F-989A-450F-BA5B-DC4F31711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486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4751" y="365125"/>
            <a:ext cx="27945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024" y="365125"/>
            <a:ext cx="8221722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183F-1E21-42A4-9244-1349793530A3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E25F-989A-450F-BA5B-DC4F31711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759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183F-1E21-42A4-9244-1349793530A3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E25F-989A-450F-BA5B-DC4F31711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368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274" y="1709739"/>
            <a:ext cx="1117830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4274" y="4589464"/>
            <a:ext cx="1117830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183F-1E21-42A4-9244-1349793530A3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E25F-989A-450F-BA5B-DC4F31711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06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024" y="1825625"/>
            <a:ext cx="5508149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1177" y="1825625"/>
            <a:ext cx="5508149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183F-1E21-42A4-9244-1349793530A3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E25F-989A-450F-BA5B-DC4F31711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233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712" y="365126"/>
            <a:ext cx="1117830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2713" y="1681163"/>
            <a:ext cx="548283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2713" y="2505075"/>
            <a:ext cx="5482835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61177" y="1681163"/>
            <a:ext cx="55098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61177" y="2505075"/>
            <a:ext cx="55098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183F-1E21-42A4-9244-1349793530A3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E25F-989A-450F-BA5B-DC4F31711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410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183F-1E21-42A4-9244-1349793530A3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E25F-989A-450F-BA5B-DC4F31711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49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183F-1E21-42A4-9244-1349793530A3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E25F-989A-450F-BA5B-DC4F31711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668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713" y="457200"/>
            <a:ext cx="4180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9837" y="987426"/>
            <a:ext cx="656117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2713" y="2057400"/>
            <a:ext cx="4180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183F-1E21-42A4-9244-1349793530A3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E25F-989A-450F-BA5B-DC4F31711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555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713" y="457200"/>
            <a:ext cx="4180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09837" y="987426"/>
            <a:ext cx="656117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2713" y="2057400"/>
            <a:ext cx="4180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183F-1E21-42A4-9244-1349793530A3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E25F-989A-450F-BA5B-DC4F31711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798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024" y="365126"/>
            <a:ext cx="111783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024" y="1825625"/>
            <a:ext cx="1117830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024" y="6356351"/>
            <a:ext cx="29160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3183F-1E21-42A4-9244-1349793530A3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93116" y="6356351"/>
            <a:ext cx="43741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53247" y="6356351"/>
            <a:ext cx="29160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4E25F-989A-450F-BA5B-DC4F31711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05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8.png"/><Relationship Id="rId7" Type="http://schemas.openxmlformats.org/officeDocument/2006/relationships/image" Target="../media/image2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8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ACBA46-97BD-45F4-B152-96FFE24EDF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4" r="5312"/>
          <a:stretch/>
        </p:blipFill>
        <p:spPr>
          <a:xfrm>
            <a:off x="6415699" y="849107"/>
            <a:ext cx="6009465" cy="584679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254EE3-9D03-4611-9FE0-2A7A01896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B85FD8-A518-4328-B891-710176F30D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2511" r="3524" b="2183"/>
          <a:stretch/>
        </p:blipFill>
        <p:spPr>
          <a:xfrm>
            <a:off x="349623" y="2511906"/>
            <a:ext cx="5737412" cy="4197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169D6B-ADDB-4516-8DB9-91F4C7019C01}"/>
              </a:ext>
            </a:extLst>
          </p:cNvPr>
          <p:cNvSpPr txBox="1"/>
          <p:nvPr/>
        </p:nvSpPr>
        <p:spPr>
          <a:xfrm>
            <a:off x="804040" y="526555"/>
            <a:ext cx="6009465" cy="195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43" dirty="0">
                <a:solidFill>
                  <a:srgbClr val="CF4520"/>
                </a:solidFill>
                <a:latin typeface="Montserrat Medium" panose="00000600000000000000" pitchFamily="2" charset="-52"/>
              </a:rPr>
              <a:t>  </a:t>
            </a:r>
            <a:r>
              <a:rPr lang="ru-RU" sz="2743" dirty="0">
                <a:solidFill>
                  <a:srgbClr val="0033A0"/>
                </a:solidFill>
                <a:latin typeface="Montserrat Medium" panose="00000600000000000000" pitchFamily="2" charset="-52"/>
              </a:rPr>
              <a:t>ИТОГОВАЯ ПРЕЗЕНТАЦИЯ</a:t>
            </a:r>
            <a:endParaRPr lang="ru-RU" sz="2743" dirty="0">
              <a:solidFill>
                <a:srgbClr val="CF4520"/>
              </a:solidFill>
              <a:latin typeface="Montserrat Medium" panose="00000600000000000000" pitchFamily="2" charset="-52"/>
            </a:endParaRPr>
          </a:p>
          <a:p>
            <a:r>
              <a:rPr lang="ru-RU" sz="2743" dirty="0">
                <a:solidFill>
                  <a:srgbClr val="CF4520"/>
                </a:solidFill>
                <a:latin typeface="Montserrat Medium" panose="00000600000000000000" pitchFamily="2" charset="-52"/>
              </a:rPr>
              <a:t>  Владимирская область</a:t>
            </a:r>
          </a:p>
          <a:p>
            <a:endParaRPr lang="ru-RU" sz="1829" dirty="0">
              <a:solidFill>
                <a:srgbClr val="0033A0"/>
              </a:solidFill>
              <a:latin typeface="Montserrat Medium" panose="00000600000000000000" pitchFamily="2" charset="-52"/>
            </a:endParaRPr>
          </a:p>
          <a:p>
            <a:r>
              <a:rPr lang="ru-RU" sz="2400" b="1" dirty="0">
                <a:solidFill>
                  <a:srgbClr val="0033A0"/>
                </a:solidFill>
                <a:latin typeface="Montserrat Medium" panose="00000600000000000000" pitchFamily="2" charset="-52"/>
              </a:rPr>
              <a:t>«Пилотная апробация системы   управления клиентским опытом»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6B282C-8024-415C-A087-65086D4CF3AD}"/>
              </a:ext>
            </a:extLst>
          </p:cNvPr>
          <p:cNvSpPr txBox="1"/>
          <p:nvPr/>
        </p:nvSpPr>
        <p:spPr>
          <a:xfrm>
            <a:off x="1160060" y="4181775"/>
            <a:ext cx="467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F4520"/>
                </a:solidFill>
                <a:latin typeface="Montserrat Black" panose="00000A00000000000000" pitchFamily="2" charset="-52"/>
                <a:cs typeface="Adobe Devanagari" panose="02040503050201020203" pitchFamily="18" charset="0"/>
              </a:rPr>
              <a:t>ГКУ ВО «Центр занятости населения города </a:t>
            </a:r>
          </a:p>
          <a:p>
            <a:pPr algn="ctr"/>
            <a:r>
              <a:rPr lang="ru-RU" dirty="0">
                <a:solidFill>
                  <a:srgbClr val="CF4520"/>
                </a:solidFill>
                <a:latin typeface="Montserrat Black" panose="00000A00000000000000" pitchFamily="2" charset="-52"/>
                <a:cs typeface="Adobe Devanagari" panose="02040503050201020203" pitchFamily="18" charset="0"/>
              </a:rPr>
              <a:t>Гусь - Хрустальный»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D2FD8C-4CBD-41DF-A7F2-DC88BD041EAF}"/>
              </a:ext>
            </a:extLst>
          </p:cNvPr>
          <p:cNvSpPr txBox="1"/>
          <p:nvPr/>
        </p:nvSpPr>
        <p:spPr>
          <a:xfrm>
            <a:off x="1160060" y="47357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83510EC-78A1-4141-A661-ADE102954ACD}"/>
              </a:ext>
            </a:extLst>
          </p:cNvPr>
          <p:cNvSpPr/>
          <p:nvPr/>
        </p:nvSpPr>
        <p:spPr>
          <a:xfrm flipH="1">
            <a:off x="7779224" y="6305265"/>
            <a:ext cx="3914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33A0"/>
                </a:solidFill>
                <a:latin typeface="Montserrat Medium" panose="00000600000000000000" pitchFamily="2" charset="-52"/>
              </a:rPr>
              <a:t>Проект «Занятость Мам»</a:t>
            </a:r>
            <a:endParaRPr lang="ru-RU" sz="2000" b="1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B160C7CB-3064-40B5-BC9E-2077153AA334}"/>
              </a:ext>
            </a:extLst>
          </p:cNvPr>
          <p:cNvSpPr/>
          <p:nvPr/>
        </p:nvSpPr>
        <p:spPr>
          <a:xfrm>
            <a:off x="3294635" y="5230291"/>
            <a:ext cx="161798" cy="164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516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2D62FE-75CF-45E4-AA48-A939F001E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5" y="34933"/>
            <a:ext cx="8397875" cy="678813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531CD7-7F27-4497-A7D1-B6B3CB0CD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E65BEAA5-F0AD-48F4-A92B-43B98D6F4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25" y="-218364"/>
            <a:ext cx="129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Капля 3">
            <a:extLst>
              <a:ext uri="{FF2B5EF4-FFF2-40B4-BE49-F238E27FC236}">
                <a16:creationId xmlns:a16="http://schemas.microsoft.com/office/drawing/2014/main" id="{84D2547C-1589-4BFA-8EC8-D9AF8808E9E8}"/>
              </a:ext>
            </a:extLst>
          </p:cNvPr>
          <p:cNvSpPr/>
          <p:nvPr/>
        </p:nvSpPr>
        <p:spPr>
          <a:xfrm rot="7981217">
            <a:off x="5877305" y="1549506"/>
            <a:ext cx="1632789" cy="1387390"/>
          </a:xfrm>
          <a:prstGeom prst="teardrop">
            <a:avLst>
              <a:gd name="adj" fmla="val 112080"/>
            </a:avLst>
          </a:prstGeom>
          <a:ln w="76200">
            <a:solidFill>
              <a:srgbClr val="CF452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360E8D-FD21-4FFB-B8F6-A5629492706D}"/>
              </a:ext>
            </a:extLst>
          </p:cNvPr>
          <p:cNvSpPr txBox="1"/>
          <p:nvPr/>
        </p:nvSpPr>
        <p:spPr>
          <a:xfrm>
            <a:off x="5717387" y="1968054"/>
            <a:ext cx="1952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направления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5EB73-1937-4917-900E-0353BA674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94" y="4245466"/>
            <a:ext cx="1741995" cy="17665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5827CD-600F-4C43-8484-A17ACDE3A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85" y="5166091"/>
            <a:ext cx="2087215" cy="1691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275461-CB23-499E-BD20-21EF22E6C378}"/>
              </a:ext>
            </a:extLst>
          </p:cNvPr>
          <p:cNvSpPr txBox="1"/>
          <p:nvPr/>
        </p:nvSpPr>
        <p:spPr>
          <a:xfrm>
            <a:off x="280810" y="1525218"/>
            <a:ext cx="4237741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100" dirty="0">
                <a:solidFill>
                  <a:srgbClr val="CF45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женщины в дополнительных мероприятиях в рамках реализации проекта «Занятость Мам» («</a:t>
            </a:r>
            <a:r>
              <a:rPr lang="ru-RU" sz="2100" dirty="0" err="1">
                <a:solidFill>
                  <a:srgbClr val="CF45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sz="2100" dirty="0">
                <a:solidFill>
                  <a:srgbClr val="CF45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жизни», «Финансовая грамотность», «Интерактивная </a:t>
            </a:r>
            <a:r>
              <a:rPr lang="ru-RU" sz="2100" dirty="0" err="1">
                <a:solidFill>
                  <a:srgbClr val="CF45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профдиагностика</a:t>
            </a:r>
            <a:r>
              <a:rPr lang="ru-RU" sz="2100" dirty="0">
                <a:solidFill>
                  <a:srgbClr val="CF45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E0E39-EA91-465D-A42D-36E25DF13286}"/>
              </a:ext>
            </a:extLst>
          </p:cNvPr>
          <p:cNvSpPr txBox="1"/>
          <p:nvPr/>
        </p:nvSpPr>
        <p:spPr>
          <a:xfrm>
            <a:off x="2074269" y="6444675"/>
            <a:ext cx="4159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033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повышения клиентского опыта</a:t>
            </a:r>
          </a:p>
        </p:txBody>
      </p:sp>
    </p:spTree>
    <p:extLst>
      <p:ext uri="{BB962C8B-B14F-4D97-AF65-F5344CB8AC3E}">
        <p14:creationId xmlns:p14="http://schemas.microsoft.com/office/powerpoint/2010/main" val="719861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2D62FE-75CF-45E4-AA48-A939F001E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5" y="34933"/>
            <a:ext cx="8397875" cy="678813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531CD7-7F27-4497-A7D1-B6B3CB0CD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E65BEAA5-F0AD-48F4-A92B-43B98D6F4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25" y="-218364"/>
            <a:ext cx="129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Капля 3">
            <a:extLst>
              <a:ext uri="{FF2B5EF4-FFF2-40B4-BE49-F238E27FC236}">
                <a16:creationId xmlns:a16="http://schemas.microsoft.com/office/drawing/2014/main" id="{84D2547C-1589-4BFA-8EC8-D9AF8808E9E8}"/>
              </a:ext>
            </a:extLst>
          </p:cNvPr>
          <p:cNvSpPr/>
          <p:nvPr/>
        </p:nvSpPr>
        <p:spPr>
          <a:xfrm rot="7981217">
            <a:off x="6835728" y="1201541"/>
            <a:ext cx="1632789" cy="1387390"/>
          </a:xfrm>
          <a:prstGeom prst="teardrop">
            <a:avLst>
              <a:gd name="adj" fmla="val 112080"/>
            </a:avLst>
          </a:prstGeom>
          <a:ln w="76200">
            <a:solidFill>
              <a:srgbClr val="69B3E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360E8D-FD21-4FFB-B8F6-A5629492706D}"/>
              </a:ext>
            </a:extLst>
          </p:cNvPr>
          <p:cNvSpPr txBox="1"/>
          <p:nvPr/>
        </p:nvSpPr>
        <p:spPr>
          <a:xfrm>
            <a:off x="6675810" y="1633626"/>
            <a:ext cx="1952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жизни»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5EB73-1937-4917-900E-0353BA674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94" y="4245466"/>
            <a:ext cx="1741995" cy="17665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5827CD-600F-4C43-8484-A17ACDE3A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85" y="5166091"/>
            <a:ext cx="2087215" cy="1691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275461-CB23-499E-BD20-21EF22E6C378}"/>
              </a:ext>
            </a:extLst>
          </p:cNvPr>
          <p:cNvSpPr txBox="1"/>
          <p:nvPr/>
        </p:nvSpPr>
        <p:spPr>
          <a:xfrm>
            <a:off x="236885" y="1176460"/>
            <a:ext cx="4237741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100" b="1" dirty="0">
                <a:solidFill>
                  <a:srgbClr val="69B3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женщин о возможности участвовать в дополнительных мероприятиях поддержки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100" b="1" dirty="0">
                <a:solidFill>
                  <a:srgbClr val="69B3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сотрудников о мероприятиях проекта «Занятость Мам»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54AF7-A2B7-44E1-9C53-3ADFA1A424E3}"/>
              </a:ext>
            </a:extLst>
          </p:cNvPr>
          <p:cNvSpPr txBox="1"/>
          <p:nvPr/>
        </p:nvSpPr>
        <p:spPr>
          <a:xfrm>
            <a:off x="2074269" y="6444675"/>
            <a:ext cx="4159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033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повышения клиентского опыта</a:t>
            </a:r>
          </a:p>
        </p:txBody>
      </p:sp>
    </p:spTree>
    <p:extLst>
      <p:ext uri="{BB962C8B-B14F-4D97-AF65-F5344CB8AC3E}">
        <p14:creationId xmlns:p14="http://schemas.microsoft.com/office/powerpoint/2010/main" val="1716884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2D62FE-75CF-45E4-AA48-A939F001E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5" y="34933"/>
            <a:ext cx="8397875" cy="678813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531CD7-7F27-4497-A7D1-B6B3CB0CD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E65BEAA5-F0AD-48F4-A92B-43B98D6F4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25" y="-218364"/>
            <a:ext cx="129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Капля 3">
            <a:extLst>
              <a:ext uri="{FF2B5EF4-FFF2-40B4-BE49-F238E27FC236}">
                <a16:creationId xmlns:a16="http://schemas.microsoft.com/office/drawing/2014/main" id="{84D2547C-1589-4BFA-8EC8-D9AF8808E9E8}"/>
              </a:ext>
            </a:extLst>
          </p:cNvPr>
          <p:cNvSpPr/>
          <p:nvPr/>
        </p:nvSpPr>
        <p:spPr>
          <a:xfrm rot="7981217">
            <a:off x="8167080" y="1039617"/>
            <a:ext cx="1632789" cy="1387390"/>
          </a:xfrm>
          <a:prstGeom prst="teardrop">
            <a:avLst>
              <a:gd name="adj" fmla="val 112080"/>
            </a:avLst>
          </a:prstGeom>
          <a:ln w="76200">
            <a:solidFill>
              <a:srgbClr val="0033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360E8D-FD21-4FFB-B8F6-A5629492706D}"/>
              </a:ext>
            </a:extLst>
          </p:cNvPr>
          <p:cNvSpPr txBox="1"/>
          <p:nvPr/>
        </p:nvSpPr>
        <p:spPr>
          <a:xfrm>
            <a:off x="8007162" y="1410146"/>
            <a:ext cx="1952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Ярмарка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вакансий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5EB73-1937-4917-900E-0353BA674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94" y="4245466"/>
            <a:ext cx="1741995" cy="17665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5827CD-600F-4C43-8484-A17ACDE3A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85" y="5166091"/>
            <a:ext cx="2087215" cy="1691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275461-CB23-499E-BD20-21EF22E6C378}"/>
              </a:ext>
            </a:extLst>
          </p:cNvPr>
          <p:cNvSpPr txBox="1"/>
          <p:nvPr/>
        </p:nvSpPr>
        <p:spPr>
          <a:xfrm>
            <a:off x="236885" y="1014535"/>
            <a:ext cx="4237741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100" dirty="0">
                <a:solidFill>
                  <a:srgbClr val="0033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 проведения – возможность выбора (онлайн, оффлайн, площадки работодателей)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100" dirty="0">
                <a:solidFill>
                  <a:srgbClr val="0033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Комфортные условия проведения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100" dirty="0">
                <a:solidFill>
                  <a:srgbClr val="0033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брендированной продукцией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0C92BB-3151-49BB-9024-396A75C1F622}"/>
              </a:ext>
            </a:extLst>
          </p:cNvPr>
          <p:cNvSpPr txBox="1"/>
          <p:nvPr/>
        </p:nvSpPr>
        <p:spPr>
          <a:xfrm>
            <a:off x="2074269" y="6444675"/>
            <a:ext cx="4159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033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повышения клиентского опыта</a:t>
            </a:r>
          </a:p>
        </p:txBody>
      </p:sp>
    </p:spTree>
    <p:extLst>
      <p:ext uri="{BB962C8B-B14F-4D97-AF65-F5344CB8AC3E}">
        <p14:creationId xmlns:p14="http://schemas.microsoft.com/office/powerpoint/2010/main" val="2142372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2D62FE-75CF-45E4-AA48-A939F001E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5" y="34933"/>
            <a:ext cx="8397875" cy="678813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531CD7-7F27-4497-A7D1-B6B3CB0CD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E65BEAA5-F0AD-48F4-A92B-43B98D6F4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25" y="-218364"/>
            <a:ext cx="129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Капля 3">
            <a:extLst>
              <a:ext uri="{FF2B5EF4-FFF2-40B4-BE49-F238E27FC236}">
                <a16:creationId xmlns:a16="http://schemas.microsoft.com/office/drawing/2014/main" id="{84D2547C-1589-4BFA-8EC8-D9AF8808E9E8}"/>
              </a:ext>
            </a:extLst>
          </p:cNvPr>
          <p:cNvSpPr/>
          <p:nvPr/>
        </p:nvSpPr>
        <p:spPr>
          <a:xfrm rot="7981217">
            <a:off x="9814905" y="1039615"/>
            <a:ext cx="1632789" cy="1387390"/>
          </a:xfrm>
          <a:prstGeom prst="teardrop">
            <a:avLst>
              <a:gd name="adj" fmla="val 112080"/>
            </a:avLst>
          </a:prstGeom>
          <a:ln w="76200">
            <a:solidFill>
              <a:srgbClr val="CF452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360E8D-FD21-4FFB-B8F6-A5629492706D}"/>
              </a:ext>
            </a:extLst>
          </p:cNvPr>
          <p:cNvSpPr txBox="1"/>
          <p:nvPr/>
        </p:nvSpPr>
        <p:spPr>
          <a:xfrm>
            <a:off x="9654987" y="1440922"/>
            <a:ext cx="1952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результата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5EB73-1937-4917-900E-0353BA674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94" y="4245466"/>
            <a:ext cx="1741995" cy="17665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5827CD-600F-4C43-8484-A17ACDE3A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85" y="5166091"/>
            <a:ext cx="2087215" cy="1691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275461-CB23-499E-BD20-21EF22E6C378}"/>
              </a:ext>
            </a:extLst>
          </p:cNvPr>
          <p:cNvSpPr txBox="1"/>
          <p:nvPr/>
        </p:nvSpPr>
        <p:spPr>
          <a:xfrm>
            <a:off x="205229" y="1768302"/>
            <a:ext cx="4237741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100" dirty="0">
                <a:solidFill>
                  <a:srgbClr val="CF45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Тайм-менеджмент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100" dirty="0">
                <a:solidFill>
                  <a:srgbClr val="CF45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Индивидуальное сопровождение, адресный подход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BB488-578C-4A9F-9855-48206C9D0545}"/>
              </a:ext>
            </a:extLst>
          </p:cNvPr>
          <p:cNvSpPr txBox="1"/>
          <p:nvPr/>
        </p:nvSpPr>
        <p:spPr>
          <a:xfrm>
            <a:off x="2074269" y="6444675"/>
            <a:ext cx="4159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033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повышения клиентского опыта</a:t>
            </a:r>
          </a:p>
        </p:txBody>
      </p:sp>
    </p:spTree>
    <p:extLst>
      <p:ext uri="{BB962C8B-B14F-4D97-AF65-F5344CB8AC3E}">
        <p14:creationId xmlns:p14="http://schemas.microsoft.com/office/powerpoint/2010/main" val="1116292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2D62FE-75CF-45E4-AA48-A939F001E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5" y="34933"/>
            <a:ext cx="8397875" cy="678813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531CD7-7F27-4497-A7D1-B6B3CB0CD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E65BEAA5-F0AD-48F4-A92B-43B98D6F4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25" y="-218364"/>
            <a:ext cx="129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Капля 3">
            <a:extLst>
              <a:ext uri="{FF2B5EF4-FFF2-40B4-BE49-F238E27FC236}">
                <a16:creationId xmlns:a16="http://schemas.microsoft.com/office/drawing/2014/main" id="{84D2547C-1589-4BFA-8EC8-D9AF8808E9E8}"/>
              </a:ext>
            </a:extLst>
          </p:cNvPr>
          <p:cNvSpPr/>
          <p:nvPr/>
        </p:nvSpPr>
        <p:spPr>
          <a:xfrm rot="7981217">
            <a:off x="8847950" y="135521"/>
            <a:ext cx="1494570" cy="1250033"/>
          </a:xfrm>
          <a:prstGeom prst="teardrop">
            <a:avLst>
              <a:gd name="adj" fmla="val 112080"/>
            </a:avLst>
          </a:prstGeom>
          <a:ln w="76200">
            <a:solidFill>
              <a:srgbClr val="69B3E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360E8D-FD21-4FFB-B8F6-A5629492706D}"/>
              </a:ext>
            </a:extLst>
          </p:cNvPr>
          <p:cNvSpPr txBox="1"/>
          <p:nvPr/>
        </p:nvSpPr>
        <p:spPr>
          <a:xfrm>
            <a:off x="8609409" y="468149"/>
            <a:ext cx="1952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ЦЗН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5EB73-1937-4917-900E-0353BA674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94" y="4245466"/>
            <a:ext cx="1741995" cy="17665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5827CD-600F-4C43-8484-A17ACDE3A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85" y="5166091"/>
            <a:ext cx="2087215" cy="1691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275461-CB23-499E-BD20-21EF22E6C378}"/>
              </a:ext>
            </a:extLst>
          </p:cNvPr>
          <p:cNvSpPr txBox="1"/>
          <p:nvPr/>
        </p:nvSpPr>
        <p:spPr>
          <a:xfrm>
            <a:off x="205229" y="921479"/>
            <a:ext cx="4237741" cy="33239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100" b="1" dirty="0">
                <a:solidFill>
                  <a:srgbClr val="69B3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механизма обратной связи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100" b="1" dirty="0">
                <a:solidFill>
                  <a:srgbClr val="69B3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Отслеживание историй успеха женщин, отзывов, их публикация в СМИ, социальных сетях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100" b="1" dirty="0">
                <a:solidFill>
                  <a:srgbClr val="69B3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отзывов и предложений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100" b="1" dirty="0">
                <a:solidFill>
                  <a:srgbClr val="69B3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работа в социальных сетях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2100" b="1" dirty="0">
              <a:solidFill>
                <a:srgbClr val="69B3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EC8CA2-BD87-41FF-84CC-ACD12037277B}"/>
              </a:ext>
            </a:extLst>
          </p:cNvPr>
          <p:cNvSpPr txBox="1"/>
          <p:nvPr/>
        </p:nvSpPr>
        <p:spPr>
          <a:xfrm>
            <a:off x="2074269" y="6444675"/>
            <a:ext cx="4159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033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повышения клиентского опыта</a:t>
            </a:r>
          </a:p>
        </p:txBody>
      </p:sp>
    </p:spTree>
    <p:extLst>
      <p:ext uri="{BB962C8B-B14F-4D97-AF65-F5344CB8AC3E}">
        <p14:creationId xmlns:p14="http://schemas.microsoft.com/office/powerpoint/2010/main" val="1210657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531CD7-7F27-4497-A7D1-B6B3CB0CD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E65BEAA5-F0AD-48F4-A92B-43B98D6F4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25" y="-218364"/>
            <a:ext cx="129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D2532F-AF6D-4ECE-8B84-6B14F083A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170" y="53873"/>
            <a:ext cx="1748160" cy="1311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3452E2-30EC-4654-8A8F-FA3F2BE929C7}"/>
              </a:ext>
            </a:extLst>
          </p:cNvPr>
          <p:cNvSpPr txBox="1"/>
          <p:nvPr/>
        </p:nvSpPr>
        <p:spPr>
          <a:xfrm>
            <a:off x="4521177" y="241587"/>
            <a:ext cx="391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33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«Болевые точки»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4CD136-9A60-4CE0-80AE-F67CF2C0A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 r="10507"/>
          <a:stretch/>
        </p:blipFill>
        <p:spPr bwMode="auto">
          <a:xfrm>
            <a:off x="367780" y="1735272"/>
            <a:ext cx="1851788" cy="131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D2AD98-8742-4319-84E9-40C756998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138" y="1761118"/>
            <a:ext cx="1563013" cy="131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1FEA86-4D0A-41FC-9257-44B55A648D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200" y="1751880"/>
            <a:ext cx="1181966" cy="11819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8534D5-D9CC-40E9-84CC-837F40D291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093" y="1639334"/>
            <a:ext cx="1563013" cy="1407058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2444336C-1A6E-4540-81B6-B91D9511AB1B}"/>
              </a:ext>
            </a:extLst>
          </p:cNvPr>
          <p:cNvSpPr/>
          <p:nvPr/>
        </p:nvSpPr>
        <p:spPr>
          <a:xfrm>
            <a:off x="101322" y="3524250"/>
            <a:ext cx="2673566" cy="2505075"/>
          </a:xfrm>
          <a:prstGeom prst="ellipse">
            <a:avLst/>
          </a:prstGeom>
          <a:noFill/>
          <a:ln w="19050">
            <a:solidFill>
              <a:srgbClr val="003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Неудобный</a:t>
            </a:r>
            <a:r>
              <a:rPr lang="ru-RU" sz="1600" b="1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интерфейс интерактивного  портала службы занятости населения Владимирской области</a:t>
            </a:r>
            <a:endParaRPr lang="ru-RU" sz="1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211AEEB-F230-4CE7-BB99-F3912258C688}"/>
              </a:ext>
            </a:extLst>
          </p:cNvPr>
          <p:cNvSpPr/>
          <p:nvPr/>
        </p:nvSpPr>
        <p:spPr>
          <a:xfrm>
            <a:off x="3220330" y="3495675"/>
            <a:ext cx="2673567" cy="2543462"/>
          </a:xfrm>
          <a:prstGeom prst="ellipse">
            <a:avLst/>
          </a:prstGeom>
          <a:noFill/>
          <a:ln w="19050">
            <a:solidFill>
              <a:srgbClr val="003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Недостаточная проактивность ЦЗН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EB407319-C1A7-4748-B599-A08D166A9F44}"/>
              </a:ext>
            </a:extLst>
          </p:cNvPr>
          <p:cNvSpPr/>
          <p:nvPr/>
        </p:nvSpPr>
        <p:spPr>
          <a:xfrm>
            <a:off x="6833058" y="3485863"/>
            <a:ext cx="2762249" cy="2543462"/>
          </a:xfrm>
          <a:prstGeom prst="ellipse">
            <a:avLst/>
          </a:prstGeom>
          <a:noFill/>
          <a:ln w="19050">
            <a:solidFill>
              <a:srgbClr val="003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Некорректная,  неполная информация по заполнению резюме женщиной</a:t>
            </a:r>
          </a:p>
          <a:p>
            <a:pPr algn="ctr"/>
            <a:endParaRPr lang="ru-RU" sz="18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83EF80FA-1528-404C-B845-0137ADFEB83B}"/>
              </a:ext>
            </a:extLst>
          </p:cNvPr>
          <p:cNvSpPr/>
          <p:nvPr/>
        </p:nvSpPr>
        <p:spPr>
          <a:xfrm>
            <a:off x="10544724" y="3105338"/>
            <a:ext cx="2095682" cy="1567533"/>
          </a:xfrm>
          <a:prstGeom prst="ellipse">
            <a:avLst/>
          </a:prstGeom>
          <a:noFill/>
          <a:ln w="19050">
            <a:solidFill>
              <a:srgbClr val="003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Несоответствие уровня знаний и навыков женщины современному рынку труда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977FD867-44E1-4CB6-8E66-6A9A79083B4E}"/>
              </a:ext>
            </a:extLst>
          </p:cNvPr>
          <p:cNvSpPr/>
          <p:nvPr/>
        </p:nvSpPr>
        <p:spPr>
          <a:xfrm>
            <a:off x="10534468" y="4776787"/>
            <a:ext cx="2105938" cy="1671638"/>
          </a:xfrm>
          <a:prstGeom prst="ellipse">
            <a:avLst/>
          </a:prstGeom>
          <a:noFill/>
          <a:ln w="19050">
            <a:solidFill>
              <a:srgbClr val="003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вакансий с дистанционной или гибридной формой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2975955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531CD7-7F27-4497-A7D1-B6B3CB0CD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E65BEAA5-F0AD-48F4-A92B-43B98D6F4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25" y="-218364"/>
            <a:ext cx="129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D2532F-AF6D-4ECE-8B84-6B14F083A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170" y="53873"/>
            <a:ext cx="1748160" cy="1311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3452E2-30EC-4654-8A8F-FA3F2BE929C7}"/>
              </a:ext>
            </a:extLst>
          </p:cNvPr>
          <p:cNvSpPr txBox="1"/>
          <p:nvPr/>
        </p:nvSpPr>
        <p:spPr>
          <a:xfrm>
            <a:off x="4521177" y="241587"/>
            <a:ext cx="391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33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«Болевые точки»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C35A1E-CB3D-4D77-AFF4-C16A0AB8B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70" y="1556531"/>
            <a:ext cx="1571753" cy="135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32739AB-B83B-4081-BE68-6B0EAA7336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41" y="1402333"/>
            <a:ext cx="1571753" cy="147817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40AC53A-5A65-463B-A5E0-07C6DB694C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130" y="1556531"/>
            <a:ext cx="1667783" cy="132397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25F9FB8-D1FD-40C4-8E0C-A4E750FDF3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820" y="1742344"/>
            <a:ext cx="1068565" cy="1138163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DF564BAC-846A-4069-88AA-FC0924B81F28}"/>
              </a:ext>
            </a:extLst>
          </p:cNvPr>
          <p:cNvSpPr/>
          <p:nvPr/>
        </p:nvSpPr>
        <p:spPr>
          <a:xfrm>
            <a:off x="45898" y="2880507"/>
            <a:ext cx="2192605" cy="1920628"/>
          </a:xfrm>
          <a:prstGeom prst="ellipse">
            <a:avLst/>
          </a:prstGeom>
          <a:noFill/>
          <a:ln w="19050">
            <a:solidFill>
              <a:srgbClr val="003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технической возможности у женщин принять участие в тренингах, ярмарках вакансий в режиме онлайн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B96DF960-302D-4671-A635-46AA283F6018}"/>
              </a:ext>
            </a:extLst>
          </p:cNvPr>
          <p:cNvSpPr/>
          <p:nvPr/>
        </p:nvSpPr>
        <p:spPr>
          <a:xfrm>
            <a:off x="41274" y="4794498"/>
            <a:ext cx="2192605" cy="1920627"/>
          </a:xfrm>
          <a:prstGeom prst="ellipse">
            <a:avLst/>
          </a:prstGeom>
          <a:noFill/>
          <a:ln w="19050">
            <a:solidFill>
              <a:srgbClr val="003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у женщин Гусь- Хрустального района транспортной доступности 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FD4503FB-A512-49B5-8266-22933DA28445}"/>
              </a:ext>
            </a:extLst>
          </p:cNvPr>
          <p:cNvSpPr/>
          <p:nvPr/>
        </p:nvSpPr>
        <p:spPr>
          <a:xfrm>
            <a:off x="3357616" y="2880506"/>
            <a:ext cx="2192605" cy="1920627"/>
          </a:xfrm>
          <a:prstGeom prst="ellipse">
            <a:avLst/>
          </a:prstGeom>
          <a:noFill/>
          <a:ln w="19050">
            <a:solidFill>
              <a:srgbClr val="003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в ЦЗН игровой</a:t>
            </a:r>
            <a:r>
              <a:rPr lang="ru-RU" sz="1600" b="1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зоны для детей </a:t>
            </a:r>
            <a:endParaRPr lang="ru-RU" sz="1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82377F8-1BA5-434A-BCA7-1430904C6DC9}"/>
              </a:ext>
            </a:extLst>
          </p:cNvPr>
          <p:cNvSpPr/>
          <p:nvPr/>
        </p:nvSpPr>
        <p:spPr>
          <a:xfrm>
            <a:off x="7129922" y="3040895"/>
            <a:ext cx="2233468" cy="1920628"/>
          </a:xfrm>
          <a:prstGeom prst="ellipse">
            <a:avLst/>
          </a:prstGeom>
          <a:noFill/>
          <a:ln w="19050">
            <a:solidFill>
              <a:srgbClr val="003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Отсутствие фидбэка</a:t>
            </a:r>
            <a:endParaRPr lang="ru-RU" sz="1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AA4020A4-93F8-47BC-9280-FE2FA354473C}"/>
              </a:ext>
            </a:extLst>
          </p:cNvPr>
          <p:cNvSpPr/>
          <p:nvPr/>
        </p:nvSpPr>
        <p:spPr>
          <a:xfrm>
            <a:off x="10489368" y="3043309"/>
            <a:ext cx="2233468" cy="1687352"/>
          </a:xfrm>
          <a:prstGeom prst="ellipse">
            <a:avLst/>
          </a:prstGeom>
          <a:noFill/>
          <a:ln w="19050">
            <a:solidFill>
              <a:srgbClr val="003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Отсутствие механизма сбора обратной связи, ее анализа</a:t>
            </a:r>
            <a:endParaRPr lang="ru-RU" sz="1600" dirty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B9CD7E7E-185A-4AC3-81C7-2F736D8ED374}"/>
              </a:ext>
            </a:extLst>
          </p:cNvPr>
          <p:cNvSpPr/>
          <p:nvPr/>
        </p:nvSpPr>
        <p:spPr>
          <a:xfrm>
            <a:off x="10512006" y="4782091"/>
            <a:ext cx="2192605" cy="1790159"/>
          </a:xfrm>
          <a:prstGeom prst="ellipse">
            <a:avLst/>
          </a:prstGeom>
          <a:noFill/>
          <a:ln w="19050">
            <a:solidFill>
              <a:srgbClr val="003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Отсутствие желания у женщины поделиться</a:t>
            </a:r>
            <a:r>
              <a:rPr lang="ru-RU" sz="1600" b="1" baseline="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своей историей</a:t>
            </a:r>
            <a:endParaRPr lang="ru-RU" sz="1600" dirty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750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35E17B-5945-40B5-9550-19C60E4CF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183" y="125293"/>
            <a:ext cx="1804572" cy="7803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F7F7582-7924-45D5-8C96-E1FB2C881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2511" r="3524" b="2183"/>
          <a:stretch/>
        </p:blipFill>
        <p:spPr>
          <a:xfrm>
            <a:off x="2400024" y="536949"/>
            <a:ext cx="8160302" cy="5970138"/>
          </a:xfrm>
          <a:prstGeom prst="rect">
            <a:avLst/>
          </a:prstGeom>
        </p:spPr>
      </p:pic>
      <p:sp>
        <p:nvSpPr>
          <p:cNvPr id="5" name="Волна 4">
            <a:extLst>
              <a:ext uri="{FF2B5EF4-FFF2-40B4-BE49-F238E27FC236}">
                <a16:creationId xmlns:a16="http://schemas.microsoft.com/office/drawing/2014/main" id="{67D39285-356C-4461-B42F-F42E56750CF7}"/>
              </a:ext>
            </a:extLst>
          </p:cNvPr>
          <p:cNvSpPr/>
          <p:nvPr/>
        </p:nvSpPr>
        <p:spPr>
          <a:xfrm>
            <a:off x="3829049" y="2329980"/>
            <a:ext cx="8639175" cy="2390775"/>
          </a:xfrm>
          <a:prstGeom prst="wave">
            <a:avLst>
              <a:gd name="adj1" fmla="val 12500"/>
              <a:gd name="adj2" fmla="val -331"/>
            </a:avLst>
          </a:prstGeom>
          <a:ln w="38100">
            <a:solidFill>
              <a:srgbClr val="69B3E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Соединитель: изогнутый 6">
            <a:extLst>
              <a:ext uri="{FF2B5EF4-FFF2-40B4-BE49-F238E27FC236}">
                <a16:creationId xmlns:a16="http://schemas.microsoft.com/office/drawing/2014/main" id="{0A5431C7-E719-4897-840B-4900B2857AB5}"/>
              </a:ext>
            </a:extLst>
          </p:cNvPr>
          <p:cNvCxnSpPr>
            <a:cxnSpLocks/>
          </p:cNvCxnSpPr>
          <p:nvPr/>
        </p:nvCxnSpPr>
        <p:spPr>
          <a:xfrm flipV="1">
            <a:off x="2327267" y="3105150"/>
            <a:ext cx="1501782" cy="561975"/>
          </a:xfrm>
          <a:prstGeom prst="curvedConnector3">
            <a:avLst/>
          </a:prstGeom>
          <a:ln w="57150">
            <a:solidFill>
              <a:srgbClr val="69B3E7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Соединитель: изогнутый 8">
            <a:extLst>
              <a:ext uri="{FF2B5EF4-FFF2-40B4-BE49-F238E27FC236}">
                <a16:creationId xmlns:a16="http://schemas.microsoft.com/office/drawing/2014/main" id="{8F47AC1C-5B6A-4F02-8E11-4E7C89FD5881}"/>
              </a:ext>
            </a:extLst>
          </p:cNvPr>
          <p:cNvCxnSpPr>
            <a:cxnSpLocks/>
          </p:cNvCxnSpPr>
          <p:nvPr/>
        </p:nvCxnSpPr>
        <p:spPr>
          <a:xfrm>
            <a:off x="2471057" y="3831771"/>
            <a:ext cx="1357992" cy="263979"/>
          </a:xfrm>
          <a:prstGeom prst="curvedConnector3">
            <a:avLst/>
          </a:prstGeom>
          <a:ln w="57150">
            <a:solidFill>
              <a:srgbClr val="69B3E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C8264E9-2AFD-435E-BEC8-0A4CFCA26F17}"/>
              </a:ext>
            </a:extLst>
          </p:cNvPr>
          <p:cNvSpPr txBox="1"/>
          <p:nvPr/>
        </p:nvSpPr>
        <p:spPr>
          <a:xfrm>
            <a:off x="4639755" y="3232976"/>
            <a:ext cx="7364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33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УЛУЧШАЕМ УПРАВЛЕНЧЕСКИЕ ПРОЦЕССЫ!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CA548B-9705-45DA-8191-92416D4043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15158" r="9978" b="23728"/>
          <a:stretch/>
        </p:blipFill>
        <p:spPr>
          <a:xfrm>
            <a:off x="827426" y="2804885"/>
            <a:ext cx="761892" cy="8561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FDAA92-E5AD-4710-89A8-6706C0D8EF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950" y="2684495"/>
            <a:ext cx="3660142" cy="195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6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3AA6AF-835B-4D0B-85F2-80E3387A20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2511" r="3524" b="2183"/>
          <a:stretch/>
        </p:blipFill>
        <p:spPr>
          <a:xfrm>
            <a:off x="4818294" y="774494"/>
            <a:ext cx="8160302" cy="597013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4CD136-9A60-4CE0-80AE-F67CF2C0A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 r="10507"/>
          <a:stretch/>
        </p:blipFill>
        <p:spPr bwMode="auto">
          <a:xfrm flipH="1">
            <a:off x="85909" y="212954"/>
            <a:ext cx="2130263" cy="147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2444336C-1A6E-4540-81B6-B91D9511AB1B}"/>
              </a:ext>
            </a:extLst>
          </p:cNvPr>
          <p:cNvSpPr/>
          <p:nvPr/>
        </p:nvSpPr>
        <p:spPr>
          <a:xfrm>
            <a:off x="131305" y="1720258"/>
            <a:ext cx="1950633" cy="19569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ysClr val="windowText" lastClr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Неудобный интерфейс интерактивного  портала службы занятости населения Владимирской области</a:t>
            </a: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FEA1C1CD-6FC2-4459-AC59-CCE312D22F6A}"/>
              </a:ext>
            </a:extLst>
          </p:cNvPr>
          <p:cNvSpPr/>
          <p:nvPr/>
        </p:nvSpPr>
        <p:spPr>
          <a:xfrm>
            <a:off x="3839181" y="2456403"/>
            <a:ext cx="1094095" cy="48463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СТАЛО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AFE662-7B54-4868-BA6C-802B893C4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009" y="994058"/>
            <a:ext cx="2106236" cy="25828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4A3038-E13F-4F25-AABE-D03B9D6DC5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7005" y="994058"/>
            <a:ext cx="2835787" cy="26712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E92B24E-2183-4362-BFDE-95E41E3275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2342" y="4017359"/>
            <a:ext cx="1869320" cy="216653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CEF9AFD-51DD-41E3-9F76-E77FCE2C8A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9231" y="3759563"/>
            <a:ext cx="3856810" cy="2741125"/>
          </a:xfrm>
          <a:prstGeom prst="rect">
            <a:avLst/>
          </a:prstGeom>
        </p:spPr>
      </p:pic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610503B7-72ED-4385-89EC-FBFE871731FF}"/>
              </a:ext>
            </a:extLst>
          </p:cNvPr>
          <p:cNvSpPr/>
          <p:nvPr/>
        </p:nvSpPr>
        <p:spPr>
          <a:xfrm>
            <a:off x="7769228" y="2181042"/>
            <a:ext cx="390411" cy="182091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CD73AE31-A83A-44E5-9EB8-826851E33BDE}"/>
              </a:ext>
            </a:extLst>
          </p:cNvPr>
          <p:cNvSpPr/>
          <p:nvPr/>
        </p:nvSpPr>
        <p:spPr>
          <a:xfrm>
            <a:off x="8626240" y="4918536"/>
            <a:ext cx="390411" cy="182091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531CD7-7F27-4497-A7D1-B6B3CB0CD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7C14481-0722-432B-A1F1-6B598DE7A20C}"/>
              </a:ext>
            </a:extLst>
          </p:cNvPr>
          <p:cNvSpPr txBox="1"/>
          <p:nvPr/>
        </p:nvSpPr>
        <p:spPr>
          <a:xfrm>
            <a:off x="1637731" y="4918439"/>
            <a:ext cx="57581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CF4520"/>
                </a:solidFill>
                <a:latin typeface="Montserrat Black" panose="00000A00000000000000" pitchFamily="2" charset="-52"/>
                <a:cs typeface="Adobe Devanagari" panose="02040503050201020203" pitchFamily="18" charset="0"/>
              </a:rPr>
              <a:t>Интерактивный портал службы занятости населения Владимирской области </a:t>
            </a:r>
            <a:r>
              <a:rPr lang="en-US" sz="1600" dirty="0">
                <a:solidFill>
                  <a:srgbClr val="CF4520"/>
                </a:solidFill>
                <a:latin typeface="Montserrat Black" panose="00000A00000000000000" pitchFamily="2" charset="-52"/>
                <a:cs typeface="Adobe Devanagari" panose="02040503050201020203" pitchFamily="18" charset="0"/>
              </a:rPr>
              <a:t>vladzan.ru</a:t>
            </a:r>
            <a:r>
              <a:rPr lang="ru-RU" sz="1600" dirty="0">
                <a:solidFill>
                  <a:srgbClr val="CF4520"/>
                </a:solidFill>
                <a:latin typeface="Montserrat Black" panose="00000A00000000000000" pitchFamily="2" charset="-52"/>
                <a:cs typeface="Adobe Devanagari" panose="02040503050201020203" pitchFamily="18" charset="0"/>
              </a:rPr>
              <a:t> существенно доработан, внесены изменения по визуализации и содержанию, </a:t>
            </a:r>
            <a:r>
              <a:rPr lang="ru-RU" sz="1600">
                <a:solidFill>
                  <a:srgbClr val="CF4520"/>
                </a:solidFill>
                <a:latin typeface="Montserrat Black" panose="00000A00000000000000" pitchFamily="2" charset="-52"/>
                <a:cs typeface="Adobe Devanagari" panose="02040503050201020203" pitchFamily="18" charset="0"/>
              </a:rPr>
              <a:t>благодаря которым, </a:t>
            </a:r>
            <a:r>
              <a:rPr lang="ru-RU" sz="1600" dirty="0">
                <a:solidFill>
                  <a:srgbClr val="CF4520"/>
                </a:solidFill>
                <a:latin typeface="Montserrat Black" panose="00000A00000000000000" pitchFamily="2" charset="-52"/>
                <a:cs typeface="Adobe Devanagari" panose="02040503050201020203" pitchFamily="18" charset="0"/>
              </a:rPr>
              <a:t>необходимую информацию можно получить гораздо быстрее и в более полном объеме!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1AB9CB-FA3B-4B6F-8BFA-61B33B2542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605" y="1361747"/>
            <a:ext cx="1723579" cy="231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56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3AA6AF-835B-4D0B-85F2-80E3387A20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2511" r="3524" b="2183"/>
          <a:stretch/>
        </p:blipFill>
        <p:spPr>
          <a:xfrm>
            <a:off x="4358537" y="459486"/>
            <a:ext cx="8475252" cy="6104959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2444336C-1A6E-4540-81B6-B91D9511AB1B}"/>
              </a:ext>
            </a:extLst>
          </p:cNvPr>
          <p:cNvSpPr/>
          <p:nvPr/>
        </p:nvSpPr>
        <p:spPr>
          <a:xfrm>
            <a:off x="139083" y="1962709"/>
            <a:ext cx="1879901" cy="19225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Times New Roman" panose="02020603050405020304" pitchFamily="18" charset="0"/>
              </a:rPr>
              <a:t>Недостаточная </a:t>
            </a: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Times New Roman" panose="02020603050405020304" pitchFamily="18" charset="0"/>
              </a:rPr>
              <a:t>проактивность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Times New Roman" panose="02020603050405020304" pitchFamily="18" charset="0"/>
              </a:rPr>
              <a:t> ЦЗН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19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D2AD98-8742-4319-84E9-40C756998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8"/>
          <a:stretch/>
        </p:blipFill>
        <p:spPr bwMode="auto">
          <a:xfrm flipH="1">
            <a:off x="308790" y="842986"/>
            <a:ext cx="1540484" cy="111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9F9096-C98D-469F-8380-008AD5B95823}"/>
              </a:ext>
            </a:extLst>
          </p:cNvPr>
          <p:cNvSpPr txBox="1"/>
          <p:nvPr/>
        </p:nvSpPr>
        <p:spPr>
          <a:xfrm>
            <a:off x="7014949" y="3166282"/>
            <a:ext cx="44333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69B3E7"/>
                </a:solidFill>
                <a:effectLst/>
                <a:uLnTx/>
                <a:uFillTx/>
                <a:latin typeface="Montserrat Black" panose="00000A00000000000000" pitchFamily="2" charset="-52"/>
                <a:ea typeface="+mn-ea"/>
                <a:cs typeface="+mn-cs"/>
              </a:rPr>
              <a:t>3) Создание полезного контента с возможностями  репоста для подписчиков и социальных партнеров (по внесению  изменений в Закон о занятости,  группам  по профессиональному обучения для женщин,   имиджевым мероприятиям ЦЗН).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1CE80A-93F4-4C95-885F-A3415F503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>
          <a:xfrm>
            <a:off x="2201859" y="1543040"/>
            <a:ext cx="1451004" cy="33357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DEEE52-D432-4C95-82B3-D32F2D75F003}"/>
              </a:ext>
            </a:extLst>
          </p:cNvPr>
          <p:cNvSpPr txBox="1"/>
          <p:nvPr/>
        </p:nvSpPr>
        <p:spPr>
          <a:xfrm>
            <a:off x="4464610" y="1136595"/>
            <a:ext cx="38323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Montserrat Black" panose="00000A00000000000000" pitchFamily="2" charset="-52"/>
                <a:ea typeface="+mn-ea"/>
                <a:cs typeface="+mn-cs"/>
              </a:rPr>
              <a:t>1) Создание инфоповодов (открытие нового предприятия, создание новых рабочих мест и т.д.)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23C77F-9F8B-404F-9068-3E41219CB362}"/>
              </a:ext>
            </a:extLst>
          </p:cNvPr>
          <p:cNvSpPr txBox="1"/>
          <p:nvPr/>
        </p:nvSpPr>
        <p:spPr>
          <a:xfrm>
            <a:off x="5145986" y="2143613"/>
            <a:ext cx="467076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F4520"/>
                </a:solidFill>
                <a:effectLst/>
                <a:uLnTx/>
                <a:uFillTx/>
                <a:latin typeface="Montserrat Black" panose="00000A00000000000000" pitchFamily="2" charset="-52"/>
                <a:ea typeface="+mn-ea"/>
                <a:cs typeface="+mn-cs"/>
              </a:rPr>
              <a:t>2) Проведение конкурсов с пользовательским контентом (конкурс рисунков «Мир профессий глазами детей», Моя мама – профи! «Профессии нашей семьи»). </a:t>
            </a: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15A3EC60-8F9D-42DF-BD48-0A8ED7E7CCC8}"/>
              </a:ext>
            </a:extLst>
          </p:cNvPr>
          <p:cNvSpPr/>
          <p:nvPr/>
        </p:nvSpPr>
        <p:spPr>
          <a:xfrm>
            <a:off x="3789595" y="3511964"/>
            <a:ext cx="1094095" cy="48463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Будет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ED5AEF6-1897-4744-8F23-B3C5329E4B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42F724-DC69-4AAB-822A-B2D849A2F76C}"/>
              </a:ext>
            </a:extLst>
          </p:cNvPr>
          <p:cNvSpPr txBox="1"/>
          <p:nvPr/>
        </p:nvSpPr>
        <p:spPr>
          <a:xfrm>
            <a:off x="8093123" y="4982164"/>
            <a:ext cx="381386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F4520"/>
                </a:solidFill>
                <a:effectLst/>
                <a:uLnTx/>
                <a:uFillTx/>
                <a:latin typeface="Montserrat Black" panose="00000A00000000000000" pitchFamily="2" charset="-52"/>
                <a:ea typeface="+mn-ea"/>
                <a:cs typeface="+mn-cs"/>
              </a:rPr>
              <a:t>4) Заключение соглашения с предприятиями Гусь – Хрустального города и района по взаимодействию в социальных сетях.</a:t>
            </a:r>
          </a:p>
        </p:txBody>
      </p:sp>
    </p:spTree>
    <p:extLst>
      <p:ext uri="{BB962C8B-B14F-4D97-AF65-F5344CB8AC3E}">
        <p14:creationId xmlns:p14="http://schemas.microsoft.com/office/powerpoint/2010/main" val="676552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35E17B-5945-40B5-9550-19C60E4CF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183" y="125293"/>
            <a:ext cx="1804572" cy="7803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F7F7582-7924-45D5-8C96-E1FB2C881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2511" r="3524" b="2183"/>
          <a:stretch/>
        </p:blipFill>
        <p:spPr>
          <a:xfrm>
            <a:off x="2400024" y="536949"/>
            <a:ext cx="8160302" cy="5970138"/>
          </a:xfrm>
          <a:prstGeom prst="rect">
            <a:avLst/>
          </a:prstGeom>
        </p:spPr>
      </p:pic>
      <p:sp>
        <p:nvSpPr>
          <p:cNvPr id="5" name="Волна 4">
            <a:extLst>
              <a:ext uri="{FF2B5EF4-FFF2-40B4-BE49-F238E27FC236}">
                <a16:creationId xmlns:a16="http://schemas.microsoft.com/office/drawing/2014/main" id="{67D39285-356C-4461-B42F-F42E56750CF7}"/>
              </a:ext>
            </a:extLst>
          </p:cNvPr>
          <p:cNvSpPr/>
          <p:nvPr/>
        </p:nvSpPr>
        <p:spPr>
          <a:xfrm>
            <a:off x="3829049" y="2329980"/>
            <a:ext cx="8639175" cy="2390775"/>
          </a:xfrm>
          <a:prstGeom prst="wave">
            <a:avLst>
              <a:gd name="adj1" fmla="val 12500"/>
              <a:gd name="adj2" fmla="val -331"/>
            </a:avLst>
          </a:prstGeom>
          <a:ln w="38100">
            <a:solidFill>
              <a:srgbClr val="69B3E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Соединитель: изогнутый 6">
            <a:extLst>
              <a:ext uri="{FF2B5EF4-FFF2-40B4-BE49-F238E27FC236}">
                <a16:creationId xmlns:a16="http://schemas.microsoft.com/office/drawing/2014/main" id="{0A5431C7-E719-4897-840B-4900B2857AB5}"/>
              </a:ext>
            </a:extLst>
          </p:cNvPr>
          <p:cNvCxnSpPr>
            <a:cxnSpLocks/>
          </p:cNvCxnSpPr>
          <p:nvPr/>
        </p:nvCxnSpPr>
        <p:spPr>
          <a:xfrm flipV="1">
            <a:off x="2327267" y="3105150"/>
            <a:ext cx="1501782" cy="561975"/>
          </a:xfrm>
          <a:prstGeom prst="curvedConnector3">
            <a:avLst/>
          </a:prstGeom>
          <a:ln w="57150">
            <a:solidFill>
              <a:srgbClr val="69B3E7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Соединитель: изогнутый 8">
            <a:extLst>
              <a:ext uri="{FF2B5EF4-FFF2-40B4-BE49-F238E27FC236}">
                <a16:creationId xmlns:a16="http://schemas.microsoft.com/office/drawing/2014/main" id="{8F47AC1C-5B6A-4F02-8E11-4E7C89FD5881}"/>
              </a:ext>
            </a:extLst>
          </p:cNvPr>
          <p:cNvCxnSpPr>
            <a:cxnSpLocks/>
          </p:cNvCxnSpPr>
          <p:nvPr/>
        </p:nvCxnSpPr>
        <p:spPr>
          <a:xfrm>
            <a:off x="2471057" y="3831771"/>
            <a:ext cx="1357992" cy="263979"/>
          </a:xfrm>
          <a:prstGeom prst="curvedConnector3">
            <a:avLst/>
          </a:prstGeom>
          <a:ln w="57150">
            <a:solidFill>
              <a:srgbClr val="69B3E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BBC63A8-9BCE-4B44-8051-53163756FF6C}"/>
              </a:ext>
            </a:extLst>
          </p:cNvPr>
          <p:cNvSpPr txBox="1"/>
          <p:nvPr/>
        </p:nvSpPr>
        <p:spPr>
          <a:xfrm>
            <a:off x="4097729" y="2643485"/>
            <a:ext cx="4090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33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ХОТИМ</a:t>
            </a:r>
            <a:r>
              <a:rPr lang="ru-RU" sz="2400" b="1" dirty="0">
                <a:solidFill>
                  <a:srgbClr val="0033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ИЗМЕНЕНИЙ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A44FC5-2C73-449B-878A-A7DB07A92F97}"/>
              </a:ext>
            </a:extLst>
          </p:cNvPr>
          <p:cNvSpPr txBox="1"/>
          <p:nvPr/>
        </p:nvSpPr>
        <p:spPr>
          <a:xfrm>
            <a:off x="8422448" y="3895725"/>
            <a:ext cx="4038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F45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ВНЕДРИТЬ ИННОВАЦИИ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8264E9-2AFD-435E-BEC8-0A4CFCA26F17}"/>
              </a:ext>
            </a:extLst>
          </p:cNvPr>
          <p:cNvSpPr txBox="1"/>
          <p:nvPr/>
        </p:nvSpPr>
        <p:spPr>
          <a:xfrm>
            <a:off x="4887121" y="3291186"/>
            <a:ext cx="7070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69B3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УЛУЧШИТЬ УПРАВЛЕНЧЕСКИЕ ПРОЦЕССЫ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CA548B-9705-45DA-8191-92416D4043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15158" r="9978" b="23728"/>
          <a:stretch/>
        </p:blipFill>
        <p:spPr>
          <a:xfrm>
            <a:off x="827426" y="2804885"/>
            <a:ext cx="761892" cy="8561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FDAA92-E5AD-4710-89A8-6706C0D8EF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950" y="2684495"/>
            <a:ext cx="3660142" cy="195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51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BC5DCA2-03B7-4FC9-BD24-84B758DB60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2511" r="3524" b="2183"/>
          <a:stretch/>
        </p:blipFill>
        <p:spPr>
          <a:xfrm>
            <a:off x="4337974" y="459486"/>
            <a:ext cx="8475252" cy="61049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1FEA86-4D0A-41FC-9257-44B55A648D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09" y="605926"/>
            <a:ext cx="1110735" cy="117831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9D1521-C920-4032-B76D-8DF1DECA4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76" y="1793210"/>
            <a:ext cx="2635926" cy="38909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48465E-C080-4811-9097-E0CA61637430}"/>
              </a:ext>
            </a:extLst>
          </p:cNvPr>
          <p:cNvSpPr txBox="1"/>
          <p:nvPr/>
        </p:nvSpPr>
        <p:spPr>
          <a:xfrm>
            <a:off x="6088107" y="2311619"/>
            <a:ext cx="53694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F4520"/>
                </a:solidFill>
                <a:latin typeface="Montserrat Black" panose="00000A00000000000000" pitchFamily="2" charset="-52"/>
              </a:rPr>
              <a:t>Разработка и размещение в социальных сетях ,на интерактивном  портале службы занятости  населения, мультимедийных установках ЦЗН, обучающего фильма по заполнению резюме.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F98AEA78-7D2C-448A-A4C7-261FE8608445}"/>
              </a:ext>
            </a:extLst>
          </p:cNvPr>
          <p:cNvSpPr/>
          <p:nvPr/>
        </p:nvSpPr>
        <p:spPr>
          <a:xfrm>
            <a:off x="145109" y="1784246"/>
            <a:ext cx="1879901" cy="19225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ysClr val="windowText" lastClr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Некорректная,  неполная информация по заполнению резюме женщиной</a:t>
            </a:r>
          </a:p>
          <a:p>
            <a:pPr algn="ctr"/>
            <a:endParaRPr lang="ru-RU" sz="1219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1A35076A-010E-42DE-A63E-B6A82993B0E7}"/>
              </a:ext>
            </a:extLst>
          </p:cNvPr>
          <p:cNvSpPr/>
          <p:nvPr/>
        </p:nvSpPr>
        <p:spPr>
          <a:xfrm>
            <a:off x="3790926" y="3955772"/>
            <a:ext cx="1094095" cy="48463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Будет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9EFD3B-658D-4A4C-A727-A63471778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5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6DD1F90-5C76-4AF1-88D0-3ECDCEEE9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2511" r="3524" b="2183"/>
          <a:stretch/>
        </p:blipFill>
        <p:spPr>
          <a:xfrm>
            <a:off x="3828989" y="0"/>
            <a:ext cx="9131361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8534D5-D9CC-40E9-84CC-837F40D29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37" y="270403"/>
            <a:ext cx="1805288" cy="16415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0B99BA-F4F1-4602-8307-7753D34E97B3}"/>
              </a:ext>
            </a:extLst>
          </p:cNvPr>
          <p:cNvSpPr txBox="1"/>
          <p:nvPr/>
        </p:nvSpPr>
        <p:spPr>
          <a:xfrm>
            <a:off x="5079918" y="2485429"/>
            <a:ext cx="64801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33A0"/>
                </a:solidFill>
                <a:latin typeface="Montserrat Black" panose="00000A00000000000000" pitchFamily="2" charset="-52"/>
              </a:rPr>
              <a:t>3)</a:t>
            </a:r>
            <a:r>
              <a:rPr lang="en-US" sz="1400" dirty="0">
                <a:solidFill>
                  <a:srgbClr val="0033A0"/>
                </a:solidFill>
                <a:latin typeface="Montserrat Black" panose="00000A00000000000000" pitchFamily="2" charset="-52"/>
              </a:rPr>
              <a:t> </a:t>
            </a:r>
            <a:r>
              <a:rPr lang="ru-RU" sz="1400" dirty="0">
                <a:solidFill>
                  <a:srgbClr val="0033A0"/>
                </a:solidFill>
                <a:latin typeface="Montserrat Black" panose="00000A00000000000000" pitchFamily="2" charset="-52"/>
              </a:rPr>
              <a:t>Подготовка экспресс – информации для работодателей (на постоянной основе)о количестве женщин и их профессиональном статусе, желающих работать в дистанционном режиме  или с гибридной формой работы.</a:t>
            </a:r>
          </a:p>
          <a:p>
            <a:endParaRPr lang="ru-RU" sz="1400" dirty="0">
              <a:solidFill>
                <a:srgbClr val="0033A0"/>
              </a:solidFill>
              <a:latin typeface="Montserrat Black" panose="00000A00000000000000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1441EE-7211-4E93-8637-E7DE30AC67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" r="9456"/>
          <a:stretch/>
        </p:blipFill>
        <p:spPr>
          <a:xfrm>
            <a:off x="1956225" y="2010652"/>
            <a:ext cx="2772697" cy="280471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BB38395B-4717-4BAC-84DB-3AE0CD2BC2B7}"/>
              </a:ext>
            </a:extLst>
          </p:cNvPr>
          <p:cNvSpPr/>
          <p:nvPr/>
        </p:nvSpPr>
        <p:spPr>
          <a:xfrm>
            <a:off x="83461" y="1771461"/>
            <a:ext cx="1940243" cy="19225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ysClr val="windowText" lastClr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Несоответствие уровня знаний и навыков женщины современному рынку труда</a:t>
            </a:r>
          </a:p>
          <a:p>
            <a:pPr algn="ctr"/>
            <a:endParaRPr lang="ru-RU" sz="1219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5103A54-D752-493D-BCE0-E68A5EE83A66}"/>
              </a:ext>
            </a:extLst>
          </p:cNvPr>
          <p:cNvSpPr/>
          <p:nvPr/>
        </p:nvSpPr>
        <p:spPr>
          <a:xfrm>
            <a:off x="83461" y="3693990"/>
            <a:ext cx="1940243" cy="19225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ysClr val="windowText" lastClr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Отсутствие вакансий с дистанционной или гибридной формой работы</a:t>
            </a:r>
          </a:p>
          <a:p>
            <a:pPr algn="ctr"/>
            <a:endParaRPr lang="ru-RU" sz="1219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91E519DF-A9E7-4FF0-935B-248F1891B605}"/>
              </a:ext>
            </a:extLst>
          </p:cNvPr>
          <p:cNvSpPr/>
          <p:nvPr/>
        </p:nvSpPr>
        <p:spPr>
          <a:xfrm>
            <a:off x="4532871" y="3906580"/>
            <a:ext cx="1094095" cy="48463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Будет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D50AA6-FB47-434C-AC2B-98AB3FB60FE6}"/>
              </a:ext>
            </a:extLst>
          </p:cNvPr>
          <p:cNvSpPr txBox="1"/>
          <p:nvPr/>
        </p:nvSpPr>
        <p:spPr>
          <a:xfrm>
            <a:off x="4401376" y="1676540"/>
            <a:ext cx="73121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CF4520"/>
                </a:solidFill>
                <a:latin typeface="Montserrat Black" panose="00000A00000000000000" pitchFamily="2" charset="-52"/>
              </a:rPr>
              <a:t>2)</a:t>
            </a:r>
            <a:r>
              <a:rPr lang="en-US" sz="1400" dirty="0">
                <a:solidFill>
                  <a:srgbClr val="CF4520"/>
                </a:solidFill>
                <a:latin typeface="Montserrat Black" panose="00000A00000000000000" pitchFamily="2" charset="-52"/>
              </a:rPr>
              <a:t> </a:t>
            </a:r>
            <a:r>
              <a:rPr lang="ru-RU" sz="1400" dirty="0">
                <a:solidFill>
                  <a:srgbClr val="CF4520"/>
                </a:solidFill>
                <a:latin typeface="Montserrat Black" panose="00000A00000000000000" pitchFamily="2" charset="-52"/>
              </a:rPr>
              <a:t>Подготовка портфолио работодателям с описанием ситуации на рынке труда Гусь – Хрустального города и района, а так же структурным составом безработных женщин.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FB21E07-3AAB-44B5-8E9F-1D1F3ECB3F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55C46C-A0EB-4DC6-BD45-21538CE927B0}"/>
              </a:ext>
            </a:extLst>
          </p:cNvPr>
          <p:cNvSpPr txBox="1"/>
          <p:nvPr/>
        </p:nvSpPr>
        <p:spPr>
          <a:xfrm>
            <a:off x="4000555" y="732444"/>
            <a:ext cx="4959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33A0"/>
                </a:solidFill>
                <a:latin typeface="Montserrat Black" panose="00000A00000000000000" pitchFamily="2" charset="-52"/>
              </a:rPr>
              <a:t>1) Регулярное информирование работодателей о состоянии рынка труда (подготовка и отправка информации в электронном виде).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63221CC-0822-44E6-838A-F0E0B57F30C0}"/>
              </a:ext>
            </a:extLst>
          </p:cNvPr>
          <p:cNvSpPr/>
          <p:nvPr/>
        </p:nvSpPr>
        <p:spPr>
          <a:xfrm>
            <a:off x="6114197" y="3429000"/>
            <a:ext cx="5992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CF4520"/>
                </a:solidFill>
                <a:latin typeface="Montserrat Black" panose="00000A00000000000000" pitchFamily="2" charset="-52"/>
              </a:rPr>
              <a:t>4) Привлечение вакансий из ближайших регионов (Нижегородская, Ивановская, Рязанская область)для работы женщин  в дистанционном режиме. Подготовка соглашений с ЦЗН о совместной работе.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4B76A04-32FA-40FF-A575-81D430A2FC41}"/>
              </a:ext>
            </a:extLst>
          </p:cNvPr>
          <p:cNvSpPr/>
          <p:nvPr/>
        </p:nvSpPr>
        <p:spPr>
          <a:xfrm>
            <a:off x="7328848" y="4482713"/>
            <a:ext cx="37429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33A0"/>
                </a:solidFill>
                <a:latin typeface="Montserrat Black" panose="00000A00000000000000" pitchFamily="2" charset="-52"/>
              </a:rPr>
              <a:t>5) Информирование женщин о новых возможностях и формах занятости (самозанятость, ИП).</a:t>
            </a:r>
          </a:p>
        </p:txBody>
      </p:sp>
    </p:spTree>
    <p:extLst>
      <p:ext uri="{BB962C8B-B14F-4D97-AF65-F5344CB8AC3E}">
        <p14:creationId xmlns:p14="http://schemas.microsoft.com/office/powerpoint/2010/main" val="2275069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BB67A31-F39C-4E72-B91A-649543D913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2511" r="3524" b="2183"/>
          <a:stretch/>
        </p:blipFill>
        <p:spPr>
          <a:xfrm>
            <a:off x="4645572" y="0"/>
            <a:ext cx="8083642" cy="62892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0B99BA-F4F1-4602-8307-7753D34E97B3}"/>
              </a:ext>
            </a:extLst>
          </p:cNvPr>
          <p:cNvSpPr txBox="1"/>
          <p:nvPr/>
        </p:nvSpPr>
        <p:spPr>
          <a:xfrm>
            <a:off x="6239015" y="1802993"/>
            <a:ext cx="51669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33A0"/>
                </a:solidFill>
                <a:latin typeface="Montserrat Black" panose="00000A00000000000000" pitchFamily="2" charset="-52"/>
              </a:rPr>
              <a:t>Заключение договора с администрацией МО </a:t>
            </a:r>
            <a:r>
              <a:rPr lang="en-US" sz="1600" dirty="0">
                <a:solidFill>
                  <a:srgbClr val="0033A0"/>
                </a:solidFill>
                <a:latin typeface="Montserrat Black" panose="00000A00000000000000" pitchFamily="2" charset="-52"/>
              </a:rPr>
              <a:t> </a:t>
            </a:r>
            <a:r>
              <a:rPr lang="ru-RU" sz="1600" dirty="0">
                <a:solidFill>
                  <a:srgbClr val="0033A0"/>
                </a:solidFill>
                <a:latin typeface="Montserrat Black" panose="00000A00000000000000" pitchFamily="2" charset="-52"/>
              </a:rPr>
              <a:t>Гусь – Хрустальный  район с целью предоставления женщинам доступа к интернет – ресурсам через информационно – библиотечные центры Гусь – Хрустального района. Публичное открытие центров доступа в декабре 2021 года.</a:t>
            </a:r>
          </a:p>
          <a:p>
            <a:pPr algn="ctr"/>
            <a:endParaRPr lang="ru-RU" sz="1200" dirty="0">
              <a:solidFill>
                <a:srgbClr val="FF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C35A1E-CB3D-4D77-AFF4-C16A0AB8B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29" y="471139"/>
            <a:ext cx="1669110" cy="142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58DC304C-996B-4760-8CDA-D8B76A47F163}"/>
              </a:ext>
            </a:extLst>
          </p:cNvPr>
          <p:cNvSpPr/>
          <p:nvPr/>
        </p:nvSpPr>
        <p:spPr>
          <a:xfrm>
            <a:off x="144964" y="1802993"/>
            <a:ext cx="1940243" cy="19225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ysClr val="windowText" lastClr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Отсутствие технической возможности у женщин принять участие в тренингах и ярмарках вакансий в режиме онлайн</a:t>
            </a:r>
          </a:p>
          <a:p>
            <a:pPr algn="ctr"/>
            <a:endParaRPr lang="ru-RU" sz="1219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5322CA02-69AD-4021-B9A0-B01E0E417543}"/>
              </a:ext>
            </a:extLst>
          </p:cNvPr>
          <p:cNvSpPr/>
          <p:nvPr/>
        </p:nvSpPr>
        <p:spPr>
          <a:xfrm>
            <a:off x="144964" y="3725522"/>
            <a:ext cx="1940243" cy="19225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ysClr val="windowText" lastClr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Отсутствие у женщин Гусь – Хрустального района транспортной доступности</a:t>
            </a:r>
          </a:p>
          <a:p>
            <a:pPr algn="ctr"/>
            <a:endParaRPr lang="ru-RU" sz="1219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D0D86F4C-4FFF-40E9-9879-CE08EAAD22B5}"/>
              </a:ext>
            </a:extLst>
          </p:cNvPr>
          <p:cNvSpPr/>
          <p:nvPr/>
        </p:nvSpPr>
        <p:spPr>
          <a:xfrm>
            <a:off x="4895246" y="3596761"/>
            <a:ext cx="1094095" cy="48463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Будет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A503005-F5E6-44D4-A7C6-62D4C4266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FD20D6-4981-4FB8-A746-B34F00C64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04" y="1209949"/>
            <a:ext cx="3042608" cy="414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61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6845990-895D-4A61-8631-D930193904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2511" r="3524" b="2183"/>
          <a:stretch/>
        </p:blipFill>
        <p:spPr>
          <a:xfrm>
            <a:off x="4876708" y="69866"/>
            <a:ext cx="8083642" cy="62892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2739AB-B83B-4081-BE68-6B0EAA7336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4"/>
          <a:stretch/>
        </p:blipFill>
        <p:spPr>
          <a:xfrm>
            <a:off x="385366" y="1395367"/>
            <a:ext cx="1287581" cy="11075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28A965D-22B0-4D19-8DA8-D9353FC54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705" y="2451709"/>
            <a:ext cx="3523384" cy="239532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443D690-661C-49A1-8F05-FBFEB3722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FF4D4D62-22A4-4D0D-9C24-B3BD59885E98}"/>
              </a:ext>
            </a:extLst>
          </p:cNvPr>
          <p:cNvSpPr/>
          <p:nvPr/>
        </p:nvSpPr>
        <p:spPr>
          <a:xfrm>
            <a:off x="188259" y="2904565"/>
            <a:ext cx="1737445" cy="17402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ysClr val="windowText" lastClr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Отсутствие в ЦЗН игровой зоны для детей</a:t>
            </a:r>
          </a:p>
          <a:p>
            <a:pPr algn="ctr"/>
            <a:endParaRPr lang="ru-RU" sz="1219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2B1637-47CD-4E52-B03D-8BD3ABCC011B}"/>
              </a:ext>
            </a:extLst>
          </p:cNvPr>
          <p:cNvSpPr txBox="1"/>
          <p:nvPr/>
        </p:nvSpPr>
        <p:spPr>
          <a:xfrm rot="10800000" flipV="1">
            <a:off x="7431740" y="2767381"/>
            <a:ext cx="4096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F4520"/>
                </a:solidFill>
                <a:latin typeface="Montserrat Black" panose="00000A00000000000000" pitchFamily="2" charset="-52"/>
              </a:rPr>
              <a:t>1) Создание игровой зоны для детей с сопровождением сотрудника ЦЗН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id="{C1B637C4-ECAC-4631-ABC1-EDBCF9DA6B96}"/>
              </a:ext>
            </a:extLst>
          </p:cNvPr>
          <p:cNvSpPr/>
          <p:nvPr/>
        </p:nvSpPr>
        <p:spPr>
          <a:xfrm>
            <a:off x="5528415" y="3922582"/>
            <a:ext cx="1094095" cy="48463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Будет</a:t>
            </a:r>
          </a:p>
        </p:txBody>
      </p:sp>
    </p:spTree>
    <p:extLst>
      <p:ext uri="{BB962C8B-B14F-4D97-AF65-F5344CB8AC3E}">
        <p14:creationId xmlns:p14="http://schemas.microsoft.com/office/powerpoint/2010/main" val="2611433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35E17B-5945-40B5-9550-19C60E4CF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183" y="125293"/>
            <a:ext cx="1804572" cy="7803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F7F7582-7924-45D5-8C96-E1FB2C881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2511" r="3524" b="2183"/>
          <a:stretch/>
        </p:blipFill>
        <p:spPr>
          <a:xfrm>
            <a:off x="2400024" y="536949"/>
            <a:ext cx="8160302" cy="5970138"/>
          </a:xfrm>
          <a:prstGeom prst="rect">
            <a:avLst/>
          </a:prstGeom>
        </p:spPr>
      </p:pic>
      <p:sp>
        <p:nvSpPr>
          <p:cNvPr id="5" name="Волна 4">
            <a:extLst>
              <a:ext uri="{FF2B5EF4-FFF2-40B4-BE49-F238E27FC236}">
                <a16:creationId xmlns:a16="http://schemas.microsoft.com/office/drawing/2014/main" id="{67D39285-356C-4461-B42F-F42E56750CF7}"/>
              </a:ext>
            </a:extLst>
          </p:cNvPr>
          <p:cNvSpPr/>
          <p:nvPr/>
        </p:nvSpPr>
        <p:spPr>
          <a:xfrm>
            <a:off x="3829049" y="2329980"/>
            <a:ext cx="8639175" cy="2390775"/>
          </a:xfrm>
          <a:prstGeom prst="wave">
            <a:avLst>
              <a:gd name="adj1" fmla="val 12500"/>
              <a:gd name="adj2" fmla="val -331"/>
            </a:avLst>
          </a:prstGeom>
          <a:ln w="38100">
            <a:solidFill>
              <a:srgbClr val="69B3E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Соединитель: изогнутый 6">
            <a:extLst>
              <a:ext uri="{FF2B5EF4-FFF2-40B4-BE49-F238E27FC236}">
                <a16:creationId xmlns:a16="http://schemas.microsoft.com/office/drawing/2014/main" id="{0A5431C7-E719-4897-840B-4900B2857AB5}"/>
              </a:ext>
            </a:extLst>
          </p:cNvPr>
          <p:cNvCxnSpPr>
            <a:cxnSpLocks/>
          </p:cNvCxnSpPr>
          <p:nvPr/>
        </p:nvCxnSpPr>
        <p:spPr>
          <a:xfrm flipV="1">
            <a:off x="2327267" y="3105150"/>
            <a:ext cx="1501782" cy="561975"/>
          </a:xfrm>
          <a:prstGeom prst="curvedConnector3">
            <a:avLst/>
          </a:prstGeom>
          <a:ln w="57150">
            <a:solidFill>
              <a:srgbClr val="69B3E7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Соединитель: изогнутый 8">
            <a:extLst>
              <a:ext uri="{FF2B5EF4-FFF2-40B4-BE49-F238E27FC236}">
                <a16:creationId xmlns:a16="http://schemas.microsoft.com/office/drawing/2014/main" id="{8F47AC1C-5B6A-4F02-8E11-4E7C89FD5881}"/>
              </a:ext>
            </a:extLst>
          </p:cNvPr>
          <p:cNvCxnSpPr>
            <a:cxnSpLocks/>
          </p:cNvCxnSpPr>
          <p:nvPr/>
        </p:nvCxnSpPr>
        <p:spPr>
          <a:xfrm>
            <a:off x="2471057" y="3831771"/>
            <a:ext cx="1357992" cy="263979"/>
          </a:xfrm>
          <a:prstGeom prst="curvedConnector3">
            <a:avLst/>
          </a:prstGeom>
          <a:ln w="57150">
            <a:solidFill>
              <a:srgbClr val="69B3E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A44FC5-2C73-449B-878A-A7DB07A92F97}"/>
              </a:ext>
            </a:extLst>
          </p:cNvPr>
          <p:cNvSpPr txBox="1"/>
          <p:nvPr/>
        </p:nvSpPr>
        <p:spPr>
          <a:xfrm>
            <a:off x="6129557" y="3370106"/>
            <a:ext cx="4195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F45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ВНЕДРЯЕМ ИННОВАЦИИ!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CA548B-9705-45DA-8191-92416D4043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15158" r="9978" b="23728"/>
          <a:stretch/>
        </p:blipFill>
        <p:spPr>
          <a:xfrm>
            <a:off x="827426" y="2804885"/>
            <a:ext cx="761892" cy="8561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FDAA92-E5AD-4710-89A8-6706C0D8EF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950" y="2684495"/>
            <a:ext cx="3660142" cy="195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77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312536-5955-450C-9350-6101FAB86B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2511" r="3524" b="2183"/>
          <a:stretch/>
        </p:blipFill>
        <p:spPr>
          <a:xfrm>
            <a:off x="4731599" y="0"/>
            <a:ext cx="8083642" cy="62892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8F85B3-67C4-4BB1-A9E5-27011D7F9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148" y="1395362"/>
            <a:ext cx="3064478" cy="309351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E205B8-0B81-40FD-9393-0775EEA3180E}"/>
              </a:ext>
            </a:extLst>
          </p:cNvPr>
          <p:cNvSpPr txBox="1"/>
          <p:nvPr/>
        </p:nvSpPr>
        <p:spPr>
          <a:xfrm>
            <a:off x="6073254" y="2383449"/>
            <a:ext cx="52143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CF4520"/>
                </a:solidFill>
                <a:latin typeface="Montserrat Black" panose="00000A00000000000000" pitchFamily="2" charset="-52"/>
              </a:rPr>
              <a:t>2) Проведение мониторинга оценки качества оказания государственных услуг на интерактивном портале службы занятости населения Владимирской области </a:t>
            </a:r>
            <a:r>
              <a:rPr lang="en-US" sz="1400" dirty="0">
                <a:solidFill>
                  <a:srgbClr val="CF4520"/>
                </a:solidFill>
                <a:latin typeface="Montserrat Black" panose="00000A00000000000000" pitchFamily="2" charset="-52"/>
              </a:rPr>
              <a:t>vladzan.ru</a:t>
            </a:r>
            <a:endParaRPr lang="ru-RU" sz="1400" dirty="0">
              <a:solidFill>
                <a:srgbClr val="CF4520"/>
              </a:solidFill>
              <a:latin typeface="Montserrat Black" panose="00000A00000000000000" pitchFamily="2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F8D02C8-74B1-4447-AFA1-AA7EDC323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F5D850C-B2FA-496A-ABF6-F154D78073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624" y="566676"/>
            <a:ext cx="1597312" cy="1303301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102F3F83-95C4-4B20-B0D5-682C5A91EE6A}"/>
              </a:ext>
            </a:extLst>
          </p:cNvPr>
          <p:cNvSpPr/>
          <p:nvPr/>
        </p:nvSpPr>
        <p:spPr>
          <a:xfrm>
            <a:off x="145109" y="1784246"/>
            <a:ext cx="1879901" cy="19225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ysClr val="windowText" lastClr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Отсутствие фидбека</a:t>
            </a:r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70753F32-C2BE-4C06-9CDA-4A1E6B258447}"/>
              </a:ext>
            </a:extLst>
          </p:cNvPr>
          <p:cNvSpPr/>
          <p:nvPr/>
        </p:nvSpPr>
        <p:spPr>
          <a:xfrm>
            <a:off x="5209626" y="3706775"/>
            <a:ext cx="1094095" cy="48463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Будет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AA4972-EFBF-4F88-9217-C098FFA6C823}"/>
              </a:ext>
            </a:extLst>
          </p:cNvPr>
          <p:cNvSpPr txBox="1"/>
          <p:nvPr/>
        </p:nvSpPr>
        <p:spPr>
          <a:xfrm>
            <a:off x="5828853" y="1395361"/>
            <a:ext cx="244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33A0"/>
                </a:solidFill>
                <a:latin typeface="Montserrat Black" panose="00000A00000000000000" pitchFamily="2" charset="-52"/>
              </a:rPr>
              <a:t> 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902CCF-2C38-498C-9758-9562E378532C}"/>
              </a:ext>
            </a:extLst>
          </p:cNvPr>
          <p:cNvSpPr txBox="1"/>
          <p:nvPr/>
        </p:nvSpPr>
        <p:spPr>
          <a:xfrm>
            <a:off x="5270174" y="1218326"/>
            <a:ext cx="6058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33A0"/>
                </a:solidFill>
                <a:latin typeface="Montserrat Black" panose="00000A00000000000000" pitchFamily="2" charset="-52"/>
              </a:rPr>
              <a:t>1)Введение в регламент работы одного из сотрудников по взаимодействию с работодателями регулярного сбора и анализа информации о трудоустроенных и уволенных с предприятий города и района клиентов ЦЗН.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55606E-C8D4-448B-B0B7-82304FF38194}"/>
              </a:ext>
            </a:extLst>
          </p:cNvPr>
          <p:cNvSpPr txBox="1"/>
          <p:nvPr/>
        </p:nvSpPr>
        <p:spPr>
          <a:xfrm>
            <a:off x="7690666" y="3780663"/>
            <a:ext cx="428379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33A0"/>
                </a:solidFill>
                <a:latin typeface="Montserrat Black" panose="00000A00000000000000" pitchFamily="2" charset="-52"/>
              </a:rPr>
              <a:t>3) Разработка на единой цифровой платформе портала «Работа России» системы обратной связи для оценки качества оказания государственных услуг.</a:t>
            </a:r>
          </a:p>
        </p:txBody>
      </p:sp>
    </p:spTree>
    <p:extLst>
      <p:ext uri="{BB962C8B-B14F-4D97-AF65-F5344CB8AC3E}">
        <p14:creationId xmlns:p14="http://schemas.microsoft.com/office/powerpoint/2010/main" val="1573863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8EE693-65FC-4A3E-A12F-A344C42BC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2511" r="3524" b="2183"/>
          <a:stretch/>
        </p:blipFill>
        <p:spPr>
          <a:xfrm>
            <a:off x="4876708" y="69866"/>
            <a:ext cx="8083642" cy="62892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5F9FB8-D1FD-40C4-8E0C-A4E750FDF3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7" y="459486"/>
            <a:ext cx="1026736" cy="109723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9B625DD-05A7-4477-883C-7667BAFD7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38" y="2443076"/>
            <a:ext cx="3221299" cy="235431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185927-3AAD-45A3-91D5-1E72B6FB2C4B}"/>
              </a:ext>
            </a:extLst>
          </p:cNvPr>
          <p:cNvSpPr txBox="1"/>
          <p:nvPr/>
        </p:nvSpPr>
        <p:spPr>
          <a:xfrm>
            <a:off x="6747211" y="3134386"/>
            <a:ext cx="560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33A0"/>
                </a:solidFill>
                <a:latin typeface="Montserrat Black" panose="00000A00000000000000" pitchFamily="2" charset="-52"/>
              </a:rPr>
              <a:t>3) Сопровождение женщины сотрудниками ЦЗН  до момента трудоустройства и после него.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AE3544-CB67-4BB8-9A91-F314B1A7D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602D83FA-1B1B-46DE-8B4E-56DB1A1C4A26}"/>
              </a:ext>
            </a:extLst>
          </p:cNvPr>
          <p:cNvSpPr/>
          <p:nvPr/>
        </p:nvSpPr>
        <p:spPr>
          <a:xfrm>
            <a:off x="144963" y="1506471"/>
            <a:ext cx="1940243" cy="19225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ysClr val="windowText" lastClr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Отсутствие механизма сбора обратной связи, ее анализа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133AA87-9423-4571-B992-25A17A5B92AB}"/>
              </a:ext>
            </a:extLst>
          </p:cNvPr>
          <p:cNvSpPr/>
          <p:nvPr/>
        </p:nvSpPr>
        <p:spPr>
          <a:xfrm>
            <a:off x="144963" y="3429000"/>
            <a:ext cx="1940243" cy="19225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ysClr val="windowText" lastClr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Отсутствие желания у женщины поделиться своей историей</a:t>
            </a:r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3544D6D6-11BA-46AC-8E2C-26D8F8A5B603}"/>
              </a:ext>
            </a:extLst>
          </p:cNvPr>
          <p:cNvSpPr/>
          <p:nvPr/>
        </p:nvSpPr>
        <p:spPr>
          <a:xfrm>
            <a:off x="5365081" y="3905632"/>
            <a:ext cx="1094095" cy="48463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Будет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D9B3F5-DBB8-4BE2-A70C-A3CC31D87770}"/>
              </a:ext>
            </a:extLst>
          </p:cNvPr>
          <p:cNvSpPr txBox="1"/>
          <p:nvPr/>
        </p:nvSpPr>
        <p:spPr>
          <a:xfrm>
            <a:off x="4997457" y="1366279"/>
            <a:ext cx="65164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33A0"/>
                </a:solidFill>
                <a:latin typeface="Montserrat Black" panose="00000A00000000000000" pitchFamily="2" charset="-52"/>
              </a:rPr>
              <a:t>1) Размещение ящика сбора предложений в ЦЗН.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7FAD46-B00B-4764-A225-0DFFA2269800}"/>
              </a:ext>
            </a:extLst>
          </p:cNvPr>
          <p:cNvSpPr txBox="1"/>
          <p:nvPr/>
        </p:nvSpPr>
        <p:spPr>
          <a:xfrm>
            <a:off x="5544375" y="2112957"/>
            <a:ext cx="65164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CF4520"/>
                </a:solidFill>
                <a:latin typeface="Montserrat Black" panose="00000A00000000000000" pitchFamily="2" charset="-52"/>
              </a:rPr>
              <a:t>2) Запись и трансляция на мультимедийных установках в ЦЗН историй успеха женщин.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ABC1B9-A9C9-4C85-9420-BF2C309F699B}"/>
              </a:ext>
            </a:extLst>
          </p:cNvPr>
          <p:cNvSpPr txBox="1"/>
          <p:nvPr/>
        </p:nvSpPr>
        <p:spPr>
          <a:xfrm>
            <a:off x="8093339" y="4155815"/>
            <a:ext cx="35170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CF4520"/>
              </a:solidFill>
              <a:latin typeface="Montserrat Black" panose="00000A00000000000000" pitchFamily="2" charset="-52"/>
            </a:endParaRPr>
          </a:p>
          <a:p>
            <a:r>
              <a:rPr lang="ru-RU" sz="1400" dirty="0">
                <a:solidFill>
                  <a:srgbClr val="CF4520"/>
                </a:solidFill>
                <a:latin typeface="Montserrat Black" panose="00000A00000000000000" pitchFamily="2" charset="-52"/>
              </a:rPr>
              <a:t>4) Организация обратной связи при снятии с учёта женщин (разработка анкет и заполнение).</a:t>
            </a:r>
          </a:p>
        </p:txBody>
      </p:sp>
    </p:spTree>
    <p:extLst>
      <p:ext uri="{BB962C8B-B14F-4D97-AF65-F5344CB8AC3E}">
        <p14:creationId xmlns:p14="http://schemas.microsoft.com/office/powerpoint/2010/main" val="4088241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AE3544-CB67-4BB8-9A91-F314B1A7D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FD9B3F5-DBB8-4BE2-A70C-A3CC31D87770}"/>
              </a:ext>
            </a:extLst>
          </p:cNvPr>
          <p:cNvSpPr txBox="1"/>
          <p:nvPr/>
        </p:nvSpPr>
        <p:spPr>
          <a:xfrm>
            <a:off x="253709" y="294968"/>
            <a:ext cx="3964073" cy="664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3A0"/>
                </a:solidFill>
                <a:latin typeface="Montserrat Black" panose="00000A00000000000000" pitchFamily="2" charset="-52"/>
              </a:rPr>
              <a:t>Размещение ящика сбора предложений в ЦЗН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ABC1B9-A9C9-4C85-9420-BF2C309F699B}"/>
              </a:ext>
            </a:extLst>
          </p:cNvPr>
          <p:cNvSpPr txBox="1"/>
          <p:nvPr/>
        </p:nvSpPr>
        <p:spPr>
          <a:xfrm>
            <a:off x="7495831" y="3240007"/>
            <a:ext cx="395192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CF4520"/>
              </a:solidFill>
              <a:latin typeface="Montserrat Black" panose="00000A00000000000000" pitchFamily="2" charset="-52"/>
            </a:endParaRPr>
          </a:p>
          <a:p>
            <a:endParaRPr lang="ru-RU" sz="1400" dirty="0">
              <a:solidFill>
                <a:srgbClr val="CF4520"/>
              </a:solidFill>
              <a:latin typeface="Montserrat Black" panose="00000A00000000000000" pitchFamily="2" charset="-52"/>
            </a:endParaRPr>
          </a:p>
          <a:p>
            <a:endParaRPr lang="ru-RU" sz="1400" dirty="0">
              <a:solidFill>
                <a:srgbClr val="CF4520"/>
              </a:solidFill>
              <a:latin typeface="Montserrat Black" panose="00000A00000000000000" pitchFamily="2" charset="-52"/>
            </a:endParaRPr>
          </a:p>
          <a:p>
            <a:endParaRPr lang="ru-RU" sz="1400" dirty="0">
              <a:solidFill>
                <a:srgbClr val="CF4520"/>
              </a:solidFill>
              <a:latin typeface="Montserrat Black" panose="00000A00000000000000" pitchFamily="2" charset="-52"/>
            </a:endParaRPr>
          </a:p>
          <a:p>
            <a:endParaRPr lang="ru-RU" sz="1400" dirty="0">
              <a:solidFill>
                <a:srgbClr val="CF4520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D24981-EA4B-4BA4-88DF-568057E92448}"/>
              </a:ext>
            </a:extLst>
          </p:cNvPr>
          <p:cNvSpPr/>
          <p:nvPr/>
        </p:nvSpPr>
        <p:spPr>
          <a:xfrm>
            <a:off x="4074436" y="959001"/>
            <a:ext cx="812248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F4520"/>
                </a:solidFill>
                <a:latin typeface="Arial" panose="020B0604020202020204" pitchFamily="34" charset="0"/>
              </a:rPr>
              <a:t> С 01.12. 2021 с целью учёта мнения граждан о качестве оказания государственных услуг и для более оперативного принятия решений по устранению недостатков в организации работы, у клиентов  появилась возможность оставить нам свой отзыв в письменном виде </a:t>
            </a:r>
          </a:p>
          <a:p>
            <a:endParaRPr lang="ru-RU" sz="2000" b="1" dirty="0">
              <a:solidFill>
                <a:srgbClr val="CF4520"/>
              </a:solidFill>
              <a:latin typeface="Arial" panose="020B0604020202020204" pitchFamily="34" charset="0"/>
            </a:endParaRPr>
          </a:p>
          <a:p>
            <a:endParaRPr lang="ru-RU" sz="2000" b="1" dirty="0">
              <a:solidFill>
                <a:srgbClr val="CF4520"/>
              </a:solidFill>
              <a:latin typeface="Arial" panose="020B0604020202020204" pitchFamily="34" charset="0"/>
            </a:endParaRPr>
          </a:p>
          <a:p>
            <a:endParaRPr lang="ru-RU" sz="2000" b="1" dirty="0">
              <a:solidFill>
                <a:srgbClr val="CF4520"/>
              </a:solidFill>
              <a:latin typeface="Arial" panose="020B0604020202020204" pitchFamily="34" charset="0"/>
            </a:endParaRPr>
          </a:p>
          <a:p>
            <a:endParaRPr lang="ru-RU" sz="2000" b="1" dirty="0">
              <a:solidFill>
                <a:srgbClr val="CF4520"/>
              </a:solidFill>
              <a:latin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0033A0"/>
                </a:solidFill>
                <a:latin typeface="Arial" panose="020B0604020202020204" pitchFamily="34" charset="0"/>
              </a:rPr>
              <a:t>или с помощью записи </a:t>
            </a:r>
          </a:p>
          <a:p>
            <a:r>
              <a:rPr lang="ru-RU" sz="2400" b="1" dirty="0">
                <a:solidFill>
                  <a:srgbClr val="0033A0"/>
                </a:solidFill>
                <a:latin typeface="Arial" panose="020B0604020202020204" pitchFamily="34" charset="0"/>
              </a:rPr>
              <a:t>на веб камеру</a:t>
            </a:r>
            <a:endParaRPr lang="ru-RU" sz="2400" b="1" dirty="0">
              <a:solidFill>
                <a:srgbClr val="0033A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65B349-D833-4440-851E-E979B309B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3" y="1243356"/>
            <a:ext cx="3964073" cy="34023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41752A-56E7-40AC-8EAA-026C35998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55" y="3814447"/>
            <a:ext cx="3054428" cy="261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49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AE3544-CB67-4BB8-9A91-F314B1A7D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FD9B3F5-DBB8-4BE2-A70C-A3CC31D87770}"/>
              </a:ext>
            </a:extLst>
          </p:cNvPr>
          <p:cNvSpPr txBox="1"/>
          <p:nvPr/>
        </p:nvSpPr>
        <p:spPr>
          <a:xfrm>
            <a:off x="1253613" y="248942"/>
            <a:ext cx="95274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33A0"/>
                </a:solidFill>
                <a:latin typeface="Montserrat Black" panose="00000A00000000000000" pitchFamily="2" charset="-52"/>
              </a:rPr>
              <a:t>С 11 октября 2021 года организована работа с отзывами клиентов в социальных сетях</a:t>
            </a:r>
            <a:endParaRPr lang="ru-RU" sz="2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A58E96-2DC9-4F59-A8A1-E8E6F72D5CC4}"/>
              </a:ext>
            </a:extLst>
          </p:cNvPr>
          <p:cNvSpPr/>
          <p:nvPr/>
        </p:nvSpPr>
        <p:spPr>
          <a:xfrm>
            <a:off x="294968" y="2374490"/>
            <a:ext cx="42180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Регулярная работа с отзывами          позволит получить бесценную обратную связь от клиентов и понять, все ли мы делаем правильно или можно что-то улучшить.</a:t>
            </a:r>
            <a:endParaRPr lang="ru-RU" sz="2000" b="1" dirty="0">
              <a:solidFill>
                <a:srgbClr val="FF0000"/>
              </a:solidFill>
              <a:latin typeface="Montserrat Black" panose="00000A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BC9D6A-85E7-40F6-BEBD-497306F1D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532" y="1222408"/>
            <a:ext cx="6749257" cy="56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98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E30CA-4719-4A7A-9EC8-12DB5242D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0033A0"/>
                </a:solidFill>
                <a:latin typeface="Montserrat Black" panose="00000A00000000000000" pitchFamily="2" charset="-52"/>
              </a:rPr>
              <a:t>Динамика отзывов и обратной связи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AA7D9-DEC6-446E-BBCC-57DFCC7BF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023" y="1825625"/>
            <a:ext cx="11657657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С 11 октября</a:t>
            </a:r>
            <a:r>
              <a:rPr lang="ru-RU" dirty="0"/>
              <a:t>                </a:t>
            </a:r>
            <a:r>
              <a:rPr lang="ru-RU" sz="2400" dirty="0"/>
              <a:t>увеличение количества отзывов и предложений </a:t>
            </a:r>
          </a:p>
          <a:p>
            <a:pPr marL="0" indent="0">
              <a:buNone/>
            </a:pPr>
            <a:r>
              <a:rPr lang="ru-RU" sz="2400" dirty="0"/>
              <a:t>                                          клиентов Центра занятости населения </a:t>
            </a:r>
            <a:r>
              <a:rPr lang="ru-RU" sz="2400" dirty="0">
                <a:solidFill>
                  <a:srgbClr val="FF0000"/>
                </a:solidFill>
              </a:rPr>
              <a:t>на 40 %, </a:t>
            </a:r>
            <a:r>
              <a:rPr lang="ru-RU" sz="2400" dirty="0"/>
              <a:t>в том числе </a:t>
            </a:r>
          </a:p>
          <a:p>
            <a:pPr marL="0" indent="0">
              <a:buNone/>
            </a:pPr>
            <a:r>
              <a:rPr lang="ru-RU" sz="2400" dirty="0"/>
              <a:t>                                          поступило предложение о размещении расписания занятий </a:t>
            </a:r>
          </a:p>
          <a:p>
            <a:pPr marL="0" indent="0">
              <a:buNone/>
            </a:pPr>
            <a:r>
              <a:rPr lang="ru-RU" sz="2400" dirty="0"/>
              <a:t>                                          проекта «Занятость Мам»</a:t>
            </a:r>
          </a:p>
          <a:p>
            <a:pPr marL="0" indent="0">
              <a:buNone/>
            </a:pPr>
            <a:r>
              <a:rPr lang="ru-RU" sz="2400" dirty="0"/>
              <a:t>             </a:t>
            </a:r>
          </a:p>
          <a:p>
            <a:pPr marL="0" indent="0">
              <a:buNone/>
            </a:pPr>
            <a:r>
              <a:rPr lang="ru-RU" sz="2400" dirty="0"/>
              <a:t>                                          Обратная связь </a:t>
            </a:r>
            <a:r>
              <a:rPr lang="ru-RU" sz="2400" dirty="0">
                <a:solidFill>
                  <a:srgbClr val="FF0000"/>
                </a:solidFill>
              </a:rPr>
              <a:t>(</a:t>
            </a:r>
            <a:r>
              <a:rPr lang="ru-RU" sz="2400" b="1" dirty="0">
                <a:solidFill>
                  <a:srgbClr val="FF0000"/>
                </a:solidFill>
              </a:rPr>
              <a:t>ПРЕДЛОЖЕНИЕ ВЫПОЛНЕНО</a:t>
            </a:r>
            <a:r>
              <a:rPr lang="ru-RU" sz="2400" dirty="0">
                <a:solidFill>
                  <a:srgbClr val="FF0000"/>
                </a:solidFill>
              </a:rPr>
              <a:t>)    </a:t>
            </a:r>
          </a:p>
          <a:p>
            <a:pPr marL="0" indent="0">
              <a:buNone/>
            </a:pPr>
            <a:r>
              <a:rPr lang="ru-RU" sz="2400" dirty="0"/>
              <a:t>                                        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A545F9-6A6D-4173-A791-26E833A72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4038" y="589296"/>
            <a:ext cx="1805288" cy="779241"/>
          </a:xfrm>
          <a:prstGeom prst="rect">
            <a:avLst/>
          </a:prstGeom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760807AF-CE25-4E65-A9E6-0558B16CA5DF}"/>
              </a:ext>
            </a:extLst>
          </p:cNvPr>
          <p:cNvSpPr/>
          <p:nvPr/>
        </p:nvSpPr>
        <p:spPr>
          <a:xfrm>
            <a:off x="3126700" y="1855947"/>
            <a:ext cx="1060315" cy="291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0CFA85-4761-4F5C-834F-6863A126E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46" y="3492228"/>
            <a:ext cx="1331537" cy="1410511"/>
          </a:xfrm>
          <a:prstGeom prst="rect">
            <a:avLst/>
          </a:prstGeom>
        </p:spPr>
      </p:pic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B955CB09-FA94-46BF-9519-1B88780C12DF}"/>
              </a:ext>
            </a:extLst>
          </p:cNvPr>
          <p:cNvSpPr/>
          <p:nvPr/>
        </p:nvSpPr>
        <p:spPr>
          <a:xfrm>
            <a:off x="2596543" y="4197484"/>
            <a:ext cx="1060315" cy="291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861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531CD7-7F27-4497-A7D1-B6B3CB0CD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E65BEAA5-F0AD-48F4-A92B-43B98D6F4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25" y="-218364"/>
            <a:ext cx="129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D4408A-41F8-48CE-9A96-D19C23F5A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077" y="3179648"/>
            <a:ext cx="3673475" cy="3673475"/>
          </a:xfrm>
          <a:prstGeom prst="rect">
            <a:avLst/>
          </a:prstGeom>
        </p:spPr>
      </p:pic>
      <p:sp>
        <p:nvSpPr>
          <p:cNvPr id="17" name="Прямоугольник: загнутый угол 16">
            <a:extLst>
              <a:ext uri="{FF2B5EF4-FFF2-40B4-BE49-F238E27FC236}">
                <a16:creationId xmlns:a16="http://schemas.microsoft.com/office/drawing/2014/main" id="{FD08A119-AE6F-4CE1-A451-24A37C44EB02}"/>
              </a:ext>
            </a:extLst>
          </p:cNvPr>
          <p:cNvSpPr/>
          <p:nvPr/>
        </p:nvSpPr>
        <p:spPr>
          <a:xfrm>
            <a:off x="274125" y="2291537"/>
            <a:ext cx="4480751" cy="1776221"/>
          </a:xfrm>
          <a:prstGeom prst="foldedCorner">
            <a:avLst/>
          </a:prstGeom>
          <a:ln w="76200">
            <a:solidFill>
              <a:srgbClr val="CF452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69B3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Стереотипы работодателей</a:t>
            </a:r>
          </a:p>
        </p:txBody>
      </p:sp>
      <p:sp>
        <p:nvSpPr>
          <p:cNvPr id="22" name="Прямоугольник: загнутый угол 21">
            <a:extLst>
              <a:ext uri="{FF2B5EF4-FFF2-40B4-BE49-F238E27FC236}">
                <a16:creationId xmlns:a16="http://schemas.microsoft.com/office/drawing/2014/main" id="{37CC7C8E-A8BA-4E90-97F3-4B8617705866}"/>
              </a:ext>
            </a:extLst>
          </p:cNvPr>
          <p:cNvSpPr/>
          <p:nvPr/>
        </p:nvSpPr>
        <p:spPr>
          <a:xfrm>
            <a:off x="274125" y="4524375"/>
            <a:ext cx="4480751" cy="2004442"/>
          </a:xfrm>
          <a:prstGeom prst="foldedCorner">
            <a:avLst/>
          </a:prstGeom>
          <a:ln w="76200">
            <a:solidFill>
              <a:srgbClr val="0033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F45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вакансий с гибкими формами труда, неполным рабочим днем, дистанционной работой</a:t>
            </a:r>
          </a:p>
        </p:txBody>
      </p:sp>
      <p:sp>
        <p:nvSpPr>
          <p:cNvPr id="24" name="Прямоугольник: загнутый угол 23">
            <a:extLst>
              <a:ext uri="{FF2B5EF4-FFF2-40B4-BE49-F238E27FC236}">
                <a16:creationId xmlns:a16="http://schemas.microsoft.com/office/drawing/2014/main" id="{93D09BB7-200C-483C-9F57-D8CC2B74B7B8}"/>
              </a:ext>
            </a:extLst>
          </p:cNvPr>
          <p:cNvSpPr/>
          <p:nvPr/>
        </p:nvSpPr>
        <p:spPr>
          <a:xfrm>
            <a:off x="274128" y="218262"/>
            <a:ext cx="4480751" cy="1776222"/>
          </a:xfrm>
          <a:prstGeom prst="foldedCorner">
            <a:avLst/>
          </a:prstGeom>
          <a:ln w="76200">
            <a:solidFill>
              <a:srgbClr val="69B3E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33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 уровень профессиональных компетенций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C0F376-420C-4A8F-A905-395641FC1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80" y="494571"/>
            <a:ext cx="3520440" cy="21317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75BC4D-CB2B-4D7F-A3F4-FA5849B743BD}"/>
              </a:ext>
            </a:extLst>
          </p:cNvPr>
          <p:cNvSpPr txBox="1"/>
          <p:nvPr/>
        </p:nvSpPr>
        <p:spPr>
          <a:xfrm rot="10800000" flipV="1">
            <a:off x="9116568" y="4450252"/>
            <a:ext cx="34224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33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 – женщина, воспитывающая несовершеннолетних детей</a:t>
            </a:r>
          </a:p>
        </p:txBody>
      </p:sp>
      <p:sp>
        <p:nvSpPr>
          <p:cNvPr id="7" name="Прямоугольник: загнутый угол 6">
            <a:extLst>
              <a:ext uri="{FF2B5EF4-FFF2-40B4-BE49-F238E27FC236}">
                <a16:creationId xmlns:a16="http://schemas.microsoft.com/office/drawing/2014/main" id="{C326D08B-F4CC-4177-A169-4FAB9689E18A}"/>
              </a:ext>
            </a:extLst>
          </p:cNvPr>
          <p:cNvSpPr/>
          <p:nvPr/>
        </p:nvSpPr>
        <p:spPr>
          <a:xfrm>
            <a:off x="8503920" y="1207305"/>
            <a:ext cx="4035107" cy="2564059"/>
          </a:xfrm>
          <a:prstGeom prst="foldedCorner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81ABE2-3C38-4D3D-A087-0EC84A563640}"/>
              </a:ext>
            </a:extLst>
          </p:cNvPr>
          <p:cNvSpPr txBox="1"/>
          <p:nvPr/>
        </p:nvSpPr>
        <p:spPr>
          <a:xfrm>
            <a:off x="8503920" y="1463040"/>
            <a:ext cx="40351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F4520"/>
                </a:solidFill>
              </a:rPr>
              <a:t>На 1 января 2021 года </a:t>
            </a:r>
            <a:r>
              <a:rPr lang="ru-RU" sz="2000" b="1">
                <a:solidFill>
                  <a:srgbClr val="CF4520"/>
                </a:solidFill>
              </a:rPr>
              <a:t>на учёте </a:t>
            </a:r>
            <a:r>
              <a:rPr lang="ru-RU" sz="2000" b="1" dirty="0">
                <a:solidFill>
                  <a:srgbClr val="CF4520"/>
                </a:solidFill>
              </a:rPr>
              <a:t>состояло </a:t>
            </a:r>
            <a:r>
              <a:rPr lang="ru-RU" sz="2400" b="1" dirty="0">
                <a:solidFill>
                  <a:srgbClr val="CF4520"/>
                </a:solidFill>
              </a:rPr>
              <a:t>707</a:t>
            </a:r>
            <a:r>
              <a:rPr lang="ru-RU" sz="2000" b="1" dirty="0">
                <a:solidFill>
                  <a:srgbClr val="CF4520"/>
                </a:solidFill>
              </a:rPr>
              <a:t> безработных женщин, воспитывающий несовершеннолетних детей, проживающих на территории Гусь-Хрустального города и района</a:t>
            </a:r>
          </a:p>
        </p:txBody>
      </p:sp>
    </p:spTree>
    <p:extLst>
      <p:ext uri="{BB962C8B-B14F-4D97-AF65-F5344CB8AC3E}">
        <p14:creationId xmlns:p14="http://schemas.microsoft.com/office/powerpoint/2010/main" val="426450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EF6DE-2334-42C5-8CCE-E2573F235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0033A0"/>
                </a:solidFill>
                <a:latin typeface="Montserrat Black" panose="00000A00000000000000" pitchFamily="2" charset="-52"/>
              </a:rPr>
              <a:t>Размещение расписания </a:t>
            </a:r>
            <a:br>
              <a:rPr lang="ru-RU" sz="3200" dirty="0">
                <a:solidFill>
                  <a:srgbClr val="0033A0"/>
                </a:solidFill>
                <a:latin typeface="Montserrat Black" panose="00000A00000000000000" pitchFamily="2" charset="-52"/>
              </a:rPr>
            </a:br>
            <a:r>
              <a:rPr lang="ru-RU" sz="3200" dirty="0">
                <a:solidFill>
                  <a:srgbClr val="0033A0"/>
                </a:solidFill>
                <a:latin typeface="Montserrat Black" panose="00000A00000000000000" pitchFamily="2" charset="-52"/>
              </a:rPr>
              <a:t>на страничках ЦЗН в соцсетях</a:t>
            </a:r>
            <a:endParaRPr lang="ru-RU" sz="32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1E160E5-889F-40A1-B95C-64DB39349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5" y="2324911"/>
            <a:ext cx="5869300" cy="3511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960E78-F8AD-4487-AC92-2208E9EA4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3" y="2324911"/>
            <a:ext cx="4452298" cy="35227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27336D-608F-4394-8139-CAEF7717E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4038" y="521203"/>
            <a:ext cx="1805288" cy="779241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80ACB56C-8950-42A1-A49E-89BC4DBEC8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27775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699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8EE693-65FC-4A3E-A12F-A344C42BCB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2511" r="3524" b="2183"/>
          <a:stretch/>
        </p:blipFill>
        <p:spPr>
          <a:xfrm>
            <a:off x="4375497" y="545910"/>
            <a:ext cx="8163579" cy="62422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AE3544-CB67-4BB8-9A91-F314B1A7D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ABC1B9-A9C9-4C85-9420-BF2C309F699B}"/>
              </a:ext>
            </a:extLst>
          </p:cNvPr>
          <p:cNvSpPr txBox="1"/>
          <p:nvPr/>
        </p:nvSpPr>
        <p:spPr>
          <a:xfrm>
            <a:off x="6371303" y="1176653"/>
            <a:ext cx="597726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CF4520"/>
              </a:solidFill>
              <a:latin typeface="Montserrat Black" panose="00000A00000000000000" pitchFamily="2" charset="-52"/>
            </a:endParaRPr>
          </a:p>
          <a:p>
            <a:endParaRPr lang="ru-RU" sz="1400" dirty="0">
              <a:solidFill>
                <a:srgbClr val="CF4520"/>
              </a:solidFill>
              <a:latin typeface="Montserrat Black" panose="00000A00000000000000" pitchFamily="2" charset="-52"/>
            </a:endParaRPr>
          </a:p>
          <a:p>
            <a:endParaRPr lang="ru-RU" sz="1400" dirty="0">
              <a:solidFill>
                <a:srgbClr val="CF4520"/>
              </a:solidFill>
              <a:latin typeface="Montserrat Black" panose="00000A00000000000000" pitchFamily="2" charset="-52"/>
            </a:endParaRPr>
          </a:p>
          <a:p>
            <a:endParaRPr lang="ru-RU" sz="1400" dirty="0">
              <a:solidFill>
                <a:srgbClr val="CF4520"/>
              </a:solidFill>
              <a:latin typeface="Montserrat Black" panose="00000A00000000000000" pitchFamily="2" charset="-52"/>
            </a:endParaRPr>
          </a:p>
          <a:p>
            <a:endParaRPr lang="ru-RU" sz="1400" dirty="0">
              <a:solidFill>
                <a:srgbClr val="CF4520"/>
              </a:solidFill>
              <a:latin typeface="Montserrat Black" panose="00000A00000000000000" pitchFamily="2" charset="-52"/>
            </a:endParaRPr>
          </a:p>
          <a:p>
            <a:r>
              <a:rPr lang="ru-RU" sz="1400" dirty="0">
                <a:solidFill>
                  <a:srgbClr val="CF4520"/>
                </a:solidFill>
                <a:latin typeface="Montserrat Black" panose="00000A00000000000000" pitchFamily="2" charset="-52"/>
              </a:rPr>
              <a:t> </a:t>
            </a:r>
            <a:r>
              <a:rPr lang="ru-RU" dirty="0">
                <a:solidFill>
                  <a:srgbClr val="CF4520"/>
                </a:solidFill>
                <a:latin typeface="Montserrat Black" panose="00000A00000000000000" pitchFamily="2" charset="-52"/>
              </a:rPr>
              <a:t>Организация обратной связи при снятии с учёта женщин (разработка анкеты)</a:t>
            </a:r>
          </a:p>
          <a:p>
            <a:endParaRPr lang="ru-RU" dirty="0">
              <a:solidFill>
                <a:srgbClr val="CF4520"/>
              </a:solidFill>
              <a:latin typeface="Montserrat Black" panose="00000A00000000000000" pitchFamily="2" charset="-52"/>
            </a:endParaRPr>
          </a:p>
          <a:p>
            <a:endParaRPr lang="ru-RU" dirty="0">
              <a:solidFill>
                <a:srgbClr val="0033A0"/>
              </a:solidFill>
              <a:latin typeface="Montserrat Black" panose="00000A00000000000000" pitchFamily="2" charset="-52"/>
            </a:endParaRPr>
          </a:p>
          <a:p>
            <a:r>
              <a:rPr lang="ru-RU" dirty="0">
                <a:solidFill>
                  <a:srgbClr val="0033A0"/>
                </a:solidFill>
                <a:latin typeface="Montserrat Black" panose="00000A00000000000000" pitchFamily="2" charset="-52"/>
              </a:rPr>
              <a:t>14 октября 2021 года разработана анкета для женщин, которая позволит оценить работу наших сотрудников, а также узнать  мнение клиентов и работодателей о качестве оказанных государственных услуг. </a:t>
            </a:r>
          </a:p>
          <a:p>
            <a:r>
              <a:rPr lang="ru-RU" dirty="0">
                <a:solidFill>
                  <a:srgbClr val="0033A0"/>
                </a:solidFill>
                <a:latin typeface="Montserrat Black" panose="00000A00000000000000" pitchFamily="2" charset="-52"/>
              </a:rPr>
              <a:t>С 18 октября 2021 года организована работа по анкетированию женщин.</a:t>
            </a:r>
            <a:endParaRPr lang="ru-RU" sz="1400" dirty="0">
              <a:solidFill>
                <a:srgbClr val="CF4520"/>
              </a:solidFill>
              <a:latin typeface="Montserrat Black" panose="00000A00000000000000" pitchFamily="2" charset="-52"/>
            </a:endParaRPr>
          </a:p>
          <a:p>
            <a:endParaRPr lang="ru-RU" sz="1400" dirty="0">
              <a:solidFill>
                <a:srgbClr val="CF4520"/>
              </a:solidFill>
              <a:latin typeface="Montserrat Black" panose="00000A00000000000000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EA8FA6-BFB8-46CA-AC17-22583D66C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533" y="659038"/>
            <a:ext cx="1987261" cy="151556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370566-0332-42C6-8F3D-059838DD70C5}"/>
              </a:ext>
            </a:extLst>
          </p:cNvPr>
          <p:cNvSpPr/>
          <p:nvPr/>
        </p:nvSpPr>
        <p:spPr>
          <a:xfrm>
            <a:off x="157018" y="69866"/>
            <a:ext cx="4019098" cy="6718268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rtlCol="0" anchor="ctr"/>
          <a:lstStyle/>
          <a:p>
            <a:pPr algn="ctr"/>
            <a:r>
              <a:rPr lang="ru-RU" dirty="0">
                <a:solidFill>
                  <a:srgbClr val="CF4520"/>
                </a:solidFill>
                <a:latin typeface="Montserrat Medium" panose="00000600000000000000" pitchFamily="2" charset="-52"/>
              </a:rPr>
              <a:t>АНКЕТА</a:t>
            </a:r>
            <a:endParaRPr lang="ru-RU" dirty="0">
              <a:solidFill>
                <a:schemeClr val="tx1"/>
              </a:solidFill>
              <a:latin typeface="Montserrat Medium" panose="00000600000000000000" pitchFamily="2" charset="-52"/>
            </a:endParaRPr>
          </a:p>
          <a:p>
            <a:r>
              <a:rPr lang="ru-RU" sz="1400" dirty="0">
                <a:solidFill>
                  <a:schemeClr val="tx1"/>
                </a:solidFill>
                <a:latin typeface="Montserrat Medium" panose="00000600000000000000" pitchFamily="2" charset="-52"/>
              </a:rPr>
              <a:t>1. Какими средствами связи Вы воспользовались, чтобы получить информацию о ЦЗН? (</a:t>
            </a:r>
            <a:r>
              <a:rPr lang="ru-RU" sz="1400" u="sng" dirty="0">
                <a:solidFill>
                  <a:srgbClr val="FF0000"/>
                </a:solidFill>
                <a:latin typeface="Montserrat Medium" panose="00000600000000000000" pitchFamily="2" charset="-52"/>
              </a:rPr>
              <a:t>нужное  подчеркнуть)</a:t>
            </a:r>
          </a:p>
          <a:p>
            <a:pPr algn="ctr"/>
            <a:r>
              <a:rPr lang="ru-RU" sz="1400" dirty="0">
                <a:solidFill>
                  <a:srgbClr val="CF4520"/>
                </a:solidFill>
                <a:latin typeface="Montserrat Medium" panose="00000600000000000000" pitchFamily="2" charset="-52"/>
              </a:rPr>
              <a:t>(интерактивный портал службы занятости, телефон, электронная почта, знакомые,</a:t>
            </a:r>
          </a:p>
          <a:p>
            <a:pPr algn="ctr"/>
            <a:r>
              <a:rPr lang="ru-RU" sz="1400" dirty="0">
                <a:solidFill>
                  <a:srgbClr val="CF4520"/>
                </a:solidFill>
                <a:latin typeface="Montserrat Medium" panose="00000600000000000000" pitchFamily="2" charset="-52"/>
              </a:rPr>
              <a:t>личное посещение, скайп).</a:t>
            </a:r>
          </a:p>
          <a:p>
            <a:endParaRPr lang="ru-RU" sz="1400" dirty="0">
              <a:solidFill>
                <a:schemeClr val="tx1"/>
              </a:solidFill>
              <a:latin typeface="Montserrat Medium" panose="00000600000000000000" pitchFamily="2" charset="-52"/>
            </a:endParaRPr>
          </a:p>
          <a:p>
            <a:r>
              <a:rPr lang="ru-RU" sz="1400" dirty="0">
                <a:solidFill>
                  <a:schemeClr val="tx1"/>
                </a:solidFill>
                <a:latin typeface="Montserrat Medium" panose="00000600000000000000" pitchFamily="2" charset="-52"/>
              </a:rPr>
              <a:t>2. Вы удовлетворены взаимодействием с ЦЗН? </a:t>
            </a:r>
          </a:p>
          <a:p>
            <a:pPr algn="ctr"/>
            <a:r>
              <a:rPr lang="ru-RU" sz="1400" dirty="0">
                <a:solidFill>
                  <a:srgbClr val="CF4520"/>
                </a:solidFill>
                <a:latin typeface="Montserrat Medium" panose="00000600000000000000" pitchFamily="2" charset="-52"/>
              </a:rPr>
              <a:t>Да    Нет</a:t>
            </a:r>
            <a:endParaRPr lang="ru-RU" sz="1400" dirty="0">
              <a:solidFill>
                <a:schemeClr val="tx1"/>
              </a:solidFill>
              <a:latin typeface="Montserrat Medium" panose="00000600000000000000" pitchFamily="2" charset="-52"/>
            </a:endParaRPr>
          </a:p>
          <a:p>
            <a:r>
              <a:rPr lang="ru-RU" sz="1400" dirty="0">
                <a:solidFill>
                  <a:schemeClr val="tx1"/>
                </a:solidFill>
                <a:latin typeface="Montserrat Medium" panose="00000600000000000000" pitchFamily="2" charset="-52"/>
              </a:rPr>
              <a:t>3. Вам помогли решить вопрос?</a:t>
            </a:r>
          </a:p>
          <a:p>
            <a:r>
              <a:rPr lang="ru-RU" sz="1400" dirty="0">
                <a:solidFill>
                  <a:schemeClr val="tx1"/>
                </a:solidFill>
                <a:latin typeface="Montserrat Medium" panose="00000600000000000000" pitchFamily="2" charset="-52"/>
              </a:rPr>
              <a:t>                                 </a:t>
            </a:r>
            <a:r>
              <a:rPr lang="ru-RU" sz="1400" dirty="0">
                <a:solidFill>
                  <a:srgbClr val="CF4520"/>
                </a:solidFill>
                <a:latin typeface="Montserrat Medium" panose="00000600000000000000" pitchFamily="2" charset="-52"/>
              </a:rPr>
              <a:t> Да    Нет</a:t>
            </a:r>
          </a:p>
          <a:p>
            <a:r>
              <a:rPr lang="ru-RU" sz="1400" dirty="0">
                <a:solidFill>
                  <a:schemeClr val="tx1"/>
                </a:solidFill>
                <a:latin typeface="Montserrat Medium" panose="00000600000000000000" pitchFamily="2" charset="-52"/>
              </a:rPr>
              <a:t>4. Комфортность помещения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Montserrat Medium" panose="00000600000000000000" pitchFamily="2" charset="-52"/>
              </a:rPr>
              <a:t>     </a:t>
            </a:r>
            <a:r>
              <a:rPr lang="ru-RU" sz="1400" dirty="0">
                <a:solidFill>
                  <a:srgbClr val="CF4520"/>
                </a:solidFill>
                <a:latin typeface="Montserrat Medium" panose="00000600000000000000" pitchFamily="2" charset="-52"/>
              </a:rPr>
              <a:t>(отлично, средне, плохо)</a:t>
            </a:r>
          </a:p>
          <a:p>
            <a:endParaRPr lang="ru-RU" sz="1400" dirty="0">
              <a:solidFill>
                <a:schemeClr val="tx1"/>
              </a:solidFill>
              <a:latin typeface="Montserrat Medium" panose="00000600000000000000" pitchFamily="2" charset="-52"/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Montserrat Medium" panose="00000600000000000000" pitchFamily="2" charset="-52"/>
              </a:rPr>
              <a:t>5. Компетентность сотрудников          </a:t>
            </a:r>
            <a:r>
              <a:rPr lang="ru-RU" sz="1400" dirty="0">
                <a:solidFill>
                  <a:srgbClr val="CF4520"/>
                </a:solidFill>
                <a:latin typeface="Montserrat Medium" panose="00000600000000000000" pitchFamily="2" charset="-52"/>
              </a:rPr>
              <a:t> (отлично, средне, плохо)</a:t>
            </a:r>
          </a:p>
          <a:p>
            <a:endParaRPr lang="ru-RU" sz="1400" dirty="0">
              <a:solidFill>
                <a:srgbClr val="CF4520"/>
              </a:solidFill>
              <a:latin typeface="Montserrat Medium" panose="00000600000000000000" pitchFamily="2" charset="-52"/>
            </a:endParaRPr>
          </a:p>
          <a:p>
            <a:r>
              <a:rPr lang="ru-RU" sz="1400" dirty="0">
                <a:solidFill>
                  <a:schemeClr val="tx1"/>
                </a:solidFill>
                <a:latin typeface="Montserrat Medium" panose="00000600000000000000" pitchFamily="2" charset="-52"/>
              </a:rPr>
              <a:t>6. Транспортная доступность      </a:t>
            </a:r>
          </a:p>
          <a:p>
            <a:pPr algn="ctr"/>
            <a:r>
              <a:rPr lang="ru-RU" sz="1400" dirty="0">
                <a:solidFill>
                  <a:srgbClr val="CF4520"/>
                </a:solidFill>
                <a:latin typeface="Montserrat Medium" panose="00000600000000000000" pitchFamily="2" charset="-52"/>
              </a:rPr>
              <a:t> (отлично, средне, плохо)</a:t>
            </a:r>
          </a:p>
          <a:p>
            <a:endParaRPr lang="ru-RU" sz="1400" dirty="0">
              <a:solidFill>
                <a:schemeClr val="tx1"/>
              </a:solidFill>
              <a:latin typeface="Montserrat Medium" panose="00000600000000000000" pitchFamily="2" charset="-52"/>
            </a:endParaRPr>
          </a:p>
          <a:p>
            <a:r>
              <a:rPr lang="ru-RU" sz="1400" dirty="0">
                <a:solidFill>
                  <a:schemeClr val="tx1"/>
                </a:solidFill>
                <a:latin typeface="Montserrat Medium" panose="00000600000000000000" pitchFamily="2" charset="-52"/>
              </a:rPr>
              <a:t>7. Порекомендуете ли </a:t>
            </a:r>
          </a:p>
          <a:p>
            <a:r>
              <a:rPr lang="ru-RU" sz="1400" dirty="0">
                <a:solidFill>
                  <a:schemeClr val="tx1"/>
                </a:solidFill>
                <a:latin typeface="Montserrat Medium" panose="00000600000000000000" pitchFamily="2" charset="-52"/>
              </a:rPr>
              <a:t>Вы своим друзьям, родственникам, в случае потери работы, обратиться в ЦЗН?     </a:t>
            </a:r>
          </a:p>
          <a:p>
            <a:pPr algn="ctr"/>
            <a:r>
              <a:rPr lang="ru-RU" sz="1400" dirty="0">
                <a:solidFill>
                  <a:srgbClr val="CF4520"/>
                </a:solidFill>
                <a:latin typeface="Montserrat Medium" panose="00000600000000000000" pitchFamily="2" charset="-52"/>
              </a:rPr>
              <a:t>Да    Нет</a:t>
            </a:r>
          </a:p>
          <a:p>
            <a:pPr algn="ctr"/>
            <a:endParaRPr lang="ru-RU" sz="1400" dirty="0">
              <a:solidFill>
                <a:srgbClr val="CF4520"/>
              </a:solidFill>
            </a:endParaRPr>
          </a:p>
          <a:p>
            <a:pPr algn="ctr"/>
            <a:endParaRPr lang="ru-RU" sz="1400" dirty="0">
              <a:solidFill>
                <a:srgbClr val="CF45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56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AE3544-CB67-4BB8-9A91-F314B1A7D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37FAD46-B00B-4764-A225-0DFFA2269800}"/>
              </a:ext>
            </a:extLst>
          </p:cNvPr>
          <p:cNvSpPr txBox="1"/>
          <p:nvPr/>
        </p:nvSpPr>
        <p:spPr>
          <a:xfrm>
            <a:off x="5418160" y="1764790"/>
            <a:ext cx="7301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F4520"/>
                </a:solidFill>
                <a:latin typeface="Montserrat Black" panose="00000A00000000000000" pitchFamily="2" charset="-52"/>
              </a:rPr>
              <a:t>Запись и трансляция на мультимедийных установках в ЦЗН историй успеха женщин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0AF260-9599-43C2-92F7-DB8D09E96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28" y="427461"/>
            <a:ext cx="6763566" cy="6463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041F5F-0F78-4701-B381-F8289A1AFD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68" y="1073792"/>
            <a:ext cx="3712191" cy="43597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E7DA59-6F31-4DBF-8752-98C8D1EF3EF3}"/>
              </a:ext>
            </a:extLst>
          </p:cNvPr>
          <p:cNvSpPr txBox="1"/>
          <p:nvPr/>
        </p:nvSpPr>
        <p:spPr>
          <a:xfrm>
            <a:off x="5418160" y="2844488"/>
            <a:ext cx="73015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33A0"/>
                </a:solidFill>
              </a:rPr>
              <a:t>15 октября 2021 года записаны (видео) истории успеха женщин, принявших участие в проекте «Занятость Мам» и трудоустроенных на предприятиях города Гусь – Хрустального. </a:t>
            </a:r>
          </a:p>
          <a:p>
            <a:r>
              <a:rPr lang="ru-RU" sz="2400" b="1" dirty="0">
                <a:solidFill>
                  <a:srgbClr val="0033A0"/>
                </a:solidFill>
              </a:rPr>
              <a:t>Истории успеха с 01 ноября 2021 года  будут транслироваться на мультимедийных установках в центре занятости населения, в социальных сетях.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C4C7CC-4FE1-4BAF-AE16-C06D8281C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33" y="1339339"/>
            <a:ext cx="955344" cy="1064524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85112371-B83F-4CED-92D4-9A06DB08E84D}"/>
              </a:ext>
            </a:extLst>
          </p:cNvPr>
          <p:cNvSpPr/>
          <p:nvPr/>
        </p:nvSpPr>
        <p:spPr>
          <a:xfrm>
            <a:off x="144963" y="2322987"/>
            <a:ext cx="1561005" cy="22758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solidFill>
                  <a:sysClr val="windowText" lastClr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Отсутствие </a:t>
            </a:r>
            <a:r>
              <a:rPr lang="ru-RU" sz="1400" b="1" dirty="0">
                <a:solidFill>
                  <a:sysClr val="windowText" lastClr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желания у женщины поделиться своей историей</a:t>
            </a:r>
          </a:p>
        </p:txBody>
      </p:sp>
    </p:spTree>
    <p:extLst>
      <p:ext uri="{BB962C8B-B14F-4D97-AF65-F5344CB8AC3E}">
        <p14:creationId xmlns:p14="http://schemas.microsoft.com/office/powerpoint/2010/main" val="1807338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531CD7-7F27-4497-A7D1-B6B3CB0CD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E65BEAA5-F0AD-48F4-A92B-43B98D6F4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25" y="-218364"/>
            <a:ext cx="129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B7CD43-CC2F-4A7F-B74E-5EA2425BD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492" y="891069"/>
            <a:ext cx="9001616" cy="52261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CB8B45E0-7F74-408C-8013-1ED9AE7C9305}"/>
              </a:ext>
            </a:extLst>
          </p:cNvPr>
          <p:cNvSpPr/>
          <p:nvPr/>
        </p:nvSpPr>
        <p:spPr>
          <a:xfrm>
            <a:off x="4983480" y="3611879"/>
            <a:ext cx="247650" cy="219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2BE4CE-19CB-43AC-B116-E02371F3C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9753">
            <a:off x="4744546" y="3113632"/>
            <a:ext cx="797777" cy="4614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E5E29A-B489-4996-9D06-B547A00D3B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9700">
            <a:off x="5089055" y="3437186"/>
            <a:ext cx="1217297" cy="6776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C5C272-B1CC-4BCD-BECA-CAC11A77BF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91598">
            <a:off x="4400365" y="3947508"/>
            <a:ext cx="825315" cy="46470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11A43B4-114C-44B5-8CC9-41082917AB5D}"/>
              </a:ext>
            </a:extLst>
          </p:cNvPr>
          <p:cNvSpPr/>
          <p:nvPr/>
        </p:nvSpPr>
        <p:spPr>
          <a:xfrm>
            <a:off x="84397" y="1082186"/>
            <a:ext cx="326827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ru-RU" dirty="0">
                <a:solidFill>
                  <a:srgbClr val="0033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ящика сбора предложений в ЦЗН «Помогите нам стать лучше!»</a:t>
            </a:r>
          </a:p>
          <a:p>
            <a:pPr marL="342900" indent="-342900">
              <a:buAutoNum type="arabicParenR"/>
            </a:pPr>
            <a:r>
              <a:rPr lang="ru-RU" dirty="0">
                <a:solidFill>
                  <a:srgbClr val="CF45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возможности для клиентов записать свой отзыв на веб камеру</a:t>
            </a:r>
          </a:p>
          <a:p>
            <a:pPr marL="342900" indent="-342900">
              <a:buAutoNum type="arabicParenR"/>
            </a:pPr>
            <a:r>
              <a:rPr lang="ru-RU" dirty="0">
                <a:solidFill>
                  <a:srgbClr val="0033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обратной связи при снятии с учёта женщин (разработка анкеты и внесение в регламент сотрудника заполнение клиентом анкеты)</a:t>
            </a:r>
          </a:p>
          <a:p>
            <a:pPr marL="342900" indent="-342900">
              <a:buAutoNum type="arabicParenR"/>
            </a:pPr>
            <a:r>
              <a:rPr lang="ru-RU" dirty="0">
                <a:solidFill>
                  <a:srgbClr val="CF45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с отзывами граждан в социальных сетях</a:t>
            </a:r>
            <a:endParaRPr lang="ru-RU" dirty="0">
              <a:solidFill>
                <a:srgbClr val="0033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37ACE4-8701-4A1E-8D0E-345964D6AD65}"/>
              </a:ext>
            </a:extLst>
          </p:cNvPr>
          <p:cNvSpPr txBox="1"/>
          <p:nvPr/>
        </p:nvSpPr>
        <p:spPr>
          <a:xfrm>
            <a:off x="2685128" y="197876"/>
            <a:ext cx="7205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33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Владимирская область – другим регионам!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24CC61-080B-460E-90FF-E6DA4FB2DF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15158" r="9978" b="23728"/>
          <a:stretch/>
        </p:blipFill>
        <p:spPr>
          <a:xfrm>
            <a:off x="1300958" y="69866"/>
            <a:ext cx="406850" cy="4572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0410DE-CB0E-48B2-9D4B-E199C355E2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65" y="10236"/>
            <a:ext cx="1943160" cy="10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94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3AA6AF-835B-4D0B-85F2-80E3387A20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2511" r="3524" b="2183"/>
          <a:stretch/>
        </p:blipFill>
        <p:spPr>
          <a:xfrm>
            <a:off x="4818294" y="774494"/>
            <a:ext cx="8160302" cy="597013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531CD7-7F27-4497-A7D1-B6B3CB0CD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42C57D-A657-419B-BDA5-26038CD4BC17}"/>
              </a:ext>
            </a:extLst>
          </p:cNvPr>
          <p:cNvSpPr txBox="1"/>
          <p:nvPr/>
        </p:nvSpPr>
        <p:spPr>
          <a:xfrm>
            <a:off x="4488279" y="251274"/>
            <a:ext cx="6482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F4520"/>
                </a:solidFill>
              </a:rPr>
              <a:t>«ПУТЬ КЛИЕНТА»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EDE1AE-00AE-44A7-89D1-DBE9B0C96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0" y="887860"/>
            <a:ext cx="4449804" cy="49123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097E66-8543-485D-B390-028987C592F6}"/>
              </a:ext>
            </a:extLst>
          </p:cNvPr>
          <p:cNvSpPr txBox="1"/>
          <p:nvPr/>
        </p:nvSpPr>
        <p:spPr>
          <a:xfrm>
            <a:off x="6223379" y="2151727"/>
            <a:ext cx="58269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>
                <a:solidFill>
                  <a:srgbClr val="0033A0"/>
                </a:solidFill>
              </a:rPr>
              <a:t> Составление портрета клиента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rgbClr val="0033A0"/>
                </a:solidFill>
              </a:rPr>
              <a:t> Составление пути клиента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rgbClr val="0033A0"/>
                </a:solidFill>
              </a:rPr>
              <a:t> Проведение замеров качества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rgbClr val="0033A0"/>
                </a:solidFill>
              </a:rPr>
              <a:t> Составление карты решений по улучшению качества клиентского опыта 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rgbClr val="0033A0"/>
                </a:solidFill>
              </a:rPr>
              <a:t>Реализация инструментов</a:t>
            </a:r>
          </a:p>
          <a:p>
            <a:pPr marL="342900" indent="-342900">
              <a:buAutoNum type="arabicPeriod"/>
            </a:pPr>
            <a:endParaRPr lang="ru-RU" sz="2000" b="1" dirty="0">
              <a:solidFill>
                <a:srgbClr val="0033A0"/>
              </a:solidFill>
            </a:endParaRPr>
          </a:p>
          <a:p>
            <a:pPr marL="342900" indent="-342900">
              <a:buAutoNum type="arabicPeriod"/>
            </a:pPr>
            <a:endParaRPr lang="ru-RU" sz="2000" b="1" dirty="0">
              <a:solidFill>
                <a:srgbClr val="0033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32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3382F2-D6BA-48B3-BC4F-ED809DBF5BD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23" y="1223323"/>
            <a:ext cx="3074703" cy="441135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531CD7-7F27-4497-A7D1-B6B3CB0CD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E65BEAA5-F0AD-48F4-A92B-43B98D6F4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25" y="-218364"/>
            <a:ext cx="129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9901BEF-2B15-44CB-B96E-6BC96BC56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74" y="849107"/>
            <a:ext cx="3886200" cy="52183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271E81-7E04-4DB7-97E3-1D9324823ECD}"/>
              </a:ext>
            </a:extLst>
          </p:cNvPr>
          <p:cNvSpPr txBox="1"/>
          <p:nvPr/>
        </p:nvSpPr>
        <p:spPr>
          <a:xfrm>
            <a:off x="5454091" y="6029325"/>
            <a:ext cx="2052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Ольга, 37 лет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детей</a:t>
            </a:r>
          </a:p>
        </p:txBody>
      </p:sp>
      <p:sp>
        <p:nvSpPr>
          <p:cNvPr id="18" name="Облако 17">
            <a:extLst>
              <a:ext uri="{FF2B5EF4-FFF2-40B4-BE49-F238E27FC236}">
                <a16:creationId xmlns:a16="http://schemas.microsoft.com/office/drawing/2014/main" id="{15EBEF56-915D-49F7-8081-5601532BE4ED}"/>
              </a:ext>
            </a:extLst>
          </p:cNvPr>
          <p:cNvSpPr/>
          <p:nvPr/>
        </p:nvSpPr>
        <p:spPr>
          <a:xfrm>
            <a:off x="1862690" y="69867"/>
            <a:ext cx="2528336" cy="1454134"/>
          </a:xfrm>
          <a:prstGeom prst="cloud">
            <a:avLst/>
          </a:prstGeom>
          <a:ln w="38100">
            <a:solidFill>
              <a:srgbClr val="CF452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и здоровье детей, сохранение семейного очага</a:t>
            </a:r>
          </a:p>
        </p:txBody>
      </p:sp>
      <p:sp>
        <p:nvSpPr>
          <p:cNvPr id="20" name="Облако 19">
            <a:extLst>
              <a:ext uri="{FF2B5EF4-FFF2-40B4-BE49-F238E27FC236}">
                <a16:creationId xmlns:a16="http://schemas.microsoft.com/office/drawing/2014/main" id="{34C95773-3985-43FB-A415-CBDC6A1CD6CD}"/>
              </a:ext>
            </a:extLst>
          </p:cNvPr>
          <p:cNvSpPr/>
          <p:nvPr/>
        </p:nvSpPr>
        <p:spPr>
          <a:xfrm>
            <a:off x="109938" y="1493363"/>
            <a:ext cx="2409194" cy="1288243"/>
          </a:xfrm>
          <a:prstGeom prst="cloud">
            <a:avLst/>
          </a:prstGeom>
          <a:ln w="38100">
            <a:solidFill>
              <a:srgbClr val="CF452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Стабильность работы</a:t>
            </a:r>
          </a:p>
        </p:txBody>
      </p:sp>
      <p:sp>
        <p:nvSpPr>
          <p:cNvPr id="22" name="Облако 21">
            <a:extLst>
              <a:ext uri="{FF2B5EF4-FFF2-40B4-BE49-F238E27FC236}">
                <a16:creationId xmlns:a16="http://schemas.microsoft.com/office/drawing/2014/main" id="{C103013F-AB77-4A9F-AE6D-367C839DDBC1}"/>
              </a:ext>
            </a:extLst>
          </p:cNvPr>
          <p:cNvSpPr/>
          <p:nvPr/>
        </p:nvSpPr>
        <p:spPr>
          <a:xfrm>
            <a:off x="2004022" y="2476658"/>
            <a:ext cx="2486105" cy="1288244"/>
          </a:xfrm>
          <a:prstGeom prst="cloud">
            <a:avLst/>
          </a:prstGeom>
          <a:ln w="38100">
            <a:solidFill>
              <a:srgbClr val="CF452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Надежность работодателя</a:t>
            </a:r>
          </a:p>
        </p:txBody>
      </p:sp>
      <p:sp>
        <p:nvSpPr>
          <p:cNvPr id="24" name="Облако 23">
            <a:extLst>
              <a:ext uri="{FF2B5EF4-FFF2-40B4-BE49-F238E27FC236}">
                <a16:creationId xmlns:a16="http://schemas.microsoft.com/office/drawing/2014/main" id="{9F15A891-2527-45FA-AC40-A6BF56061B41}"/>
              </a:ext>
            </a:extLst>
          </p:cNvPr>
          <p:cNvSpPr/>
          <p:nvPr/>
        </p:nvSpPr>
        <p:spPr>
          <a:xfrm>
            <a:off x="8359853" y="132782"/>
            <a:ext cx="2306220" cy="1248343"/>
          </a:xfrm>
          <a:prstGeom prst="cloud">
            <a:avLst/>
          </a:prstGeom>
          <a:ln w="28575">
            <a:solidFill>
              <a:srgbClr val="CF452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Удобный график работы</a:t>
            </a:r>
          </a:p>
        </p:txBody>
      </p:sp>
      <p:sp>
        <p:nvSpPr>
          <p:cNvPr id="25" name="Облако 24">
            <a:extLst>
              <a:ext uri="{FF2B5EF4-FFF2-40B4-BE49-F238E27FC236}">
                <a16:creationId xmlns:a16="http://schemas.microsoft.com/office/drawing/2014/main" id="{91C5DA61-B77E-4265-A63D-A692B5FA219E}"/>
              </a:ext>
            </a:extLst>
          </p:cNvPr>
          <p:cNvSpPr/>
          <p:nvPr/>
        </p:nvSpPr>
        <p:spPr>
          <a:xfrm>
            <a:off x="10049964" y="1123575"/>
            <a:ext cx="2695575" cy="1588389"/>
          </a:xfrm>
          <a:prstGeom prst="cloud">
            <a:avLst/>
          </a:prstGeom>
          <a:ln w="28575">
            <a:solidFill>
              <a:srgbClr val="CF452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Бесстрессовый вход в трудовую деятельность</a:t>
            </a:r>
          </a:p>
        </p:txBody>
      </p:sp>
      <p:sp>
        <p:nvSpPr>
          <p:cNvPr id="26" name="Облако 25">
            <a:extLst>
              <a:ext uri="{FF2B5EF4-FFF2-40B4-BE49-F238E27FC236}">
                <a16:creationId xmlns:a16="http://schemas.microsoft.com/office/drawing/2014/main" id="{355B442A-C061-4A07-95C4-0EB80A080FCA}"/>
              </a:ext>
            </a:extLst>
          </p:cNvPr>
          <p:cNvSpPr/>
          <p:nvPr/>
        </p:nvSpPr>
        <p:spPr>
          <a:xfrm>
            <a:off x="8405312" y="3353935"/>
            <a:ext cx="2622554" cy="1444388"/>
          </a:xfrm>
          <a:prstGeom prst="cloud">
            <a:avLst/>
          </a:prstGeom>
          <a:ln w="38100">
            <a:solidFill>
              <a:srgbClr val="0033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Скрытая дискриминация работодателя</a:t>
            </a:r>
          </a:p>
        </p:txBody>
      </p:sp>
      <p:sp>
        <p:nvSpPr>
          <p:cNvPr id="27" name="Облако 26">
            <a:extLst>
              <a:ext uri="{FF2B5EF4-FFF2-40B4-BE49-F238E27FC236}">
                <a16:creationId xmlns:a16="http://schemas.microsoft.com/office/drawing/2014/main" id="{B47CF10A-2ADC-4B99-BFE8-603529A3D0B2}"/>
              </a:ext>
            </a:extLst>
          </p:cNvPr>
          <p:cNvSpPr/>
          <p:nvPr/>
        </p:nvSpPr>
        <p:spPr>
          <a:xfrm>
            <a:off x="91041" y="4405945"/>
            <a:ext cx="2695575" cy="1588389"/>
          </a:xfrm>
          <a:prstGeom prst="cloud">
            <a:avLst/>
          </a:prstGeom>
          <a:ln w="38100">
            <a:solidFill>
              <a:srgbClr val="0033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Совместить качественно и организационно социальные роли</a:t>
            </a:r>
          </a:p>
        </p:txBody>
      </p:sp>
      <p:sp>
        <p:nvSpPr>
          <p:cNvPr id="28" name="Облако 27">
            <a:extLst>
              <a:ext uri="{FF2B5EF4-FFF2-40B4-BE49-F238E27FC236}">
                <a16:creationId xmlns:a16="http://schemas.microsoft.com/office/drawing/2014/main" id="{45DAF70B-C6E7-4602-874F-B6D27324B893}"/>
              </a:ext>
            </a:extLst>
          </p:cNvPr>
          <p:cNvSpPr/>
          <p:nvPr/>
        </p:nvSpPr>
        <p:spPr>
          <a:xfrm>
            <a:off x="10279654" y="4477946"/>
            <a:ext cx="2465885" cy="1444388"/>
          </a:xfrm>
          <a:prstGeom prst="cloud">
            <a:avLst/>
          </a:prstGeom>
          <a:ln w="38100">
            <a:solidFill>
              <a:srgbClr val="0033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Снижена конкурентная способность</a:t>
            </a:r>
          </a:p>
        </p:txBody>
      </p:sp>
      <p:sp>
        <p:nvSpPr>
          <p:cNvPr id="4" name="Облако 3">
            <a:extLst>
              <a:ext uri="{FF2B5EF4-FFF2-40B4-BE49-F238E27FC236}">
                <a16:creationId xmlns:a16="http://schemas.microsoft.com/office/drawing/2014/main" id="{4BE087BF-D9AF-4469-B8D7-6B120E354BF7}"/>
              </a:ext>
            </a:extLst>
          </p:cNvPr>
          <p:cNvSpPr/>
          <p:nvPr/>
        </p:nvSpPr>
        <p:spPr>
          <a:xfrm>
            <a:off x="109938" y="6448425"/>
            <a:ext cx="566337" cy="333838"/>
          </a:xfrm>
          <a:prstGeom prst="cloud">
            <a:avLst/>
          </a:prstGeom>
          <a:solidFill>
            <a:srgbClr val="0033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блако 18">
            <a:extLst>
              <a:ext uri="{FF2B5EF4-FFF2-40B4-BE49-F238E27FC236}">
                <a16:creationId xmlns:a16="http://schemas.microsoft.com/office/drawing/2014/main" id="{9E0C89B1-005B-4DC2-BEC3-FDF1C5F68D7E}"/>
              </a:ext>
            </a:extLst>
          </p:cNvPr>
          <p:cNvSpPr/>
          <p:nvPr/>
        </p:nvSpPr>
        <p:spPr>
          <a:xfrm>
            <a:off x="8423273" y="6391380"/>
            <a:ext cx="566337" cy="333838"/>
          </a:xfrm>
          <a:prstGeom prst="cloud">
            <a:avLst/>
          </a:prstGeom>
          <a:solidFill>
            <a:srgbClr val="CF45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6CD7D7-30EF-4C69-B427-9DC824962A3D}"/>
              </a:ext>
            </a:extLst>
          </p:cNvPr>
          <p:cNvSpPr txBox="1"/>
          <p:nvPr/>
        </p:nvSpPr>
        <p:spPr>
          <a:xfrm>
            <a:off x="800125" y="6412931"/>
            <a:ext cx="2695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страхи и сложности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38A462-33DF-4C51-BB66-BBBB8995CEC4}"/>
              </a:ext>
            </a:extLst>
          </p:cNvPr>
          <p:cNvSpPr txBox="1"/>
          <p:nvPr/>
        </p:nvSpPr>
        <p:spPr>
          <a:xfrm>
            <a:off x="9236048" y="6355886"/>
            <a:ext cx="3280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ценности, интересы, желания</a:t>
            </a:r>
          </a:p>
        </p:txBody>
      </p:sp>
    </p:spTree>
    <p:extLst>
      <p:ext uri="{BB962C8B-B14F-4D97-AF65-F5344CB8AC3E}">
        <p14:creationId xmlns:p14="http://schemas.microsoft.com/office/powerpoint/2010/main" val="1309921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ED5AEF6-1897-4744-8F23-B3C5329E4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F444CD-75A6-48B3-BAB4-CD0661462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2" y="0"/>
            <a:ext cx="10715316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6E2C2-11D8-4FC0-A641-E4AA2AFB7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83" y="2733675"/>
            <a:ext cx="1674452" cy="4210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B47FC5-B8E0-4760-A628-A30C14CF9527}"/>
              </a:ext>
            </a:extLst>
          </p:cNvPr>
          <p:cNvSpPr txBox="1"/>
          <p:nvPr/>
        </p:nvSpPr>
        <p:spPr>
          <a:xfrm>
            <a:off x="116880" y="251737"/>
            <a:ext cx="76470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>
                <a:solidFill>
                  <a:srgbClr val="CF45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Путь женщины, воспитывающей несовершеннолетних детей</a:t>
            </a:r>
          </a:p>
        </p:txBody>
      </p:sp>
    </p:spTree>
    <p:extLst>
      <p:ext uri="{BB962C8B-B14F-4D97-AF65-F5344CB8AC3E}">
        <p14:creationId xmlns:p14="http://schemas.microsoft.com/office/powerpoint/2010/main" val="3155106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2D62FE-75CF-45E4-AA48-A939F001E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5" y="69866"/>
            <a:ext cx="8397875" cy="678813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531CD7-7F27-4497-A7D1-B6B3CB0CD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E65BEAA5-F0AD-48F4-A92B-43B98D6F4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25" y="-218364"/>
            <a:ext cx="129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Капля 3">
            <a:extLst>
              <a:ext uri="{FF2B5EF4-FFF2-40B4-BE49-F238E27FC236}">
                <a16:creationId xmlns:a16="http://schemas.microsoft.com/office/drawing/2014/main" id="{84D2547C-1589-4BFA-8EC8-D9AF8808E9E8}"/>
              </a:ext>
            </a:extLst>
          </p:cNvPr>
          <p:cNvSpPr/>
          <p:nvPr/>
        </p:nvSpPr>
        <p:spPr>
          <a:xfrm rot="7981217">
            <a:off x="9392658" y="3646997"/>
            <a:ext cx="2451038" cy="2229131"/>
          </a:xfrm>
          <a:prstGeom prst="teardrop">
            <a:avLst>
              <a:gd name="adj" fmla="val 112080"/>
            </a:avLst>
          </a:prstGeom>
          <a:ln w="76200">
            <a:solidFill>
              <a:srgbClr val="CF452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360E8D-FD21-4FFB-B8F6-A5629492706D}"/>
              </a:ext>
            </a:extLst>
          </p:cNvPr>
          <p:cNvSpPr txBox="1"/>
          <p:nvPr/>
        </p:nvSpPr>
        <p:spPr>
          <a:xfrm>
            <a:off x="9641865" y="4346063"/>
            <a:ext cx="1952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5EB73-1937-4917-900E-0353BA674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94" y="4245466"/>
            <a:ext cx="1741995" cy="17665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5827CD-600F-4C43-8484-A17ACDE3A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85" y="5166091"/>
            <a:ext cx="2087215" cy="16919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2231FC-75A3-4D61-94D5-85176CBEFA51}"/>
              </a:ext>
            </a:extLst>
          </p:cNvPr>
          <p:cNvSpPr txBox="1"/>
          <p:nvPr/>
        </p:nvSpPr>
        <p:spPr>
          <a:xfrm>
            <a:off x="236885" y="1159461"/>
            <a:ext cx="46197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100" dirty="0">
                <a:solidFill>
                  <a:srgbClr val="CF45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в социальных сетях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100" dirty="0">
                <a:solidFill>
                  <a:srgbClr val="CF45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Регулярная доработка и обновление сайта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100" dirty="0">
                <a:solidFill>
                  <a:srgbClr val="CF45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договора с администрацией МО с целью размещения информации ЦЗН на электронном табло в центре города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100" dirty="0">
                <a:solidFill>
                  <a:srgbClr val="CF45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мотивации сотрудников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A4331C-6968-4CDD-9439-323FDFCBC5B8}"/>
              </a:ext>
            </a:extLst>
          </p:cNvPr>
          <p:cNvSpPr txBox="1"/>
          <p:nvPr/>
        </p:nvSpPr>
        <p:spPr>
          <a:xfrm>
            <a:off x="2074269" y="6444675"/>
            <a:ext cx="4159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033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повышения клиентского опыта</a:t>
            </a:r>
          </a:p>
        </p:txBody>
      </p:sp>
    </p:spTree>
    <p:extLst>
      <p:ext uri="{BB962C8B-B14F-4D97-AF65-F5344CB8AC3E}">
        <p14:creationId xmlns:p14="http://schemas.microsoft.com/office/powerpoint/2010/main" val="1751476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2D62FE-75CF-45E4-AA48-A939F001E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5" y="34933"/>
            <a:ext cx="8397875" cy="678813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531CD7-7F27-4497-A7D1-B6B3CB0CD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E65BEAA5-F0AD-48F4-A92B-43B98D6F4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25" y="-218364"/>
            <a:ext cx="129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Капля 3">
            <a:extLst>
              <a:ext uri="{FF2B5EF4-FFF2-40B4-BE49-F238E27FC236}">
                <a16:creationId xmlns:a16="http://schemas.microsoft.com/office/drawing/2014/main" id="{84D2547C-1589-4BFA-8EC8-D9AF8808E9E8}"/>
              </a:ext>
            </a:extLst>
          </p:cNvPr>
          <p:cNvSpPr/>
          <p:nvPr/>
        </p:nvSpPr>
        <p:spPr>
          <a:xfrm rot="7981217">
            <a:off x="6840461" y="3204528"/>
            <a:ext cx="1983308" cy="1779628"/>
          </a:xfrm>
          <a:prstGeom prst="teardrop">
            <a:avLst>
              <a:gd name="adj" fmla="val 112080"/>
            </a:avLst>
          </a:prstGeom>
          <a:ln w="76200">
            <a:solidFill>
              <a:srgbClr val="69B3E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360E8D-FD21-4FFB-B8F6-A5629492706D}"/>
              </a:ext>
            </a:extLst>
          </p:cNvPr>
          <p:cNvSpPr txBox="1"/>
          <p:nvPr/>
        </p:nvSpPr>
        <p:spPr>
          <a:xfrm>
            <a:off x="6855803" y="3678843"/>
            <a:ext cx="1952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о выборе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5EB73-1937-4917-900E-0353BA674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94" y="4245466"/>
            <a:ext cx="1741995" cy="17665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5827CD-600F-4C43-8484-A17ACDE3A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85" y="5166091"/>
            <a:ext cx="2087215" cy="1691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275461-CB23-499E-BD20-21EF22E6C378}"/>
              </a:ext>
            </a:extLst>
          </p:cNvPr>
          <p:cNvSpPr txBox="1"/>
          <p:nvPr/>
        </p:nvSpPr>
        <p:spPr>
          <a:xfrm>
            <a:off x="250106" y="1470997"/>
            <a:ext cx="7415363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100" b="1" dirty="0">
                <a:solidFill>
                  <a:srgbClr val="69B3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историй успехов женщин, нашедших работу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100" b="1" dirty="0">
                <a:solidFill>
                  <a:srgbClr val="69B3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работы телефона горячей линии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100" b="1" dirty="0">
                <a:solidFill>
                  <a:srgbClr val="69B3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Смс-информирование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100" b="1" dirty="0">
                <a:solidFill>
                  <a:srgbClr val="69B3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сотрудников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100" b="1" dirty="0">
                <a:solidFill>
                  <a:srgbClr val="69B3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Стандартизация процессов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8C4987-3FB3-439B-92FA-01AD9EA9D792}"/>
              </a:ext>
            </a:extLst>
          </p:cNvPr>
          <p:cNvSpPr txBox="1"/>
          <p:nvPr/>
        </p:nvSpPr>
        <p:spPr>
          <a:xfrm>
            <a:off x="2074269" y="6444675"/>
            <a:ext cx="4159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033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повышения клиентского опыта</a:t>
            </a:r>
          </a:p>
        </p:txBody>
      </p:sp>
    </p:spTree>
    <p:extLst>
      <p:ext uri="{BB962C8B-B14F-4D97-AF65-F5344CB8AC3E}">
        <p14:creationId xmlns:p14="http://schemas.microsoft.com/office/powerpoint/2010/main" val="2012156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2D62FE-75CF-45E4-AA48-A939F001E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5" y="34933"/>
            <a:ext cx="8397875" cy="678813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531CD7-7F27-4497-A7D1-B6B3CB0CD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1820" y="69866"/>
            <a:ext cx="1805288" cy="779241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E65BEAA5-F0AD-48F4-A92B-43B98D6F4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25" y="-218364"/>
            <a:ext cx="129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Капля 3">
            <a:extLst>
              <a:ext uri="{FF2B5EF4-FFF2-40B4-BE49-F238E27FC236}">
                <a16:creationId xmlns:a16="http://schemas.microsoft.com/office/drawing/2014/main" id="{84D2547C-1589-4BFA-8EC8-D9AF8808E9E8}"/>
              </a:ext>
            </a:extLst>
          </p:cNvPr>
          <p:cNvSpPr/>
          <p:nvPr/>
        </p:nvSpPr>
        <p:spPr>
          <a:xfrm rot="7981217">
            <a:off x="5784915" y="2635259"/>
            <a:ext cx="1632789" cy="1387390"/>
          </a:xfrm>
          <a:prstGeom prst="teardrop">
            <a:avLst>
              <a:gd name="adj" fmla="val 112080"/>
            </a:avLst>
          </a:prstGeom>
          <a:ln w="76200">
            <a:solidFill>
              <a:srgbClr val="0033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360E8D-FD21-4FFB-B8F6-A5629492706D}"/>
              </a:ext>
            </a:extLst>
          </p:cNvPr>
          <p:cNvSpPr txBox="1"/>
          <p:nvPr/>
        </p:nvSpPr>
        <p:spPr>
          <a:xfrm>
            <a:off x="5624997" y="2865803"/>
            <a:ext cx="1952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заявления в ЦЗН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5EB73-1937-4917-900E-0353BA674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94" y="4245466"/>
            <a:ext cx="1741995" cy="17665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5827CD-600F-4C43-8484-A17ACDE3A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85" y="5166091"/>
            <a:ext cx="2087215" cy="1691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275461-CB23-499E-BD20-21EF22E6C378}"/>
              </a:ext>
            </a:extLst>
          </p:cNvPr>
          <p:cNvSpPr txBox="1"/>
          <p:nvPr/>
        </p:nvSpPr>
        <p:spPr>
          <a:xfrm>
            <a:off x="236885" y="1873870"/>
            <a:ext cx="52826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100" dirty="0">
                <a:solidFill>
                  <a:srgbClr val="0033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информационных материалов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100" dirty="0">
                <a:solidFill>
                  <a:srgbClr val="0033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Видеоролики о подаче заявления в ЦЗН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93EA57-ABB3-4E71-A9E8-6EE6080640F0}"/>
              </a:ext>
            </a:extLst>
          </p:cNvPr>
          <p:cNvSpPr txBox="1"/>
          <p:nvPr/>
        </p:nvSpPr>
        <p:spPr>
          <a:xfrm>
            <a:off x="2074269" y="6444675"/>
            <a:ext cx="4159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033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повышения клиентского опыта</a:t>
            </a:r>
          </a:p>
        </p:txBody>
      </p:sp>
    </p:spTree>
    <p:extLst>
      <p:ext uri="{BB962C8B-B14F-4D97-AF65-F5344CB8AC3E}">
        <p14:creationId xmlns:p14="http://schemas.microsoft.com/office/powerpoint/2010/main" val="4060208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1107</TotalTime>
  <Words>1447</Words>
  <Application>Microsoft Office PowerPoint</Application>
  <PresentationFormat>Произвольный</PresentationFormat>
  <Paragraphs>197</Paragraphs>
  <Slides>33</Slides>
  <Notes>2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Montserrat Black</vt:lpstr>
      <vt:lpstr>Montserrat Medium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Динамика отзывов и обратной связи</vt:lpstr>
      <vt:lpstr>Размещение расписания  на страничках ЦЗН в соцсетях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Яковлева ОИ</dc:creator>
  <cp:lastModifiedBy>Оксана Игоревна Яковлева</cp:lastModifiedBy>
  <cp:revision>113</cp:revision>
  <dcterms:created xsi:type="dcterms:W3CDTF">2021-10-04T08:44:46Z</dcterms:created>
  <dcterms:modified xsi:type="dcterms:W3CDTF">2022-07-29T07:21:43Z</dcterms:modified>
</cp:coreProperties>
</file>