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C9F45-AE95-93A2-EE3A-7F57B2049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154B5E-7E71-6891-6BE1-4EAEED495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98AAD-62B2-D379-8A3A-23EDA9C1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60E74-3FF7-ED77-37AC-C3A6649C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4FEA01-68C1-A2BF-C84A-AC18BDF3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5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6BFD8-CC0B-DD44-8159-D897D98F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CD4BDE-6AE9-3FDB-C4D1-95FB19A1A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0038F-2FD2-40A0-319E-C373FBD3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8E36F-281D-BEDF-0076-2F123889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31143-3A0F-D723-3B43-02B904E7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0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0132E6-28BE-3BDB-5188-7637F5384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0C0E2-206C-8006-DB5A-A2CC5D925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BA2BCC-E39C-1033-5436-01824F1F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E4B9D8-5BAB-848A-3242-E7E08EE6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5097B-146D-FCD3-738E-2037D818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6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36562-D824-26FB-3DBB-605CA2FA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CC419-AC4A-EC29-5E1B-2E32728E9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8108D9-2787-4298-4B36-14B1D317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2B2D7-0D09-9A19-99AF-610C905F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F0B1B-BA07-F7B6-8547-46BCA827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4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BA4E9-E081-3CA6-A1EB-1B77BB23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A5B2B-0883-79F8-2F8F-B8EB24E82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A1DF8-03B9-CE6C-96DA-6A158AFC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3702B-0212-3BBE-C662-D08DC1E9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614CE7-90B1-BEF2-E260-D8157A0D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5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6CE4-C812-2907-4027-6268E943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C2D63F-15CD-6F3A-B301-633BEE848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26034C-DEB5-B4F7-B357-4A69F5E83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4B6D86-40D3-278A-0DC8-81B443C3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B124D-3818-3DC0-1FF6-EB6F89BE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AA7ABD-3F34-6BAC-7651-B1F167B9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0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453CE-A3E3-20D8-2A79-C73D8CE6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44B24A-CDF7-53A2-D102-5A4A3AD3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89BA95-16B1-AC2D-7BAF-AB4B303C1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FA04D3-FC9E-307B-1D0F-CA8CB2198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42DE20-E641-2B5B-E6EE-25A1F59A2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6EC877-AEAC-47B5-3905-AAFE9E35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A739A6-1E71-6546-D1A2-DAC5479D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6EBBAA-BD02-5DE7-72B2-0695AFF0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1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81BD3-6457-5FB9-4825-D50A7560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C2B989-7AA1-6420-7D08-B5EBDBC2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5E40D3-3D59-190D-CAB6-19B4513D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15C5A3-0113-1976-2839-D3FEA01D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4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3D4F44-417D-EBAE-3023-307C3D01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AAF178-D6CA-4D06-A783-8E414D10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BF9FEE-4E56-58F9-ACF4-945FDD26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0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AE9AD-0725-AA66-8E1A-1F8A2C58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22340-2FBC-A1F8-BA7C-B2D42CF2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9EC87A-F6D4-AD10-6065-A65AAB0C8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35F066-8C6B-CCF6-3C8A-F8B4ED8A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FAFDA2-EB2F-E9B5-D33C-F34DC2F6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52366-DF8C-13D5-2421-61BFFAD2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B62B5-BC31-50A0-C80D-B90D97F4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AD81B7-6723-957D-E442-376A288AD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A9761E-F79E-414A-1075-0B2B6EF20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17E2E6-7FEA-AA02-D3D7-FB909F93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05E46F-CBD8-3F24-BDA4-D9336997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9897A-B273-0957-4213-086E0E7B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0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F06CA-B4B2-0449-5BF3-5AFFE6B1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74ECC-70BF-60B4-41E5-EFEC88019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28CAD-7DB4-96F5-9F99-41AE614AF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244B-D4C8-4442-80EC-9E0F2777C5B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14F03-FE7D-C084-9763-C1960FB3C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0411C-C862-4592-FB3F-ED0138A7C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7B3B-EE32-4ED9-A35C-C91152AA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2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9F99F8-03CC-8035-0619-B11DA77C9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85702" y="-36107"/>
            <a:ext cx="6096000" cy="6868104"/>
          </a:xfrm>
          <a:prstGeom prst="rect">
            <a:avLst/>
          </a:prstGeom>
        </p:spPr>
      </p:pic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A175E8FE-7091-9047-9F16-3DF2B3A2FAA1}"/>
              </a:ext>
            </a:extLst>
          </p:cNvPr>
          <p:cNvSpPr/>
          <p:nvPr/>
        </p:nvSpPr>
        <p:spPr>
          <a:xfrm rot="354658">
            <a:off x="8154462" y="1570703"/>
            <a:ext cx="450612" cy="66506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CBB28649-AB1D-3FA4-5243-E553485A7E58}"/>
              </a:ext>
            </a:extLst>
          </p:cNvPr>
          <p:cNvSpPr/>
          <p:nvPr/>
        </p:nvSpPr>
        <p:spPr>
          <a:xfrm>
            <a:off x="-112298" y="0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ru-RU" sz="1800" dirty="0">
              <a:solidFill>
                <a:srgbClr val="000F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64D52742-14CE-3A24-B33C-CD8B8AF93544}"/>
              </a:ext>
            </a:extLst>
          </p:cNvPr>
          <p:cNvSpPr/>
          <p:nvPr/>
        </p:nvSpPr>
        <p:spPr>
          <a:xfrm>
            <a:off x="835155" y="2158894"/>
            <a:ext cx="7802967" cy="2540213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66263F0-0734-433E-23C1-2D6023725D13}"/>
              </a:ext>
            </a:extLst>
          </p:cNvPr>
          <p:cNvSpPr/>
          <p:nvPr/>
        </p:nvSpPr>
        <p:spPr>
          <a:xfrm>
            <a:off x="6738480" y="4689002"/>
            <a:ext cx="732363" cy="479211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23CF1-3259-142D-8C3E-6E2966F5FC58}"/>
              </a:ext>
            </a:extLst>
          </p:cNvPr>
          <p:cNvSpPr txBox="1"/>
          <p:nvPr/>
        </p:nvSpPr>
        <p:spPr>
          <a:xfrm>
            <a:off x="1524000" y="2546785"/>
            <a:ext cx="61302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Кураторская программа </a:t>
            </a:r>
            <a:b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«На экспорт вместе!»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8F5F624-5620-B798-30C2-ED190368EB0C}"/>
              </a:ext>
            </a:extLst>
          </p:cNvPr>
          <p:cNvSpPr/>
          <p:nvPr/>
        </p:nvSpPr>
        <p:spPr>
          <a:xfrm>
            <a:off x="6529731" y="16387"/>
            <a:ext cx="5662269" cy="68766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7B3BA71-2F71-E75D-3137-B4E8068C6972}"/>
              </a:ext>
            </a:extLst>
          </p:cNvPr>
          <p:cNvSpPr/>
          <p:nvPr/>
        </p:nvSpPr>
        <p:spPr>
          <a:xfrm rot="2689455">
            <a:off x="6258939" y="4365511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1CEFC84-704F-6CCA-863B-3F74100F61BB}"/>
              </a:ext>
            </a:extLst>
          </p:cNvPr>
          <p:cNvSpPr/>
          <p:nvPr/>
        </p:nvSpPr>
        <p:spPr>
          <a:xfrm rot="2689455">
            <a:off x="6258939" y="839744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F12134C-3182-707A-644D-0F77311E94B9}"/>
              </a:ext>
            </a:extLst>
          </p:cNvPr>
          <p:cNvSpPr/>
          <p:nvPr/>
        </p:nvSpPr>
        <p:spPr>
          <a:xfrm rot="2689455">
            <a:off x="6249290" y="3171115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0BF0731-5039-8FF7-0244-CA8E7E474295}"/>
              </a:ext>
            </a:extLst>
          </p:cNvPr>
          <p:cNvSpPr/>
          <p:nvPr/>
        </p:nvSpPr>
        <p:spPr>
          <a:xfrm rot="2689455">
            <a:off x="6258938" y="1973171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B054B5D-13E4-843F-E47F-A591DC30DC11}"/>
              </a:ext>
            </a:extLst>
          </p:cNvPr>
          <p:cNvSpPr/>
          <p:nvPr/>
        </p:nvSpPr>
        <p:spPr>
          <a:xfrm rot="2689455">
            <a:off x="6251009" y="556345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476E62-A42D-FFBD-1BF8-555E0A70AC0F}"/>
              </a:ext>
            </a:extLst>
          </p:cNvPr>
          <p:cNvSpPr/>
          <p:nvPr/>
        </p:nvSpPr>
        <p:spPr>
          <a:xfrm>
            <a:off x="-1" y="5710336"/>
            <a:ext cx="5615433" cy="11663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07769-60F9-D64E-133D-E89F9AF9E1E1}"/>
              </a:ext>
            </a:extLst>
          </p:cNvPr>
          <p:cNvSpPr txBox="1"/>
          <p:nvPr/>
        </p:nvSpPr>
        <p:spPr>
          <a:xfrm>
            <a:off x="6375713" y="8342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E06BE2-4642-6035-BB6F-86849858B9FB}"/>
              </a:ext>
            </a:extLst>
          </p:cNvPr>
          <p:cNvSpPr txBox="1"/>
          <p:nvPr/>
        </p:nvSpPr>
        <p:spPr>
          <a:xfrm>
            <a:off x="6375713" y="19954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D9E394-D01D-A5C9-EF90-2FB34266C301}"/>
              </a:ext>
            </a:extLst>
          </p:cNvPr>
          <p:cNvSpPr txBox="1"/>
          <p:nvPr/>
        </p:nvSpPr>
        <p:spPr>
          <a:xfrm>
            <a:off x="6382081" y="31984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02653-8F71-1FE7-BC6A-B903A9ECE9DC}"/>
              </a:ext>
            </a:extLst>
          </p:cNvPr>
          <p:cNvSpPr txBox="1"/>
          <p:nvPr/>
        </p:nvSpPr>
        <p:spPr>
          <a:xfrm>
            <a:off x="6363337" y="43862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840B89-0756-B06C-6E05-B7B2F1C5BCD6}"/>
              </a:ext>
            </a:extLst>
          </p:cNvPr>
          <p:cNvSpPr txBox="1"/>
          <p:nvPr/>
        </p:nvSpPr>
        <p:spPr>
          <a:xfrm>
            <a:off x="6386026" y="55666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B537B1-1077-F9B8-86AA-CCEB39995240}"/>
              </a:ext>
            </a:extLst>
          </p:cNvPr>
          <p:cNvSpPr txBox="1"/>
          <p:nvPr/>
        </p:nvSpPr>
        <p:spPr>
          <a:xfrm>
            <a:off x="6993363" y="989046"/>
            <a:ext cx="4913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Закрепление профильного сотрудника ЦПЭ за компанией-участником программы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39DF7-8CDC-1A1D-CAFD-63A3D6CEC03C}"/>
              </a:ext>
            </a:extLst>
          </p:cNvPr>
          <p:cNvSpPr txBox="1"/>
          <p:nvPr/>
        </p:nvSpPr>
        <p:spPr>
          <a:xfrm>
            <a:off x="6999731" y="1907041"/>
            <a:ext cx="4825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Изучение специфики продукции компании и определение целевых рынков сбыта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C47735-6C84-9B38-6B6D-83100E2C9E95}"/>
              </a:ext>
            </a:extLst>
          </p:cNvPr>
          <p:cNvSpPr txBox="1"/>
          <p:nvPr/>
        </p:nvSpPr>
        <p:spPr>
          <a:xfrm>
            <a:off x="6990083" y="3321530"/>
            <a:ext cx="6116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Разработка «Дорожной карты экспортера»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3933AF-2A15-C3DE-130D-A846D82324F3}"/>
              </a:ext>
            </a:extLst>
          </p:cNvPr>
          <p:cNvSpPr txBox="1"/>
          <p:nvPr/>
        </p:nvSpPr>
        <p:spPr>
          <a:xfrm>
            <a:off x="6999731" y="4209502"/>
            <a:ext cx="4943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Сопровождение компании на каждом этапе программы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7886B3-DA72-9E53-A00F-DC4DFF43DB87}"/>
              </a:ext>
            </a:extLst>
          </p:cNvPr>
          <p:cNvSpPr txBox="1"/>
          <p:nvPr/>
        </p:nvSpPr>
        <p:spPr>
          <a:xfrm>
            <a:off x="6990083" y="5496931"/>
            <a:ext cx="5074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Заключение компанией внешнеэкономического контракта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1C8AB81-EFAE-9DFF-ABF0-D39B3BF578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065" y="2518694"/>
            <a:ext cx="4957860" cy="390266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00A02F6-8BE6-2000-72DA-D8F159E1C3C1}"/>
              </a:ext>
            </a:extLst>
          </p:cNvPr>
          <p:cNvSpPr txBox="1"/>
          <p:nvPr/>
        </p:nvSpPr>
        <p:spPr>
          <a:xfrm>
            <a:off x="8632439" y="279076"/>
            <a:ext cx="1579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80F527-1195-786D-F593-BA4CEF2D656E}"/>
              </a:ext>
            </a:extLst>
          </p:cNvPr>
          <p:cNvSpPr txBox="1"/>
          <p:nvPr/>
        </p:nvSpPr>
        <p:spPr>
          <a:xfrm>
            <a:off x="269912" y="279076"/>
            <a:ext cx="51915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ЦЕЛЬ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Увеличение количества экспортеров в регионе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76188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D5887-350A-D4AA-0355-0E64674E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14" y="162118"/>
            <a:ext cx="5347996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F4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ХАРАКТЕРИСТИКА ПРОГРАММЫ, </a:t>
            </a:r>
            <a:br>
              <a:rPr lang="ru-RU" sz="2800" b="1" dirty="0">
                <a:solidFill>
                  <a:srgbClr val="000F4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F4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ЦЕЛЕВАЯ АУДИТОРИЯ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8BDC4-0AA5-DF1B-98ED-2436BCF0C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658" y="1815017"/>
            <a:ext cx="6096001" cy="37102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основе программы лежит индивидуальный комплексный подход к компании, а именно поэтапное долгосрочное сопровождение с момента вхождения в программу до момента реализации поставленной цели – заключения внешнеэкономического контракта.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ЦПЭ проводит условное деление бизнеса на 3 ключевых категории в зависимости от их готовности к ведению экспортной деятельности:</a:t>
            </a:r>
            <a:endParaRPr lang="en-US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8F819C-F857-4D1A-E32E-1D6B634449BB}"/>
              </a:ext>
            </a:extLst>
          </p:cNvPr>
          <p:cNvSpPr/>
          <p:nvPr/>
        </p:nvSpPr>
        <p:spPr>
          <a:xfrm>
            <a:off x="-149290" y="0"/>
            <a:ext cx="541331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3714FA-5A3A-540E-1F48-2551612016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50" y="747392"/>
            <a:ext cx="5667460" cy="551250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27C4D1-5B52-8DBA-4A56-C8070B437A9F}"/>
              </a:ext>
            </a:extLst>
          </p:cNvPr>
          <p:cNvSpPr/>
          <p:nvPr/>
        </p:nvSpPr>
        <p:spPr>
          <a:xfrm>
            <a:off x="3319199" y="5267276"/>
            <a:ext cx="8860251" cy="1328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65885-7963-DB46-A0C6-306BC93D0F6A}"/>
              </a:ext>
            </a:extLst>
          </p:cNvPr>
          <p:cNvSpPr txBox="1"/>
          <p:nvPr/>
        </p:nvSpPr>
        <p:spPr>
          <a:xfrm>
            <a:off x="3499181" y="544185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04A48-B995-91D4-304D-B73967C36947}"/>
              </a:ext>
            </a:extLst>
          </p:cNvPr>
          <p:cNvSpPr txBox="1"/>
          <p:nvPr/>
        </p:nvSpPr>
        <p:spPr>
          <a:xfrm>
            <a:off x="7019741" y="546949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0380-3621-3BC8-46F6-380316BD23E0}"/>
              </a:ext>
            </a:extLst>
          </p:cNvPr>
          <p:cNvSpPr txBox="1"/>
          <p:nvPr/>
        </p:nvSpPr>
        <p:spPr>
          <a:xfrm>
            <a:off x="9709703" y="551578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86C00-8586-ABC5-6A85-8C3A72107C7E}"/>
              </a:ext>
            </a:extLst>
          </p:cNvPr>
          <p:cNvSpPr txBox="1"/>
          <p:nvPr/>
        </p:nvSpPr>
        <p:spPr>
          <a:xfrm>
            <a:off x="3967841" y="5428837"/>
            <a:ext cx="306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Компании, ранее не осуществлявшие экспортную деятельность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B0D72-808A-80C3-18EF-B1197E076F6E}"/>
              </a:ext>
            </a:extLst>
          </p:cNvPr>
          <p:cNvSpPr txBox="1"/>
          <p:nvPr/>
        </p:nvSpPr>
        <p:spPr>
          <a:xfrm>
            <a:off x="7551722" y="5561825"/>
            <a:ext cx="223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Начинающие экспортеры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BDF5F-D4F8-BD6C-2B84-08E199ECC8C3}"/>
              </a:ext>
            </a:extLst>
          </p:cNvPr>
          <p:cNvSpPr txBox="1"/>
          <p:nvPr/>
        </p:nvSpPr>
        <p:spPr>
          <a:xfrm>
            <a:off x="10206955" y="5561825"/>
            <a:ext cx="185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Действующие экспортеры</a:t>
            </a:r>
          </a:p>
        </p:txBody>
      </p:sp>
    </p:spTree>
    <p:extLst>
      <p:ext uri="{BB962C8B-B14F-4D97-AF65-F5344CB8AC3E}">
        <p14:creationId xmlns:p14="http://schemas.microsoft.com/office/powerpoint/2010/main" val="189872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3E6481-0E9D-D4D3-EEBB-3A2CE87A1CF6}"/>
              </a:ext>
            </a:extLst>
          </p:cNvPr>
          <p:cNvSpPr/>
          <p:nvPr/>
        </p:nvSpPr>
        <p:spPr>
          <a:xfrm>
            <a:off x="0" y="1325563"/>
            <a:ext cx="12192000" cy="55464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03BC2-0365-09CA-D8B9-FBF27D6D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561" y="0"/>
            <a:ext cx="41785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ЭТАПЫ РЕАЛИЗАЦИИ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1D1A8-6CF2-61AA-EB45-5E66424E9A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0" y="365125"/>
            <a:ext cx="5220737" cy="612775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2C83DC2-3E14-4311-ADE9-DA2BA65602EE}"/>
              </a:ext>
            </a:extLst>
          </p:cNvPr>
          <p:cNvSpPr/>
          <p:nvPr/>
        </p:nvSpPr>
        <p:spPr>
          <a:xfrm rot="2689455">
            <a:off x="5892422" y="1465292"/>
            <a:ext cx="276836" cy="280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9E1CA3C-9BA1-1151-620B-31458E36E7AC}"/>
              </a:ext>
            </a:extLst>
          </p:cNvPr>
          <p:cNvSpPr/>
          <p:nvPr/>
        </p:nvSpPr>
        <p:spPr>
          <a:xfrm rot="2689455">
            <a:off x="5886203" y="2210385"/>
            <a:ext cx="276836" cy="280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B74C311-047C-4671-26CA-FFEF5BA237AA}"/>
              </a:ext>
            </a:extLst>
          </p:cNvPr>
          <p:cNvSpPr/>
          <p:nvPr/>
        </p:nvSpPr>
        <p:spPr>
          <a:xfrm rot="2689455">
            <a:off x="5886203" y="3055099"/>
            <a:ext cx="276836" cy="280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3A0105E-BAE9-93E4-A482-BB35E795DA4A}"/>
              </a:ext>
            </a:extLst>
          </p:cNvPr>
          <p:cNvSpPr/>
          <p:nvPr/>
        </p:nvSpPr>
        <p:spPr>
          <a:xfrm rot="2689455">
            <a:off x="5948278" y="5241040"/>
            <a:ext cx="276836" cy="280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1DD0494-8C8A-443B-B250-03AD9DB71285}"/>
              </a:ext>
            </a:extLst>
          </p:cNvPr>
          <p:cNvSpPr/>
          <p:nvPr/>
        </p:nvSpPr>
        <p:spPr>
          <a:xfrm rot="2689455">
            <a:off x="5948277" y="6282758"/>
            <a:ext cx="276836" cy="280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8794CB-91DE-1FB8-443E-751A99575CDD}"/>
              </a:ext>
            </a:extLst>
          </p:cNvPr>
          <p:cNvSpPr txBox="1"/>
          <p:nvPr/>
        </p:nvSpPr>
        <p:spPr>
          <a:xfrm>
            <a:off x="6266181" y="623275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Заключение компанией экспортного контракта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F7EC05-DAA5-B616-97FD-BB738EB0246F}"/>
              </a:ext>
            </a:extLst>
          </p:cNvPr>
          <p:cNvSpPr txBox="1"/>
          <p:nvPr/>
        </p:nvSpPr>
        <p:spPr>
          <a:xfrm>
            <a:off x="6207172" y="139087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Определение перечня компаний-участников программы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111A9-6CA5-1948-DDBB-9B75E6AC34D7}"/>
              </a:ext>
            </a:extLst>
          </p:cNvPr>
          <p:cNvSpPr txBox="1"/>
          <p:nvPr/>
        </p:nvSpPr>
        <p:spPr>
          <a:xfrm>
            <a:off x="6210197" y="2064330"/>
            <a:ext cx="6153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Закрепление профильного сотрудника ЦПЭ (менеджера) за каждой компанией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D357EE-E33C-B4C5-9729-34AC7F79AA8C}"/>
              </a:ext>
            </a:extLst>
          </p:cNvPr>
          <p:cNvSpPr txBox="1"/>
          <p:nvPr/>
        </p:nvSpPr>
        <p:spPr>
          <a:xfrm>
            <a:off x="6207172" y="2940136"/>
            <a:ext cx="61535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Проведение индивидуальных установочных совещаний, в рамках которых производится: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ознакомление с продукцией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оценка экспортной зрелости предприятия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разработка "Дорожной карты экспортера", которая включает международные мероприятия и меры поддержки, являющиеся наиболее эффективными с учетом специфики предприятия, и этапы их реализации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000AD6-C0A4-9460-26BA-B588F37B7D76}"/>
              </a:ext>
            </a:extLst>
          </p:cNvPr>
          <p:cNvSpPr txBox="1"/>
          <p:nvPr/>
        </p:nvSpPr>
        <p:spPr>
          <a:xfrm>
            <a:off x="6266181" y="5133555"/>
            <a:ext cx="5844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Реализация разработанной "Дорожной карты экспортера", включая сопровождение и контроль со стороны профильного менеджера</a:t>
            </a:r>
          </a:p>
        </p:txBody>
      </p:sp>
    </p:spTree>
    <p:extLst>
      <p:ext uri="{BB962C8B-B14F-4D97-AF65-F5344CB8AC3E}">
        <p14:creationId xmlns:p14="http://schemas.microsoft.com/office/powerpoint/2010/main" val="326460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683A1-FA7D-60AA-F316-A6C95DDA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180" y="365125"/>
            <a:ext cx="739762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ОЖИДАЕМЫЕ РЕЗУЛЬТАТЫ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88DAD1-9BE9-5A43-E790-354F03F3E0B4}"/>
              </a:ext>
            </a:extLst>
          </p:cNvPr>
          <p:cNvSpPr/>
          <p:nvPr/>
        </p:nvSpPr>
        <p:spPr>
          <a:xfrm>
            <a:off x="0" y="0"/>
            <a:ext cx="3079102" cy="69513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485654-730F-CDE1-E749-82D464550047}"/>
              </a:ext>
            </a:extLst>
          </p:cNvPr>
          <p:cNvSpPr/>
          <p:nvPr/>
        </p:nvSpPr>
        <p:spPr>
          <a:xfrm rot="2689455">
            <a:off x="4364322" y="2588555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38956-C178-49AD-ABA8-90838763ED05}"/>
              </a:ext>
            </a:extLst>
          </p:cNvPr>
          <p:cNvSpPr txBox="1"/>
          <p:nvPr/>
        </p:nvSpPr>
        <p:spPr>
          <a:xfrm>
            <a:off x="4485356" y="26139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BEB4526-18DA-26C0-A833-60234F03970A}"/>
              </a:ext>
            </a:extLst>
          </p:cNvPr>
          <p:cNvSpPr/>
          <p:nvPr/>
        </p:nvSpPr>
        <p:spPr>
          <a:xfrm rot="2689455">
            <a:off x="4364323" y="48644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3FAC3-E728-756D-5982-24EE779F59D9}"/>
              </a:ext>
            </a:extLst>
          </p:cNvPr>
          <p:cNvSpPr txBox="1"/>
          <p:nvPr/>
        </p:nvSpPr>
        <p:spPr>
          <a:xfrm>
            <a:off x="4484446" y="49096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802DC9A-DEA2-04EB-6DE2-41E7B7AE17CD}"/>
              </a:ext>
            </a:extLst>
          </p:cNvPr>
          <p:cNvSpPr/>
          <p:nvPr/>
        </p:nvSpPr>
        <p:spPr>
          <a:xfrm rot="2689455">
            <a:off x="8254056" y="258743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A3AAB-6A15-FB73-76EE-B2A9648FE552}"/>
              </a:ext>
            </a:extLst>
          </p:cNvPr>
          <p:cNvSpPr txBox="1"/>
          <p:nvPr/>
        </p:nvSpPr>
        <p:spPr>
          <a:xfrm>
            <a:off x="8360549" y="26326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19DC02D-8DF4-BA70-9473-556FF6818E72}"/>
              </a:ext>
            </a:extLst>
          </p:cNvPr>
          <p:cNvSpPr/>
          <p:nvPr/>
        </p:nvSpPr>
        <p:spPr>
          <a:xfrm rot="2689455">
            <a:off x="8254056" y="480818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ACFA7-4B4E-9667-0E3A-54894856E455}"/>
              </a:ext>
            </a:extLst>
          </p:cNvPr>
          <p:cNvSpPr txBox="1"/>
          <p:nvPr/>
        </p:nvSpPr>
        <p:spPr>
          <a:xfrm>
            <a:off x="8360549" y="47950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FF072B-679A-2AD1-B22D-5591C09E1D80}"/>
              </a:ext>
            </a:extLst>
          </p:cNvPr>
          <p:cNvSpPr txBox="1"/>
          <p:nvPr/>
        </p:nvSpPr>
        <p:spPr>
          <a:xfrm>
            <a:off x="8994849" y="4481955"/>
            <a:ext cx="21975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Развитие экспортного потенциала региона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BBE6D-C62C-7C8C-A7EE-ED9D991292B8}"/>
              </a:ext>
            </a:extLst>
          </p:cNvPr>
          <p:cNvSpPr txBox="1"/>
          <p:nvPr/>
        </p:nvSpPr>
        <p:spPr>
          <a:xfrm>
            <a:off x="5128720" y="1983045"/>
            <a:ext cx="33520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Повышение эффективности взаимодействия между бизнесом в регионе и ЦПЭ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6862F8-986A-4CFE-0CE3-16C8D7A714BD}"/>
              </a:ext>
            </a:extLst>
          </p:cNvPr>
          <p:cNvSpPr txBox="1"/>
          <p:nvPr/>
        </p:nvSpPr>
        <p:spPr>
          <a:xfrm>
            <a:off x="8950391" y="1881003"/>
            <a:ext cx="33520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Увеличение интереса по стороны бизнеса к экспортной деятельности и популяризация внешнеэкономической деятельности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049B00-69E1-81CD-BABF-7E65A966C8A9}"/>
              </a:ext>
            </a:extLst>
          </p:cNvPr>
          <p:cNvSpPr txBox="1"/>
          <p:nvPr/>
        </p:nvSpPr>
        <p:spPr>
          <a:xfrm>
            <a:off x="5168113" y="4502629"/>
            <a:ext cx="28069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Повышение качества оказываемых мер  поддержки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9CA2F5-5114-3154-6BA6-BB5C2F14A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527" y="435260"/>
            <a:ext cx="3961042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28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Широкоэкранный</PresentationFormat>
  <Paragraphs>41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ХАРАКТЕРИСТИКА ПРОГРАММЫ,  ЦЕЛЕВАЯ АУДИТОРИЯ </vt:lpstr>
      <vt:lpstr>ЭТАПЫ РЕАЛИЗАЦИИ</vt:lpstr>
      <vt:lpstr>ОЖИДАЕМЫЕ РЕЗУЛЬТАТЫ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2022-12-19T14:24:53Z</dcterms:created>
  <dcterms:modified xsi:type="dcterms:W3CDTF">2022-12-19T14:25:06Z</dcterms:modified>
</cp:coreProperties>
</file>