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6"/>
  </p:notesMasterIdLst>
  <p:sldIdLst>
    <p:sldId id="935" r:id="rId2"/>
    <p:sldId id="941" r:id="rId3"/>
    <p:sldId id="937" r:id="rId4"/>
    <p:sldId id="938" r:id="rId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54F"/>
    <a:srgbClr val="00022B"/>
    <a:srgbClr val="0754B0"/>
    <a:srgbClr val="305496"/>
    <a:srgbClr val="010E54"/>
    <a:srgbClr val="EFF6FB"/>
    <a:srgbClr val="A6CCEC"/>
    <a:srgbClr val="DAEAF7"/>
    <a:srgbClr val="323555"/>
    <a:srgbClr val="4F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1338" autoAdjust="0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38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320D2-6D2A-4417-B8C7-E6F315B2B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лилиния: фигура 21">
            <a:extLst>
              <a:ext uri="{FF2B5EF4-FFF2-40B4-BE49-F238E27FC236}">
                <a16:creationId xmlns:a16="http://schemas.microsoft.com/office/drawing/2014/main" id="{264F1607-1BE6-457A-AC57-47D76343EC8F}"/>
              </a:ext>
            </a:extLst>
          </p:cNvPr>
          <p:cNvSpPr/>
          <p:nvPr userDrawn="1"/>
        </p:nvSpPr>
        <p:spPr>
          <a:xfrm>
            <a:off x="0" y="-4386"/>
            <a:ext cx="8476343" cy="6858001"/>
          </a:xfrm>
          <a:custGeom>
            <a:avLst/>
            <a:gdLst>
              <a:gd name="connsiteX0" fmla="*/ 1 w 6334124"/>
              <a:gd name="connsiteY0" fmla="*/ 0 h 6858001"/>
              <a:gd name="connsiteX1" fmla="*/ 2201458 w 6334124"/>
              <a:gd name="connsiteY1" fmla="*/ 0 h 6858001"/>
              <a:gd name="connsiteX2" fmla="*/ 2201458 w 6334124"/>
              <a:gd name="connsiteY2" fmla="*/ 1 h 6858001"/>
              <a:gd name="connsiteX3" fmla="*/ 6334124 w 6334124"/>
              <a:gd name="connsiteY3" fmla="*/ 1 h 6858001"/>
              <a:gd name="connsiteX4" fmla="*/ 3003125 w 6334124"/>
              <a:gd name="connsiteY4" fmla="*/ 6858001 h 6858001"/>
              <a:gd name="connsiteX5" fmla="*/ 0 w 6334124"/>
              <a:gd name="connsiteY5" fmla="*/ 6858001 h 6858001"/>
              <a:gd name="connsiteX6" fmla="*/ 0 w 6334124"/>
              <a:gd name="connsiteY6" fmla="*/ 4465522 h 6858001"/>
              <a:gd name="connsiteX7" fmla="*/ 1 w 6334124"/>
              <a:gd name="connsiteY7" fmla="*/ 44655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124" h="6858001">
                <a:moveTo>
                  <a:pt x="1" y="0"/>
                </a:moveTo>
                <a:lnTo>
                  <a:pt x="2201458" y="0"/>
                </a:lnTo>
                <a:lnTo>
                  <a:pt x="2201458" y="1"/>
                </a:lnTo>
                <a:lnTo>
                  <a:pt x="6334124" y="1"/>
                </a:lnTo>
                <a:lnTo>
                  <a:pt x="3003125" y="6858001"/>
                </a:lnTo>
                <a:lnTo>
                  <a:pt x="0" y="6858001"/>
                </a:lnTo>
                <a:lnTo>
                  <a:pt x="0" y="4465522"/>
                </a:lnTo>
                <a:lnTo>
                  <a:pt x="1" y="4465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1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9" y="304684"/>
            <a:ext cx="1008223" cy="100822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A9A2D00-B6C4-422B-B93F-4974C5277A09}"/>
              </a:ext>
            </a:extLst>
          </p:cNvPr>
          <p:cNvGrpSpPr/>
          <p:nvPr userDrawn="1"/>
        </p:nvGrpSpPr>
        <p:grpSpPr>
          <a:xfrm>
            <a:off x="2" y="6380534"/>
            <a:ext cx="12207345" cy="477467"/>
            <a:chOff x="0" y="6380534"/>
            <a:chExt cx="12207345" cy="47746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EB7E9EC-A522-43E4-A231-A4147AB2ADB7}"/>
                </a:ext>
              </a:extLst>
            </p:cNvPr>
            <p:cNvSpPr/>
            <p:nvPr/>
          </p:nvSpPr>
          <p:spPr>
            <a:xfrm flipH="1">
              <a:off x="0" y="6380534"/>
              <a:ext cx="12207345" cy="477466"/>
            </a:xfrm>
            <a:prstGeom prst="rect">
              <a:avLst/>
            </a:prstGeom>
            <a:gradFill>
              <a:gsLst>
                <a:gs pos="40000">
                  <a:srgbClr val="053C90">
                    <a:alpha val="0"/>
                  </a:srgbClr>
                </a:gs>
                <a:gs pos="100000">
                  <a:srgbClr val="010E54"/>
                </a:gs>
                <a:gs pos="0">
                  <a:srgbClr val="0754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41CFF06-D1EF-4DB2-B4B2-A10FEEA67266}"/>
                </a:ext>
              </a:extLst>
            </p:cNvPr>
            <p:cNvSpPr/>
            <p:nvPr/>
          </p:nvSpPr>
          <p:spPr>
            <a:xfrm>
              <a:off x="575441" y="6454259"/>
              <a:ext cx="2892138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Школа управления данными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70" y="523211"/>
            <a:ext cx="10515600" cy="530573"/>
          </a:xfr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>
            <a:lvl1pPr>
              <a:def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defTabSz="1219101">
              <a:lnSpc>
                <a:spcPct val="150000"/>
              </a:lnSpc>
            </a:pP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45F91C-5860-0F5F-F1E7-187DEB981197}"/>
              </a:ext>
            </a:extLst>
          </p:cNvPr>
          <p:cNvSpPr/>
          <p:nvPr userDrawn="1"/>
        </p:nvSpPr>
        <p:spPr>
          <a:xfrm flipH="1">
            <a:off x="-7672" y="6390472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600558-C6CA-9D46-0854-8AE2AA0D25EB}"/>
              </a:ext>
            </a:extLst>
          </p:cNvPr>
          <p:cNvSpPr/>
          <p:nvPr userDrawn="1"/>
        </p:nvSpPr>
        <p:spPr>
          <a:xfrm>
            <a:off x="578218" y="6447181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управления данными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2074F-BE4E-8077-5A49-0B0AAF28B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7" y="301116"/>
            <a:ext cx="1008223" cy="1008223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AF6718A-66B4-4065-9A0E-C87ACC95E36D}"/>
              </a:ext>
            </a:extLst>
          </p:cNvPr>
          <p:cNvSpPr txBox="1">
            <a:spLocks/>
          </p:cNvSpPr>
          <p:nvPr userDrawn="1"/>
        </p:nvSpPr>
        <p:spPr>
          <a:xfrm>
            <a:off x="9267826" y="6432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18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0636" y="1261292"/>
            <a:ext cx="11710389" cy="4873625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  <p:sldLayoutId id="214748370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hyperlink" Target="https://educont.ru/" TargetMode="External"/><Relationship Id="rId5" Type="http://schemas.openxmlformats.org/officeDocument/2006/relationships/hyperlink" Target="http://netcity.admsakhalin.ru/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hyperlink" Target="https://myschool.edu.ru/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t.rcoko65.ru/booklet/index.php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lens.yandex/5jf3vtatrgqkw?tab=p8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A320D2-6D2A-4417-B8C7-E6F315B2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264F1607-1BE6-457A-AC57-47D76343EC8F}"/>
              </a:ext>
            </a:extLst>
          </p:cNvPr>
          <p:cNvSpPr/>
          <p:nvPr/>
        </p:nvSpPr>
        <p:spPr>
          <a:xfrm>
            <a:off x="0" y="2140"/>
            <a:ext cx="8476343" cy="6858001"/>
          </a:xfrm>
          <a:custGeom>
            <a:avLst/>
            <a:gdLst>
              <a:gd name="connsiteX0" fmla="*/ 1 w 6334124"/>
              <a:gd name="connsiteY0" fmla="*/ 0 h 6858001"/>
              <a:gd name="connsiteX1" fmla="*/ 2201458 w 6334124"/>
              <a:gd name="connsiteY1" fmla="*/ 0 h 6858001"/>
              <a:gd name="connsiteX2" fmla="*/ 2201458 w 6334124"/>
              <a:gd name="connsiteY2" fmla="*/ 1 h 6858001"/>
              <a:gd name="connsiteX3" fmla="*/ 6334124 w 6334124"/>
              <a:gd name="connsiteY3" fmla="*/ 1 h 6858001"/>
              <a:gd name="connsiteX4" fmla="*/ 3003125 w 6334124"/>
              <a:gd name="connsiteY4" fmla="*/ 6858001 h 6858001"/>
              <a:gd name="connsiteX5" fmla="*/ 0 w 6334124"/>
              <a:gd name="connsiteY5" fmla="*/ 6858001 h 6858001"/>
              <a:gd name="connsiteX6" fmla="*/ 0 w 6334124"/>
              <a:gd name="connsiteY6" fmla="*/ 4465522 h 6858001"/>
              <a:gd name="connsiteX7" fmla="*/ 1 w 6334124"/>
              <a:gd name="connsiteY7" fmla="*/ 44655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124" h="6858001">
                <a:moveTo>
                  <a:pt x="1" y="0"/>
                </a:moveTo>
                <a:lnTo>
                  <a:pt x="2201458" y="0"/>
                </a:lnTo>
                <a:lnTo>
                  <a:pt x="2201458" y="1"/>
                </a:lnTo>
                <a:lnTo>
                  <a:pt x="6334124" y="1"/>
                </a:lnTo>
                <a:lnTo>
                  <a:pt x="3003125" y="6858001"/>
                </a:lnTo>
                <a:lnTo>
                  <a:pt x="0" y="6858001"/>
                </a:lnTo>
                <a:lnTo>
                  <a:pt x="0" y="4465522"/>
                </a:lnTo>
                <a:lnTo>
                  <a:pt x="1" y="4465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1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A9A2D00-B6C4-422B-B93F-4974C5277A09}"/>
              </a:ext>
            </a:extLst>
          </p:cNvPr>
          <p:cNvGrpSpPr/>
          <p:nvPr/>
        </p:nvGrpSpPr>
        <p:grpSpPr>
          <a:xfrm>
            <a:off x="2" y="6380534"/>
            <a:ext cx="12207345" cy="477467"/>
            <a:chOff x="0" y="6380534"/>
            <a:chExt cx="12207345" cy="47746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EB7E9EC-A522-43E4-A231-A4147AB2ADB7}"/>
                </a:ext>
              </a:extLst>
            </p:cNvPr>
            <p:cNvSpPr/>
            <p:nvPr/>
          </p:nvSpPr>
          <p:spPr>
            <a:xfrm flipH="1">
              <a:off x="0" y="6380534"/>
              <a:ext cx="12207345" cy="477466"/>
            </a:xfrm>
            <a:prstGeom prst="rect">
              <a:avLst/>
            </a:prstGeom>
            <a:gradFill>
              <a:gsLst>
                <a:gs pos="40000">
                  <a:srgbClr val="053C90">
                    <a:alpha val="0"/>
                  </a:srgbClr>
                </a:gs>
                <a:gs pos="100000">
                  <a:srgbClr val="010E54"/>
                </a:gs>
                <a:gs pos="0">
                  <a:srgbClr val="0754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41CFF06-D1EF-4DB2-B4B2-A10FEEA67266}"/>
                </a:ext>
              </a:extLst>
            </p:cNvPr>
            <p:cNvSpPr/>
            <p:nvPr/>
          </p:nvSpPr>
          <p:spPr>
            <a:xfrm>
              <a:off x="575441" y="6454259"/>
              <a:ext cx="184731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2BAA2F91-0234-4C3E-ABE1-596AA2FA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46" y="1894752"/>
            <a:ext cx="6156191" cy="3572758"/>
            <a:chOff x="9746" y="1480846"/>
            <a:chExt cx="6156191" cy="357275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746" y="1480846"/>
              <a:ext cx="61561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Цифровое образование</a:t>
              </a:r>
              <a:endPara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E68CF5D-6315-46A0-BA8E-51B7F90261D1}"/>
                </a:ext>
              </a:extLst>
            </p:cNvPr>
            <p:cNvSpPr/>
            <p:nvPr/>
          </p:nvSpPr>
          <p:spPr>
            <a:xfrm>
              <a:off x="575443" y="4468829"/>
              <a:ext cx="39496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3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13" y="2705569"/>
            <a:ext cx="5708867" cy="350267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2AC915-A21A-4054-9016-520E19F10099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B8E37483-241F-4379-8526-571091E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462179" y="-119516"/>
            <a:ext cx="8681050" cy="63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образование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Сахалинской области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02627" y="1678715"/>
            <a:ext cx="0" cy="19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https://nov7.ru/wp-content/uploads/2021/08/logo-1-1536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85" y="447875"/>
            <a:ext cx="1401681" cy="10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53819" y="2315057"/>
            <a:ext cx="478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ЭКОСИСТЕМА СУБСИДИАРНЫХ СУЩНОСТЕЙ САХАЛИНСКОЙ ОБЛАСТИ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226671" y="494311"/>
            <a:ext cx="38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Рейтинг цифровой зрелости отрасли: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25" y="483384"/>
            <a:ext cx="1406448" cy="63592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028698" y="409381"/>
            <a:ext cx="3211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Входим в 10-ку по РФ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место в рейтинге по ДВФО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3811" y="881150"/>
            <a:ext cx="57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Условия достижения цифровой зрелости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248" y="2894362"/>
            <a:ext cx="159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Государственная информационная система «Региональное образование»</a:t>
            </a:r>
            <a:endParaRPr lang="ru-RU" sz="1100" dirty="0">
              <a:solidFill>
                <a:srgbClr val="00022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431" y="1816513"/>
            <a:ext cx="18357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http://netcity.admsakhalin.ru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" y="2215279"/>
            <a:ext cx="931040" cy="6236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06531" y="2054397"/>
            <a:ext cx="129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Утверждена </a:t>
            </a:r>
            <a:endParaRPr lang="ru-RU" sz="1400" dirty="0">
              <a:solidFill>
                <a:srgbClr val="00022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38" y="2444553"/>
            <a:ext cx="730112" cy="9606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3325" y="1618301"/>
            <a:ext cx="16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23" y="2394216"/>
            <a:ext cx="1342447" cy="8363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718881" y="2078123"/>
            <a:ext cx="15840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https://myschool.edu.ru/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42" y="2385710"/>
            <a:ext cx="1547005" cy="7950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4466644" y="2106823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https://educont.ru/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06850" y="4232377"/>
            <a:ext cx="301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инфраструктура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4343" y="1230766"/>
            <a:ext cx="332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Образовательные платформы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8100" y="1554903"/>
            <a:ext cx="331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Пилоты во внедрении федеральных платформ из числа 15 регионов РФ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62" y="4072669"/>
            <a:ext cx="2443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электронные </a:t>
            </a:r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журналы/дневники;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запись в детский сад, школу,  летние оздоровительные лагеря;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абота </a:t>
            </a:r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одаренными </a:t>
            </a: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детьми;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всероссийскую олимпиаду </a:t>
            </a: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школьников;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аттестация педагогических кадров;</a:t>
            </a:r>
          </a:p>
          <a:p>
            <a:pPr marL="171450" indent="-171450" algn="just">
              <a:buFontTx/>
              <a:buChar char="-"/>
            </a:pP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Многоуровневая система оценки качества образования</a:t>
            </a:r>
            <a:endParaRPr lang="ru-RU" sz="1100" dirty="0">
              <a:solidFill>
                <a:srgbClr val="00022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7925" y="3698491"/>
            <a:ext cx="156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Модули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3217" y="1506407"/>
            <a:ext cx="6136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проект «Цифровая образовательная среда»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проект «Цифровая образовательная среда. Эксперимент» Федеральный проект «Современная школа»</a:t>
            </a:r>
          </a:p>
          <a:p>
            <a:pPr algn="ctr"/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3502" y="3153234"/>
            <a:ext cx="189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156 школ на платформе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23921" y="2102023"/>
            <a:ext cx="0" cy="197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13683" b="634"/>
          <a:stretch/>
        </p:blipFill>
        <p:spPr>
          <a:xfrm>
            <a:off x="2794860" y="4615791"/>
            <a:ext cx="501784" cy="501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8" t="9365" r="9524" b="9207"/>
          <a:stretch/>
        </p:blipFill>
        <p:spPr>
          <a:xfrm>
            <a:off x="2625748" y="5462321"/>
            <a:ext cx="602851" cy="6028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0988" y="4700347"/>
            <a:ext cx="284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100 % школ обеспечены высокоскоростным Интернет-соединением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6364" y="5199093"/>
            <a:ext cx="34450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ЦОС – 101 учреждение        </a:t>
            </a:r>
            <a:r>
              <a:rPr lang="ru-RU" sz="1100" dirty="0" err="1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ЦОС.Эксперимент</a:t>
            </a:r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64 </a:t>
            </a: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учреждения</a:t>
            </a:r>
          </a:p>
          <a:p>
            <a:r>
              <a:rPr lang="ru-RU" sz="1100" dirty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Оснащение школ и учреждений профессионального образования компьютерным, мультимедийным, презентационным оборудованием и программным </a:t>
            </a:r>
            <a:r>
              <a:rPr lang="ru-RU" sz="1100" dirty="0" smtClean="0">
                <a:solidFill>
                  <a:srgbClr val="00022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обеспечением</a:t>
            </a:r>
            <a:endParaRPr lang="ru-RU" sz="1100" dirty="0">
              <a:solidFill>
                <a:srgbClr val="00022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rgbClr val="00022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9482" y="3839860"/>
            <a:ext cx="388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100 % педагогов и учащихся имеют доступ к верифицированному контенту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26908" y="3169629"/>
            <a:ext cx="20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92 % школ и организаций профессионального обучения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3758" r="82074" b="48344"/>
          <a:stretch/>
        </p:blipFill>
        <p:spPr>
          <a:xfrm>
            <a:off x="6632725" y="2221080"/>
            <a:ext cx="977664" cy="111916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2AC915-A21A-4054-9016-520E19F10099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B8E37483-241F-4379-8526-571091E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820242" y="112031"/>
            <a:ext cx="6943206" cy="8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социальный стандарт для семей с детьми (до 35 лет)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240" r="885"/>
          <a:stretch/>
        </p:blipFill>
        <p:spPr>
          <a:xfrm>
            <a:off x="1682216" y="3548021"/>
            <a:ext cx="1164488" cy="1222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3519695"/>
            <a:ext cx="1043986" cy="11333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1" y="2156561"/>
            <a:ext cx="1089752" cy="11735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1" y="4923832"/>
            <a:ext cx="1129954" cy="12125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5" y="4949636"/>
            <a:ext cx="1088432" cy="11867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793190" y="820244"/>
            <a:ext cx="290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ct.rcoko65.ru/booklet/index.php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2" r="63698"/>
          <a:stretch/>
        </p:blipFill>
        <p:spPr>
          <a:xfrm>
            <a:off x="7556501" y="2326528"/>
            <a:ext cx="1012589" cy="9591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 t="59439" r="26722" b="2017"/>
          <a:stretch/>
        </p:blipFill>
        <p:spPr>
          <a:xfrm>
            <a:off x="9175156" y="2423282"/>
            <a:ext cx="2989384" cy="6012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6" r="24398"/>
          <a:stretch/>
        </p:blipFill>
        <p:spPr>
          <a:xfrm>
            <a:off x="9505025" y="3984294"/>
            <a:ext cx="1918652" cy="1405989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5708967" y="2749474"/>
            <a:ext cx="11223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8464" b="147"/>
          <a:stretch/>
        </p:blipFill>
        <p:spPr>
          <a:xfrm>
            <a:off x="6456103" y="4348207"/>
            <a:ext cx="2483787" cy="398584"/>
          </a:xfrm>
          <a:prstGeom prst="rect">
            <a:avLst/>
          </a:prstGeom>
        </p:spPr>
      </p:pic>
      <p:sp>
        <p:nvSpPr>
          <p:cNvPr id="2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880294" y="1222737"/>
            <a:ext cx="7778306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в единой системе обратной связи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591" y="1733915"/>
            <a:ext cx="3690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Развитие. Успех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5338" y="1620128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9953" y="2300318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070523" y="1598045"/>
            <a:ext cx="2562202" cy="62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Личный кабинет в региональной системе ГИС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РО, сайт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http://ct.rcoko65.ru/booklet/index.php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831308" y="1690378"/>
            <a:ext cx="1920543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Выбираем свой муниципалитет и школу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0533918" y="3105616"/>
            <a:ext cx="0" cy="460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9409396" y="1943619"/>
            <a:ext cx="1920543" cy="253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Выбираем категорию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96179" y="3103024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9473394" y="3625827"/>
            <a:ext cx="1920543" cy="253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Проходим опрос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791392" y="2381067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8569090" y="2806101"/>
            <a:ext cx="698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8939890" y="4589673"/>
            <a:ext cx="5877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522541" y="3558926"/>
            <a:ext cx="2366689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Оставляем комментарий/обращение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118081" y="4080557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68" y="2177557"/>
            <a:ext cx="1128559" cy="1235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3" name="Прямая со стрелкой 42"/>
          <p:cNvCxnSpPr>
            <a:stCxn id="45" idx="1"/>
          </p:cNvCxnSpPr>
          <p:nvPr/>
        </p:nvCxnSpPr>
        <p:spPr>
          <a:xfrm flipH="1">
            <a:off x="5682389" y="4547499"/>
            <a:ext cx="773714" cy="18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83618" y="4086363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2" y="123413"/>
            <a:ext cx="2240070" cy="1470243"/>
          </a:xfrm>
          <a:prstGeom prst="rect">
            <a:avLst/>
          </a:prstGeom>
        </p:spPr>
      </p:pic>
      <p:sp>
        <p:nvSpPr>
          <p:cNvPr id="4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525705" y="4164097"/>
            <a:ext cx="2543541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Принятие управленческих решений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25" y="4957183"/>
            <a:ext cx="1176952" cy="11769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65" y="4784954"/>
            <a:ext cx="2465333" cy="1251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53" y="2209329"/>
            <a:ext cx="1697955" cy="13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flipH="1" flipV="1">
            <a:off x="757375" y="2579676"/>
            <a:ext cx="1730644" cy="1077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2730546" y="2579676"/>
            <a:ext cx="1666272" cy="1127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2AC915-A21A-4054-9016-520E19F10099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B8E37483-241F-4379-8526-571091E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197842" y="-12985"/>
            <a:ext cx="7886706" cy="55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реагирования на обращение гражданина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20164" y="1443964"/>
            <a:ext cx="17128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 flipV="1">
            <a:off x="1643931" y="1517927"/>
            <a:ext cx="933166" cy="1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50" idx="2"/>
          </p:cNvCxnSpPr>
          <p:nvPr/>
        </p:nvCxnSpPr>
        <p:spPr>
          <a:xfrm flipV="1">
            <a:off x="2114943" y="4426894"/>
            <a:ext cx="462154" cy="2288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98059" y="4775191"/>
            <a:ext cx="257862" cy="6995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583452" y="2823454"/>
            <a:ext cx="2015106" cy="32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1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балл по региону</a:t>
            </a:r>
            <a:endParaRPr lang="ru-RU" sz="11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-202020" y="4445753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опроса</a:t>
            </a:r>
          </a:p>
        </p:txBody>
      </p:sp>
      <p:sp>
        <p:nvSpPr>
          <p:cNvPr id="17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577097" y="1360362"/>
            <a:ext cx="1814819" cy="3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МБОУ СОШ №…</a:t>
            </a:r>
          </a:p>
        </p:txBody>
      </p:sp>
      <p:sp>
        <p:nvSpPr>
          <p:cNvPr id="2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85655" y="1223927"/>
            <a:ext cx="1845203" cy="56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Комментарии/</a:t>
            </a:r>
          </a:p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обращение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56" y="773050"/>
            <a:ext cx="1019872" cy="598325"/>
          </a:xfrm>
          <a:prstGeom prst="rect">
            <a:avLst/>
          </a:prstGeom>
        </p:spPr>
      </p:pic>
      <p:sp>
        <p:nvSpPr>
          <p:cNvPr id="25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5936505" y="2388215"/>
            <a:ext cx="2249793" cy="353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Администрация школы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9" y="1370818"/>
            <a:ext cx="328614" cy="308377"/>
          </a:xfrm>
          <a:prstGeom prst="rect">
            <a:avLst/>
          </a:prstGeom>
        </p:spPr>
      </p:pic>
      <p:sp>
        <p:nvSpPr>
          <p:cNvPr id="2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170875" y="1607613"/>
            <a:ext cx="2331980" cy="6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орган осуществляющий управление в сфере образования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971306" y="1264588"/>
            <a:ext cx="2610" cy="45515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804850" y="1443964"/>
            <a:ext cx="569539" cy="1051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943928" y="2195770"/>
            <a:ext cx="27378" cy="3626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5742152" y="977159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образования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90" y="1590668"/>
            <a:ext cx="359187" cy="359187"/>
          </a:xfrm>
          <a:prstGeom prst="rect">
            <a:avLst/>
          </a:prstGeom>
        </p:spPr>
      </p:pic>
      <p:sp>
        <p:nvSpPr>
          <p:cNvPr id="42" name="Прямоугольная выноска 41"/>
          <p:cNvSpPr/>
          <p:nvPr/>
        </p:nvSpPr>
        <p:spPr>
          <a:xfrm rot="5400000">
            <a:off x="9371136" y="415318"/>
            <a:ext cx="1791260" cy="2682061"/>
          </a:xfrm>
          <a:prstGeom prst="wedgeRectCallout">
            <a:avLst>
              <a:gd name="adj1" fmla="val -18806"/>
              <a:gd name="adj2" fmla="val 81501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040213" y="836095"/>
            <a:ext cx="2567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Комментарий/обращение рассмотрено, управленческое  решение принято.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Гражданин информирован о принятом решении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3338"/>
          <a:stretch/>
        </p:blipFill>
        <p:spPr>
          <a:xfrm>
            <a:off x="125591" y="3151488"/>
            <a:ext cx="1989352" cy="889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7" y="3525295"/>
            <a:ext cx="1861699" cy="901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2" y="3131939"/>
            <a:ext cx="1810214" cy="9190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991614" y="2228278"/>
            <a:ext cx="2264969" cy="39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губернатора</a:t>
            </a:r>
          </a:p>
        </p:txBody>
      </p:sp>
      <p:sp>
        <p:nvSpPr>
          <p:cNvPr id="5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2836" y="2216841"/>
            <a:ext cx="226496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Граждане региона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90341" y="2539016"/>
            <a:ext cx="305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datalens.yandex/5jf3vtatrgqkw?tab=p8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-26166" y="5306852"/>
            <a:ext cx="1858698" cy="67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Дашборды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разного уровня управления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77" y="4778193"/>
            <a:ext cx="2260052" cy="851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5" y="5306407"/>
            <a:ext cx="2451374" cy="8341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479087" y="5697319"/>
            <a:ext cx="3147627" cy="56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орган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сфере образования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311879" y="4848097"/>
            <a:ext cx="5930" cy="4260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027218" y="4500119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Администрация школы</a:t>
            </a: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3842800" y="4920719"/>
            <a:ext cx="814656" cy="6888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232374" y="4148713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образования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35" y="3521559"/>
            <a:ext cx="1391290" cy="7003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10" name="Прямая со стрелкой 109"/>
          <p:cNvCxnSpPr/>
          <p:nvPr/>
        </p:nvCxnSpPr>
        <p:spPr>
          <a:xfrm>
            <a:off x="5618071" y="4426894"/>
            <a:ext cx="0" cy="35129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5649500" y="466721"/>
            <a:ext cx="3374731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Губернатор Сахалинской области</a:t>
            </a: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6968696" y="765419"/>
            <a:ext cx="5220" cy="3754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365536" y="2774364"/>
            <a:ext cx="3374731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Губернатор Сахалинской области</a:t>
            </a:r>
          </a:p>
        </p:txBody>
      </p:sp>
      <p:sp>
        <p:nvSpPr>
          <p:cNvPr id="13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8310379" y="2802474"/>
            <a:ext cx="3679714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визуализации</a:t>
            </a:r>
            <a:endParaRPr lang="ru-RU" sz="1600" b="1" u="sng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953887" y="6119580"/>
            <a:ext cx="2745765" cy="3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Советник по воспитанию</a:t>
            </a:r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1238546" y="5927882"/>
            <a:ext cx="871968" cy="364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5742152" y="3109478"/>
            <a:ext cx="1" cy="4447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ная линия уступом 185"/>
          <p:cNvCxnSpPr/>
          <p:nvPr/>
        </p:nvCxnSpPr>
        <p:spPr>
          <a:xfrm>
            <a:off x="125591" y="2221448"/>
            <a:ext cx="11482208" cy="6183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8186298" y="2839775"/>
            <a:ext cx="28337" cy="3425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ая выноска 193"/>
          <p:cNvSpPr/>
          <p:nvPr/>
        </p:nvSpPr>
        <p:spPr>
          <a:xfrm rot="5400000">
            <a:off x="6660403" y="3770450"/>
            <a:ext cx="1657374" cy="1202928"/>
          </a:xfrm>
          <a:prstGeom prst="wedgeRectCallout">
            <a:avLst>
              <a:gd name="adj1" fmla="val -17700"/>
              <a:gd name="adj2" fmla="val 682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TextBox 194"/>
          <p:cNvSpPr txBox="1"/>
          <p:nvPr/>
        </p:nvSpPr>
        <p:spPr>
          <a:xfrm>
            <a:off x="6791009" y="3908059"/>
            <a:ext cx="137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Приняты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меры реагирования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5" y="831525"/>
            <a:ext cx="227566" cy="227566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198136"/>
            <a:ext cx="254791" cy="239100"/>
          </a:xfrm>
          <a:prstGeom prst="rect">
            <a:avLst/>
          </a:prstGeom>
        </p:spPr>
      </p:pic>
      <p:sp>
        <p:nvSpPr>
          <p:cNvPr id="6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318782" y="698423"/>
            <a:ext cx="2033819" cy="8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Рабочий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школы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6440" y="3373776"/>
            <a:ext cx="3682922" cy="126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89" y="5026708"/>
            <a:ext cx="3458847" cy="9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30687</TotalTime>
  <Words>317</Words>
  <Application>Microsoft Office PowerPoint</Application>
  <PresentationFormat>Широкоэкранный</PresentationFormat>
  <Paragraphs>78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Golos Text</vt:lpstr>
      <vt:lpstr>Rosatom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Будылёва Е. Ю.</cp:lastModifiedBy>
  <cp:revision>546</cp:revision>
  <cp:lastPrinted>2021-03-17T09:01:35Z</cp:lastPrinted>
  <dcterms:modified xsi:type="dcterms:W3CDTF">2022-12-29T03:27:21Z</dcterms:modified>
</cp:coreProperties>
</file>