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0" r:id="rId2"/>
    <p:sldId id="264" r:id="rId3"/>
    <p:sldId id="274" r:id="rId4"/>
    <p:sldId id="262" r:id="rId5"/>
    <p:sldId id="275" r:id="rId6"/>
    <p:sldId id="276" r:id="rId7"/>
    <p:sldId id="265" r:id="rId8"/>
    <p:sldId id="277" r:id="rId9"/>
    <p:sldId id="26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AA0"/>
    <a:srgbClr val="F8C669"/>
    <a:srgbClr val="F5B027"/>
    <a:srgbClr val="254C9B"/>
    <a:srgbClr val="9DCE9B"/>
    <a:srgbClr val="EB761B"/>
    <a:srgbClr val="E8481B"/>
    <a:srgbClr val="38A136"/>
    <a:srgbClr val="223A7D"/>
    <a:srgbClr val="F6AE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7331B-1AEE-446B-B6C8-95A5201EDB02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FE1D1-7EA5-4049-BFA6-F19A7D3E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80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FE1D1-7EA5-4049-BFA6-F19A7D3ECE1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09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4A432-E7BD-28F4-872B-5A48C9954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A9E627-02E9-972E-C045-1E1DD3C3F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01DD0B-1D9A-FC17-6525-49BA2672F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AA43-7B61-4283-A491-B19DB460EF67}" type="datetime1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CED58C-74C2-3209-1909-4E98E205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B044C-9D6B-3E44-1AC7-E37AEF17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E0602-6772-95B9-EFEE-00566259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C71FD9-0B32-0CA2-54E5-671CA84D2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C190EF-1C66-37C2-E0B3-C16342ADF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9E36-2F45-42A5-B450-8CC38C907095}" type="datetime1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F99FC-9D8D-116A-3DF1-5F2DB8F9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56F36-9CD2-C50A-EA55-5349AF74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55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DC0C57-177C-A238-3990-5146EA975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D5AD6F-E059-4E11-8342-C7E37E5E3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80210-7660-BF0F-E3D8-D6CE7A00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1E30-200D-41AD-ACA9-D5ACA6900ADB}" type="datetime1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7F9C78-DD55-B0C6-DA6A-F65BD72EF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8949FA-56ED-3BEF-C644-987C7DCD4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76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147B6-ECFA-EEB8-2A20-A9548047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0B5C34-9038-56F8-752C-7CEC1FB86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152E2A-828C-41E3-4C0F-01BF3661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0019-8F58-48E4-9BB3-AE8E434A9552}" type="datetime1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3F0AB7-37F8-72A7-7952-CB35D4EB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8CB273-5F74-179D-1D77-AC37FB8D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70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C3715-72F0-A2B1-501D-2D129F6F9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9E6190-B0F3-65AD-051C-D07228138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72071F-B341-DB06-BD7E-42DB7AB38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35C3-FE07-4AE0-81E9-7BE649DF6F0F}" type="datetime1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618878-608F-F5F7-1B4B-5F281DA9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4AD1A-CCF6-E6A5-D176-4DDD1546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24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9CF93-8DDA-C51D-603A-9A87011E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6749D3-8F48-2AC1-5E3C-1A7008EE0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E244AA-AC12-E7FC-1D73-0EF94B520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26E365-EA29-A128-8793-9EED35259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39B0-1B7A-488B-8B0D-B33EADD88788}" type="datetime1">
              <a:rPr lang="ru-RU" smtClean="0"/>
              <a:t>13.01.2023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2037C-4010-8FE5-AF3A-41928B0F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FDA9B7-6B48-704F-8671-E05CD4E1D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1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C91BA-7B48-CE4B-1F85-D755BE387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36A34A-0C4C-6222-9997-FF38CBB6D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7FB491-74C9-5922-671F-9E6704682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0233D2-07D8-3456-020F-8D1AC35B0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99FFF6-C79A-2A48-A2B0-5D19613DB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77E3E7-64D0-F7ED-3FDA-9B7D5FF23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A73F-4B19-442B-8251-8D1365F2FB47}" type="datetime1">
              <a:rPr lang="ru-RU" smtClean="0"/>
              <a:t>13.01.2023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68B8AF-3959-2DC9-E1F8-B568204E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EBFADC-8DCA-A376-204F-11FAEE9C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15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65B83-7BE0-CE20-AAE5-CE0A9C95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9FB928-9472-B1F7-8A4C-DBFD7E80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881A-CE5C-471A-9BDA-9DADB4A6A98C}" type="datetime1">
              <a:rPr lang="ru-RU" smtClean="0"/>
              <a:t>13.01.2023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0C7715-AD0F-723A-FB4C-E8FB159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099644-B59C-0F15-2026-DC1BED7F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46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F142EBE-9378-C6FC-D089-C26D5CB6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F8C09-8AED-4FAA-B493-F439913D6084}" type="datetime1">
              <a:rPr lang="ru-RU" smtClean="0"/>
              <a:t>13.01.2023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D4452B-AFF3-3A8D-C321-B5F6E74D6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EC57ED-8D0F-B0C6-1EFA-46A70F8B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58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72E59-D5E7-7D34-4B8F-A2DE29F0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F39E09-5388-4DE7-0456-26EFDF1C2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517B4A-E81C-9682-4CA6-F84C71CFE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6E3755-D8A9-0B08-A8CC-6337DE448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0554-617D-4D55-90DA-F659937CED28}" type="datetime1">
              <a:rPr lang="ru-RU" smtClean="0"/>
              <a:t>13.01.2023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FDD07-67F2-D6F0-9BE1-2AF52A600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E3C374-6C62-FBFA-1D53-B194F310C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6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FA681-2637-C7E0-C3C2-64824710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F47472-547F-2BC4-F489-B4EE4A8CA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2BD552-F043-F321-4C85-6456D924A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478DBB-F7F2-2CF1-D656-5D9B4EEEC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21AC-7882-4A94-BCFA-43615A217C77}" type="datetime1">
              <a:rPr lang="ru-RU" smtClean="0"/>
              <a:t>13.01.2023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0189A5-E6D4-A308-633A-4A2D7D1D1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85ACCB-EBD7-6029-F52C-76614787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8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9702A-14C5-ED1C-0434-22A612C7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E7BB0D-A740-86D9-5F13-1E9987DCE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233FBC-E817-6ECC-2353-B65DD1291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09398-E00A-4933-B7C2-4DBAADD2787A}" type="datetime1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82B61F-6465-AA4F-B0BF-BBD8B2895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52FB6-BCC6-A21C-6BB2-B14B115A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64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7.png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7.png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5.png"/><Relationship Id="rId19" Type="http://schemas.openxmlformats.org/officeDocument/2006/relationships/image" Target="../media/image25.svg"/><Relationship Id="rId4" Type="http://schemas.openxmlformats.org/officeDocument/2006/relationships/image" Target="../media/image12.png"/><Relationship Id="rId9" Type="http://schemas.openxmlformats.org/officeDocument/2006/relationships/image" Target="../media/image15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7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8" Type="http://schemas.openxmlformats.org/officeDocument/2006/relationships/image" Target="../media/image22.jpeg"/><Relationship Id="rId3" Type="http://schemas.openxmlformats.org/officeDocument/2006/relationships/image" Target="../media/image11.png"/><Relationship Id="rId7" Type="http://schemas.openxmlformats.org/officeDocument/2006/relationships/image" Target="../media/image13.svg"/><Relationship Id="rId17" Type="http://schemas.openxmlformats.org/officeDocument/2006/relationships/image" Target="../media/image23.svg"/><Relationship Id="rId2" Type="http://schemas.openxmlformats.org/officeDocument/2006/relationships/image" Target="../media/image5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10" Type="http://schemas.openxmlformats.org/officeDocument/2006/relationships/image" Target="../media/image18.png"/><Relationship Id="rId19" Type="http://schemas.openxmlformats.org/officeDocument/2006/relationships/image" Target="../media/image23.jpeg"/><Relationship Id="rId4" Type="http://schemas.openxmlformats.org/officeDocument/2006/relationships/image" Target="../media/image12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6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62440D-5165-C7F4-AEEB-32DB2BDFD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9554" y="373293"/>
            <a:ext cx="1543462" cy="6782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9B69A5-8F78-B814-46D9-21561A52D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7790" y="326839"/>
            <a:ext cx="661777" cy="7247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9A1990-9AD6-931D-27A1-8AA0256F1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37005" y="338430"/>
            <a:ext cx="755111" cy="74466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1A8D3E6-9881-9C73-F1D2-6BD74334C87A}"/>
              </a:ext>
            </a:extLst>
          </p:cNvPr>
          <p:cNvSpPr txBox="1">
            <a:spLocks/>
          </p:cNvSpPr>
          <p:nvPr/>
        </p:nvSpPr>
        <p:spPr>
          <a:xfrm>
            <a:off x="201096" y="4900004"/>
            <a:ext cx="7029647" cy="9623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8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A9D1C2-0C5C-7926-642F-EA7BB619F9D8}"/>
              </a:ext>
            </a:extLst>
          </p:cNvPr>
          <p:cNvSpPr txBox="1"/>
          <p:nvPr/>
        </p:nvSpPr>
        <p:spPr>
          <a:xfrm>
            <a:off x="877790" y="5439676"/>
            <a:ext cx="1628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Century Gothic" panose="020B0502020202020204" pitchFamily="34" charset="0"/>
              </a:rPr>
              <a:t>Исполнители</a:t>
            </a:r>
            <a:r>
              <a:rPr lang="ru-RU" sz="1400" dirty="0" smtClean="0">
                <a:latin typeface="Century Gothic" panose="020B0502020202020204" pitchFamily="34" charset="0"/>
              </a:rPr>
              <a:t>:</a:t>
            </a:r>
          </a:p>
          <a:p>
            <a:r>
              <a:rPr lang="ru-RU" sz="1400" b="1" dirty="0" smtClean="0">
                <a:latin typeface="Century Gothic" panose="020B0502020202020204" pitchFamily="34" charset="0"/>
              </a:rPr>
              <a:t>Горшков Е.А.</a:t>
            </a:r>
            <a:endParaRPr lang="ru-RU" sz="1400" b="1" dirty="0">
              <a:latin typeface="Century Gothic" panose="020B0502020202020204" pitchFamily="34" charset="0"/>
            </a:endParaRPr>
          </a:p>
          <a:p>
            <a:r>
              <a:rPr lang="ru-RU" sz="1400" b="1" dirty="0" smtClean="0">
                <a:latin typeface="Century Gothic" panose="020B0502020202020204" pitchFamily="34" charset="0"/>
              </a:rPr>
              <a:t>Вишнякова В.В.</a:t>
            </a:r>
          </a:p>
          <a:p>
            <a:r>
              <a:rPr lang="ru-RU" sz="1400" b="1" dirty="0" smtClean="0">
                <a:latin typeface="Century Gothic" panose="020B0502020202020204" pitchFamily="34" charset="0"/>
              </a:rPr>
              <a:t>Домахина Н.И.</a:t>
            </a:r>
          </a:p>
          <a:p>
            <a:r>
              <a:rPr lang="ru-RU" sz="1400" b="1" dirty="0" smtClean="0">
                <a:latin typeface="Century Gothic" panose="020B0502020202020204" pitchFamily="34" charset="0"/>
              </a:rPr>
              <a:t>Баранова Л.Д.</a:t>
            </a:r>
            <a:endParaRPr lang="ru-RU" sz="1400" b="1" dirty="0">
              <a:latin typeface="Century Gothic" panose="020B0502020202020204" pitchFamily="34" charset="0"/>
            </a:endParaRPr>
          </a:p>
          <a:p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20E7C6-70B7-24CA-215B-C40F2DAFC9E6}"/>
              </a:ext>
            </a:extLst>
          </p:cNvPr>
          <p:cNvSpPr txBox="1"/>
          <p:nvPr/>
        </p:nvSpPr>
        <p:spPr>
          <a:xfrm>
            <a:off x="332428" y="1498141"/>
            <a:ext cx="112638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Государственное бюджетное профессиональное образовательное учреждение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</a:t>
            </a:r>
            <a:r>
              <a:rPr lang="ru-RU" sz="3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Арзамасский</a:t>
            </a:r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коммерческо-технический техникум»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D533D-2CB4-ABCA-5518-4F82372CCEA8}"/>
              </a:ext>
            </a:extLst>
          </p:cNvPr>
          <p:cNvSpPr txBox="1"/>
          <p:nvPr/>
        </p:nvSpPr>
        <p:spPr>
          <a:xfrm>
            <a:off x="201096" y="3768459"/>
            <a:ext cx="6672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Конкурс красоты и достижений для девушек с инвалидностью и ОВЗ «Краса инклюзии»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C23FA8-529B-CA18-E166-6FEA437D6783}"/>
              </a:ext>
            </a:extLst>
          </p:cNvPr>
          <p:cNvSpPr txBox="1"/>
          <p:nvPr/>
        </p:nvSpPr>
        <p:spPr>
          <a:xfrm>
            <a:off x="113077" y="4585130"/>
            <a:ext cx="635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«Формирование и развитие инклюзивной культуры в образовательной организации/в обществе» </a:t>
            </a:r>
          </a:p>
        </p:txBody>
      </p:sp>
    </p:spTree>
    <p:extLst>
      <p:ext uri="{BB962C8B-B14F-4D97-AF65-F5344CB8AC3E}">
        <p14:creationId xmlns:p14="http://schemas.microsoft.com/office/powerpoint/2010/main" val="257348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AF987D-9A52-4B97-81DB-23982DAFF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7" t="1415" b="313"/>
          <a:stretch/>
        </p:blipFill>
        <p:spPr>
          <a:xfrm>
            <a:off x="-4544" y="0"/>
            <a:ext cx="6158646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582" y="-77056"/>
            <a:ext cx="11187546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ЦЕЛИ И ЗАДАЧИ КОНКУРСА. ЦЕЛЕВАЯ </a:t>
            </a:r>
            <a:r>
              <a:rPr lang="ru-RU" sz="3200" dirty="0" smtClean="0">
                <a:latin typeface="Century Gothic" panose="020B0502020202020204" pitchFamily="34" charset="0"/>
              </a:rPr>
              <a:t>АУДИТОРИЯ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9024" y="883382"/>
            <a:ext cx="6704013" cy="54729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Цели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ru-RU" sz="1600" dirty="0">
                <a:latin typeface="Century Gothic" panose="020B0502020202020204" pitchFamily="34" charset="0"/>
              </a:rPr>
              <a:t>создание позитивного образа людей с инвалидностью в обществе, привлечение внимания общественности к вопросу необходимости создания доступной среды, социальная интеграция девушек с ограниченными возможностями здоровья, формирование и развитие инклюзивной культуры в образовательных организациях и обществе</a:t>
            </a:r>
            <a:r>
              <a:rPr lang="ru-RU" sz="1600" dirty="0" smtClean="0">
                <a:latin typeface="Century Gothic" panose="020B0502020202020204" pitchFamily="34" charset="0"/>
              </a:rPr>
              <a:t>.</a:t>
            </a:r>
            <a:endParaRPr lang="ru-RU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Century Gothic" panose="020B050202020202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Задачи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:</a:t>
            </a:r>
          </a:p>
          <a:p>
            <a:r>
              <a:rPr lang="ru-RU" sz="1600" dirty="0" smtClean="0">
                <a:latin typeface="Century Gothic" panose="020B0502020202020204" pitchFamily="34" charset="0"/>
              </a:rPr>
              <a:t>раскрытие </a:t>
            </a:r>
            <a:r>
              <a:rPr lang="ru-RU" sz="1600" dirty="0">
                <a:latin typeface="Century Gothic" panose="020B0502020202020204" pitchFamily="34" charset="0"/>
              </a:rPr>
              <a:t>талантов и внутренних качеств участниц, снятие психологических барьеров;</a:t>
            </a:r>
          </a:p>
          <a:p>
            <a:r>
              <a:rPr lang="ru-RU" sz="1600" dirty="0" smtClean="0">
                <a:latin typeface="Century Gothic" panose="020B0502020202020204" pitchFamily="34" charset="0"/>
              </a:rPr>
              <a:t>содействие </a:t>
            </a:r>
            <a:r>
              <a:rPr lang="ru-RU" sz="1600" dirty="0">
                <a:latin typeface="Century Gothic" panose="020B0502020202020204" pitchFamily="34" charset="0"/>
              </a:rPr>
              <a:t>самореализации участниц конкурса - девушек с ограниченными возможностями здоровья              средствами культуры и искусства и их адаптация в социальной сфере; </a:t>
            </a:r>
          </a:p>
          <a:p>
            <a:r>
              <a:rPr lang="ru-RU" sz="1600" dirty="0" smtClean="0">
                <a:latin typeface="Century Gothic" panose="020B0502020202020204" pitchFamily="34" charset="0"/>
              </a:rPr>
              <a:t>привлечение </a:t>
            </a:r>
            <a:r>
              <a:rPr lang="ru-RU" sz="1600" dirty="0">
                <a:latin typeface="Century Gothic" panose="020B0502020202020204" pitchFamily="34" charset="0"/>
              </a:rPr>
              <a:t>СМИ для освещения мероприятия; </a:t>
            </a:r>
          </a:p>
          <a:p>
            <a:r>
              <a:rPr lang="ru-RU" sz="1600" dirty="0" smtClean="0">
                <a:latin typeface="Century Gothic" panose="020B0502020202020204" pitchFamily="34" charset="0"/>
              </a:rPr>
              <a:t>приглашение </a:t>
            </a:r>
            <a:r>
              <a:rPr lang="ru-RU" sz="1600" dirty="0">
                <a:latin typeface="Century Gothic" panose="020B0502020202020204" pitchFamily="34" charset="0"/>
              </a:rPr>
              <a:t>к сотрудничеству лучших хореографов, педагогов по актерскому мастерству, стилистов и специалистов </a:t>
            </a:r>
            <a:r>
              <a:rPr lang="ru-RU" sz="1600" dirty="0" err="1">
                <a:latin typeface="Century Gothic" panose="020B0502020202020204" pitchFamily="34" charset="0"/>
              </a:rPr>
              <a:t>бьюти</a:t>
            </a:r>
            <a:r>
              <a:rPr lang="ru-RU" sz="1600" dirty="0">
                <a:latin typeface="Century Gothic" panose="020B0502020202020204" pitchFamily="34" charset="0"/>
              </a:rPr>
              <a:t>-индустрии.</a:t>
            </a:r>
          </a:p>
          <a:p>
            <a:pPr marL="0" indent="0">
              <a:buNone/>
            </a:pPr>
            <a:r>
              <a:rPr lang="ru-RU" sz="1600" dirty="0" smtClean="0">
                <a:latin typeface="Century Gothic" panose="020B050202020202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Целевая аудитория: </a:t>
            </a:r>
            <a:r>
              <a:rPr lang="ru-RU" sz="1600" dirty="0" smtClean="0">
                <a:latin typeface="Century Gothic" panose="020B0502020202020204" pitchFamily="34" charset="0"/>
              </a:rPr>
              <a:t>девушки </a:t>
            </a:r>
            <a:r>
              <a:rPr lang="ru-RU" sz="1600" dirty="0">
                <a:latin typeface="Century Gothic" panose="020B0502020202020204" pitchFamily="34" charset="0"/>
              </a:rPr>
              <a:t>с инвалидностью и ОВЗ от 15 до 25 лет, </a:t>
            </a:r>
            <a:r>
              <a:rPr lang="ru-RU" sz="1600" dirty="0" smtClean="0">
                <a:latin typeface="Century Gothic" panose="020B0502020202020204" pitchFamily="34" charset="0"/>
              </a:rPr>
              <a:t> проживающие </a:t>
            </a:r>
            <a:r>
              <a:rPr lang="ru-RU" sz="1600" dirty="0">
                <a:latin typeface="Century Gothic" panose="020B0502020202020204" pitchFamily="34" charset="0"/>
              </a:rPr>
              <a:t>на территории города Арзамаса и </a:t>
            </a:r>
            <a:r>
              <a:rPr lang="ru-RU" sz="1600" dirty="0" err="1" smtClean="0">
                <a:latin typeface="Century Gothic" panose="020B0502020202020204" pitchFamily="34" charset="0"/>
              </a:rPr>
              <a:t>Арзамасского</a:t>
            </a:r>
            <a:r>
              <a:rPr lang="ru-RU" sz="1600" dirty="0" smtClean="0">
                <a:latin typeface="Century Gothic" panose="020B0502020202020204" pitchFamily="34" charset="0"/>
              </a:rPr>
              <a:t> </a:t>
            </a:r>
            <a:r>
              <a:rPr lang="ru-RU" sz="1600" dirty="0">
                <a:latin typeface="Century Gothic" panose="020B0502020202020204" pitchFamily="34" charset="0"/>
              </a:rPr>
              <a:t>муниципального района, косвенной – родители(законные представители), </a:t>
            </a:r>
            <a:r>
              <a:rPr lang="ru-RU" sz="1600" dirty="0" smtClean="0">
                <a:latin typeface="Century Gothic" panose="020B0502020202020204" pitchFamily="34" charset="0"/>
              </a:rPr>
              <a:t>волонтеры, партнеры </a:t>
            </a:r>
            <a:r>
              <a:rPr lang="ru-RU" sz="1600" dirty="0">
                <a:latin typeface="Century Gothic" panose="020B0502020202020204" pitchFamily="34" charset="0"/>
              </a:rPr>
              <a:t>и спонсоры, зрители мероприятия.</a:t>
            </a:r>
          </a:p>
          <a:p>
            <a:endParaRPr lang="ru-RU" sz="1100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6384F8-3DC2-40E1-8705-5EB760631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544" y="1224138"/>
            <a:ext cx="851507" cy="17930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A78C8D-F9B5-49E4-996E-6952EB3AD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-13853" y="297935"/>
            <a:ext cx="1030578" cy="4894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1"/>
          <a:stretch/>
        </p:blipFill>
        <p:spPr>
          <a:xfrm>
            <a:off x="8251411" y="3749851"/>
            <a:ext cx="3683816" cy="1827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263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AF987D-9A52-4B97-81DB-23982DAFF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7" t="1415" b="313"/>
          <a:stretch/>
        </p:blipFill>
        <p:spPr>
          <a:xfrm>
            <a:off x="-4544" y="1"/>
            <a:ext cx="6064154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582" y="-77056"/>
            <a:ext cx="11187546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ПРОБЛЕМА, КОТОРУЮ РЕШАЕТ ДАННАЯ ПРАКТИКА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2872" y="986673"/>
            <a:ext cx="6704013" cy="2793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ru-RU" sz="1600" dirty="0">
                <a:latin typeface="Century Gothic" panose="020B0502020202020204" pitchFamily="34" charset="0"/>
              </a:rPr>
              <a:t>Одной из актуальных проблем современного общества является реабилитация и социальная интеграция людей с инвалидностью. </a:t>
            </a:r>
          </a:p>
          <a:p>
            <a:pPr marL="0" indent="0">
              <a:buNone/>
            </a:pPr>
            <a:r>
              <a:rPr lang="ru-RU" sz="1600" dirty="0">
                <a:latin typeface="Century Gothic" panose="020B0502020202020204" pitchFamily="34" charset="0"/>
              </a:rPr>
              <a:t>	В силу социально-психологических причин, не все молодые люди с инвалидностью, в особенности девушки, могут принять и полюбить себя такими как есть, что в свою очередь является фактором препятствующим процессу интеграции в социум. Им тяжело создавать семью, обзаводится новыми знакомствами, друзьями, устраиваться на работу, находить новые занятия и хобби, раскрывать свои творческий потенциал за счет мероприятий, включенных в подготовительный этап конкурса.</a:t>
            </a:r>
          </a:p>
          <a:p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0862" y="6250732"/>
            <a:ext cx="2743200" cy="365125"/>
          </a:xfrm>
        </p:spPr>
        <p:txBody>
          <a:bodyPr/>
          <a:lstStyle/>
          <a:p>
            <a:fld id="{DA1DE86A-2E30-4AEA-8AD9-BB305C8FD236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6384F8-3DC2-40E1-8705-5EB760631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544" y="1224138"/>
            <a:ext cx="851507" cy="17930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A78C8D-F9B5-49E4-996E-6952EB3AD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-13853" y="297935"/>
            <a:ext cx="1030578" cy="4894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1327" y="1187662"/>
            <a:ext cx="2932430" cy="48772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2435" y="4088037"/>
            <a:ext cx="4325390" cy="2162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689624" y="5895608"/>
            <a:ext cx="4144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 Gothic" panose="020B0502020202020204" pitchFamily="34" charset="0"/>
              </a:rPr>
              <a:t>Мастер-класс </a:t>
            </a:r>
            <a:r>
              <a:rPr lang="ru-RU" sz="1400" dirty="0">
                <a:latin typeface="Century Gothic" panose="020B0502020202020204" pitchFamily="34" charset="0"/>
              </a:rPr>
              <a:t>по ораторскому </a:t>
            </a:r>
            <a:r>
              <a:rPr lang="ru-RU" sz="1400" dirty="0" smtClean="0">
                <a:latin typeface="Century Gothic" panose="020B0502020202020204" pitchFamily="34" charset="0"/>
              </a:rPr>
              <a:t>искусству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6234" y="6238305"/>
            <a:ext cx="7331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Профессиональная фотосессия при поддержке стилистов-визажистов</a:t>
            </a:r>
          </a:p>
          <a:p>
            <a:endParaRPr lang="ru-RU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020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4F980-4027-4980-87CC-C73F0AA0BE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1415" b="313"/>
          <a:stretch/>
        </p:blipFill>
        <p:spPr>
          <a:xfrm rot="10800000">
            <a:off x="5589194" y="7951"/>
            <a:ext cx="6602806" cy="6858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F78ADE-E0FC-49E3-BE2C-0C80AE4E6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7" r="5896"/>
          <a:stretch/>
        </p:blipFill>
        <p:spPr>
          <a:xfrm>
            <a:off x="9250976" y="7951"/>
            <a:ext cx="294102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6508" y="360468"/>
            <a:ext cx="9497291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ПРАКТИЧЕСКАЯ </a:t>
            </a:r>
            <a:r>
              <a:rPr lang="ru-RU" sz="3200" dirty="0" smtClean="0">
                <a:latin typeface="Century Gothic" panose="020B0502020202020204" pitchFamily="34" charset="0"/>
              </a:rPr>
              <a:t>АПРОБАЦИЯ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3237" y="1686031"/>
            <a:ext cx="7176656" cy="4351338"/>
          </a:xfrm>
        </p:spPr>
        <p:txBody>
          <a:bodyPr/>
          <a:lstStyle/>
          <a:p>
            <a:pPr marL="0" lvl="0" indent="0" algn="just">
              <a:spcBef>
                <a:spcPts val="600"/>
              </a:spcBef>
              <a:spcAft>
                <a:spcPts val="600"/>
              </a:spcAft>
              <a:buNone/>
              <a:tabLst>
                <a:tab pos="180340" algn="l"/>
                <a:tab pos="270510" algn="l"/>
                <a:tab pos="630555" algn="l"/>
              </a:tabLst>
            </a:pP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За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два года была охвачена целевая аудитория более 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человек:</a:t>
            </a:r>
          </a:p>
          <a:p>
            <a:pPr marL="0" lvl="0" indent="0" algn="just">
              <a:spcBef>
                <a:spcPts val="600"/>
              </a:spcBef>
              <a:spcAft>
                <a:spcPts val="600"/>
              </a:spcAft>
              <a:buNone/>
              <a:tabLst>
                <a:tab pos="180340" algn="l"/>
                <a:tab pos="270510" algn="l"/>
                <a:tab pos="630555" algn="l"/>
              </a:tabLst>
            </a:pPr>
            <a:r>
              <a:rPr lang="ru-RU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участниц  из </a:t>
            </a:r>
            <a:r>
              <a:rPr lang="ru-RU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образовательных организаций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tabLst>
                <a:tab pos="180340" algn="l"/>
                <a:tab pos="270510" algn="l"/>
                <a:tab pos="630555" algn="l"/>
              </a:tabLst>
            </a:pPr>
            <a:r>
              <a:rPr lang="ru-RU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tabLst>
                <a:tab pos="180340" algn="l"/>
                <a:tab pos="270510" algn="l"/>
                <a:tab pos="630555" algn="l"/>
              </a:tabLst>
            </a:pPr>
            <a:r>
              <a:rPr lang="ru-RU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волонтеров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tabLst>
                <a:tab pos="180340" algn="l"/>
                <a:tab pos="270510" algn="l"/>
                <a:tab pos="630555" algn="l"/>
              </a:tabLst>
            </a:pPr>
            <a:r>
              <a:rPr lang="ru-RU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партнеров и спонсоров конкурса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tabLst>
                <a:tab pos="180340" algn="l"/>
                <a:tab pos="270510" algn="l"/>
                <a:tab pos="630555" algn="l"/>
              </a:tabLst>
            </a:pPr>
            <a:r>
              <a:rPr lang="ru-RU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600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зрителей</a:t>
            </a:r>
          </a:p>
          <a:p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4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D4B3EA-C714-4694-A63F-8DC529323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362180" y="692794"/>
            <a:ext cx="1385271" cy="660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950606-B469-4699-ABC5-E0814B34E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362180" y="3910773"/>
            <a:ext cx="1385271" cy="6609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E79743-7417-4B41-BF1B-C9CEE76D44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-362180" y="5698384"/>
            <a:ext cx="1385271" cy="6609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78483C-0EFE-49F2-889A-7118C3FFA3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75787" y="3910773"/>
            <a:ext cx="1385271" cy="6609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2B213A-5DA4-46BF-9707-A4F987E33D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675787" y="5698384"/>
            <a:ext cx="1385271" cy="6609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5239F7-D7EF-49E2-B107-9B6A7B15A5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>
            <a:off x="675787" y="692794"/>
            <a:ext cx="1385271" cy="6609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6E3B23-2147-4C47-B99B-2C1ED05EA7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>
            <a:off x="-362180" y="2332125"/>
            <a:ext cx="1385271" cy="6609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87297F-E035-4488-8281-08447A2FE2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675787" y="2332125"/>
            <a:ext cx="1385271" cy="6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34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AF987D-9A52-4B97-81DB-23982DAFF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7" t="1415" b="313"/>
          <a:stretch/>
        </p:blipFill>
        <p:spPr>
          <a:xfrm>
            <a:off x="-4544" y="-106861"/>
            <a:ext cx="6158646" cy="696486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582" y="-77056"/>
            <a:ext cx="11187546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КРИТЕРИИ ОЦЕНКИ ДОСТИЖЕНИЯ РЕЗУЛЬТАТОВ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5698" y="1215266"/>
            <a:ext cx="6704013" cy="54729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Качественные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800" dirty="0" smtClean="0">
                <a:latin typeface="Century Gothic" panose="020B0502020202020204" pitchFamily="34" charset="0"/>
              </a:rPr>
              <a:t>Снижение </a:t>
            </a:r>
            <a:r>
              <a:rPr lang="ru-RU" sz="1800" dirty="0">
                <a:latin typeface="Century Gothic" panose="020B0502020202020204" pitchFamily="34" charset="0"/>
              </a:rPr>
              <a:t>уровня тревожности участниц </a:t>
            </a:r>
            <a:endParaRPr lang="ru-RU" sz="1800" dirty="0" smtClean="0">
              <a:latin typeface="Century Gothic" panose="020B0502020202020204" pitchFamily="34" charset="0"/>
            </a:endParaRPr>
          </a:p>
          <a:p>
            <a:r>
              <a:rPr lang="ru-RU" sz="1800" dirty="0" smtClean="0">
                <a:latin typeface="Century Gothic" panose="020B0502020202020204" pitchFamily="34" charset="0"/>
              </a:rPr>
              <a:t>Повышение </a:t>
            </a:r>
            <a:r>
              <a:rPr lang="ru-RU" sz="1800" dirty="0">
                <a:latin typeface="Century Gothic" panose="020B0502020202020204" pitchFamily="34" charset="0"/>
              </a:rPr>
              <a:t>уровня стрессоустойчивости </a:t>
            </a:r>
            <a:endParaRPr lang="ru-RU" sz="1800" dirty="0" smtClean="0">
              <a:latin typeface="Century Gothic" panose="020B0502020202020204" pitchFamily="34" charset="0"/>
            </a:endParaRPr>
          </a:p>
          <a:p>
            <a:r>
              <a:rPr lang="ru-RU" sz="1800" dirty="0" smtClean="0">
                <a:latin typeface="Century Gothic" panose="020B0502020202020204" pitchFamily="34" charset="0"/>
              </a:rPr>
              <a:t>1 </a:t>
            </a:r>
            <a:r>
              <a:rPr lang="ru-RU" sz="1800" dirty="0">
                <a:latin typeface="Century Gothic" panose="020B0502020202020204" pitchFamily="34" charset="0"/>
              </a:rPr>
              <a:t>участница вступила в городской отряд волонтеров </a:t>
            </a:r>
            <a:r>
              <a:rPr lang="ru-RU" sz="1800" dirty="0" smtClean="0">
                <a:latin typeface="Century Gothic" panose="020B0502020202020204" pitchFamily="34" charset="0"/>
              </a:rPr>
              <a:t>«</a:t>
            </a:r>
            <a:r>
              <a:rPr lang="ru-RU" sz="1800" dirty="0">
                <a:latin typeface="Century Gothic" panose="020B0502020202020204" pitchFamily="34" charset="0"/>
              </a:rPr>
              <a:t>Наше время» и выучилась на курсах </a:t>
            </a:r>
            <a:r>
              <a:rPr lang="ru-RU" sz="1800" dirty="0" smtClean="0">
                <a:latin typeface="Century Gothic" panose="020B0502020202020204" pitchFamily="34" charset="0"/>
              </a:rPr>
              <a:t>парикмахера</a:t>
            </a:r>
          </a:p>
          <a:p>
            <a:r>
              <a:rPr lang="ru-RU" sz="1800" dirty="0" smtClean="0">
                <a:latin typeface="Century Gothic" panose="020B0502020202020204" pitchFamily="34" charset="0"/>
              </a:rPr>
              <a:t>1 </a:t>
            </a:r>
            <a:r>
              <a:rPr lang="ru-RU" sz="1800" dirty="0">
                <a:latin typeface="Century Gothic" panose="020B0502020202020204" pitchFamily="34" charset="0"/>
              </a:rPr>
              <a:t>участница стала активной участницей АНО «</a:t>
            </a:r>
            <a:r>
              <a:rPr lang="ru-RU" sz="1800" dirty="0" smtClean="0">
                <a:latin typeface="Century Gothic" panose="020B0502020202020204" pitchFamily="34" charset="0"/>
              </a:rPr>
              <a:t>СНАМИ»</a:t>
            </a:r>
          </a:p>
          <a:p>
            <a:r>
              <a:rPr lang="ru-RU" sz="1800" dirty="0" smtClean="0">
                <a:latin typeface="Century Gothic" panose="020B0502020202020204" pitchFamily="34" charset="0"/>
              </a:rPr>
              <a:t>2 </a:t>
            </a:r>
            <a:r>
              <a:rPr lang="ru-RU" sz="1800" dirty="0">
                <a:latin typeface="Century Gothic" panose="020B0502020202020204" pitchFamily="34" charset="0"/>
              </a:rPr>
              <a:t>участницы вышли замуж, одна стала </a:t>
            </a:r>
            <a:r>
              <a:rPr lang="ru-RU" sz="1800" dirty="0" smtClean="0">
                <a:latin typeface="Century Gothic" panose="020B0502020202020204" pitchFamily="34" charset="0"/>
              </a:rPr>
              <a:t>мамой</a:t>
            </a:r>
          </a:p>
          <a:p>
            <a:r>
              <a:rPr lang="ru-RU" sz="1800" dirty="0" smtClean="0">
                <a:latin typeface="Century Gothic" panose="020B0502020202020204" pitchFamily="34" charset="0"/>
              </a:rPr>
              <a:t>1 </a:t>
            </a:r>
            <a:r>
              <a:rPr lang="ru-RU" sz="1800" dirty="0">
                <a:latin typeface="Century Gothic" panose="020B0502020202020204" pitchFamily="34" charset="0"/>
              </a:rPr>
              <a:t>участница успешно </a:t>
            </a:r>
            <a:r>
              <a:rPr lang="ru-RU" sz="1800" dirty="0" smtClean="0">
                <a:latin typeface="Century Gothic" panose="020B0502020202020204" pitchFamily="34" charset="0"/>
              </a:rPr>
              <a:t>трудоустроилась</a:t>
            </a:r>
          </a:p>
          <a:p>
            <a:r>
              <a:rPr lang="ru-RU" sz="1800" dirty="0" smtClean="0">
                <a:latin typeface="Century Gothic" panose="020B0502020202020204" pitchFamily="34" charset="0"/>
              </a:rPr>
              <a:t>7 </a:t>
            </a:r>
            <a:r>
              <a:rPr lang="ru-RU" sz="1800" dirty="0">
                <a:latin typeface="Century Gothic" panose="020B0502020202020204" pitchFamily="34" charset="0"/>
              </a:rPr>
              <a:t>участниц приняли участие в Международном благотворительном танцевальном фестивале </a:t>
            </a:r>
            <a:r>
              <a:rPr lang="ru-RU" sz="1800" dirty="0" err="1">
                <a:latin typeface="Century Gothic" panose="020B0502020202020204" pitchFamily="34" charset="0"/>
              </a:rPr>
              <a:t>Inclusive</a:t>
            </a:r>
            <a:r>
              <a:rPr lang="ru-RU" sz="1800" dirty="0"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latin typeface="Century Gothic" panose="020B0502020202020204" pitchFamily="34" charset="0"/>
              </a:rPr>
              <a:t>Dance</a:t>
            </a:r>
            <a:r>
              <a:rPr lang="ru-RU" sz="1800" dirty="0">
                <a:latin typeface="Century Gothic" panose="020B0502020202020204" pitchFamily="34" charset="0"/>
              </a:rPr>
              <a:t> и стали Лауреатами III степени за танец Вальс в финале </a:t>
            </a:r>
            <a:r>
              <a:rPr lang="ru-RU" sz="1800" dirty="0" smtClean="0">
                <a:latin typeface="Century Gothic" panose="020B0502020202020204" pitchFamily="34" charset="0"/>
              </a:rPr>
              <a:t>конкурса</a:t>
            </a:r>
          </a:p>
          <a:p>
            <a:r>
              <a:rPr lang="ru-RU" sz="1800" dirty="0" smtClean="0">
                <a:latin typeface="Century Gothic" panose="020B0502020202020204" pitchFamily="34" charset="0"/>
              </a:rPr>
              <a:t>100</a:t>
            </a:r>
            <a:r>
              <a:rPr lang="ru-RU" sz="1800" dirty="0">
                <a:latin typeface="Century Gothic" panose="020B0502020202020204" pitchFamily="34" charset="0"/>
              </a:rPr>
              <a:t>% участниц отметили положительные изменения в сферах деятельности и личной жизни после мероприятия</a:t>
            </a:r>
          </a:p>
          <a:p>
            <a:endParaRPr lang="ru-RU" sz="1100" dirty="0">
              <a:latin typeface="Century Gothic" panose="020B0502020202020204" pitchFamily="34" charset="0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6384F8-3DC2-40E1-8705-5EB760631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544" y="1224138"/>
            <a:ext cx="851507" cy="17930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A78C8D-F9B5-49E4-996E-6952EB3AD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-13853" y="297935"/>
            <a:ext cx="1030578" cy="4894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t="20018"/>
          <a:stretch/>
        </p:blipFill>
        <p:spPr>
          <a:xfrm>
            <a:off x="7792045" y="1115967"/>
            <a:ext cx="4263528" cy="2256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28889" r="4101"/>
          <a:stretch/>
        </p:blipFill>
        <p:spPr>
          <a:xfrm>
            <a:off x="7792045" y="3532562"/>
            <a:ext cx="4252393" cy="211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7743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4F980-4027-4980-87CC-C73F0AA0BE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1415" b="313"/>
          <a:stretch/>
        </p:blipFill>
        <p:spPr>
          <a:xfrm rot="10800000">
            <a:off x="5589194" y="7951"/>
            <a:ext cx="6602806" cy="6858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F78ADE-E0FC-49E3-BE2C-0C80AE4E6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7" r="5896"/>
          <a:stretch/>
        </p:blipFill>
        <p:spPr>
          <a:xfrm>
            <a:off x="9250976" y="7951"/>
            <a:ext cx="294102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548" y="29004"/>
            <a:ext cx="10513252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КРИТЕРИИ ОЦЕНКИ ДОСТИЖЕНИЯ РЕЗУЛЬТАТОВ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6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D4B3EA-C714-4694-A63F-8DC529323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362180" y="692794"/>
            <a:ext cx="1385271" cy="660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950606-B469-4699-ABC5-E0814B34E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362180" y="3910773"/>
            <a:ext cx="1385271" cy="6609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E79743-7417-4B41-BF1B-C9CEE76D44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-362180" y="5698384"/>
            <a:ext cx="1385271" cy="6609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6E3B23-2147-4C47-B99B-2C1ED05EA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>
            <a:off x="-362180" y="2332125"/>
            <a:ext cx="1385271" cy="660912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720386"/>
              </p:ext>
            </p:extLst>
          </p:nvPr>
        </p:nvGraphicFramePr>
        <p:xfrm>
          <a:off x="1199236" y="1104608"/>
          <a:ext cx="5465620" cy="56070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66902">
                  <a:extLst>
                    <a:ext uri="{9D8B030D-6E8A-4147-A177-3AD203B41FA5}">
                      <a16:colId xmlns:a16="http://schemas.microsoft.com/office/drawing/2014/main" val="1518146162"/>
                    </a:ext>
                  </a:extLst>
                </a:gridCol>
                <a:gridCol w="779711">
                  <a:extLst>
                    <a:ext uri="{9D8B030D-6E8A-4147-A177-3AD203B41FA5}">
                      <a16:colId xmlns:a16="http://schemas.microsoft.com/office/drawing/2014/main" val="1193840966"/>
                    </a:ext>
                  </a:extLst>
                </a:gridCol>
                <a:gridCol w="819007">
                  <a:extLst>
                    <a:ext uri="{9D8B030D-6E8A-4147-A177-3AD203B41FA5}">
                      <a16:colId xmlns:a16="http://schemas.microsoft.com/office/drawing/2014/main" val="1697112498"/>
                    </a:ext>
                  </a:extLst>
                </a:gridCol>
              </a:tblGrid>
              <a:tr h="3954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Количественные</a:t>
                      </a: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2021</a:t>
                      </a:r>
                      <a:endParaRPr lang="ru-RU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2022</a:t>
                      </a:r>
                      <a:endParaRPr lang="ru-RU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198372"/>
                  </a:ext>
                </a:extLst>
              </a:tr>
              <a:tr h="74910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entury Gothic" panose="020B0502020202020204" pitchFamily="34" charset="0"/>
                        </a:rPr>
                        <a:t>Количество девушек с инвалидностью и ОВЗ, охваченных конкурсом</a:t>
                      </a:r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entury Gothic" panose="020B0502020202020204" pitchFamily="34" charset="0"/>
                        </a:rPr>
                        <a:t>7</a:t>
                      </a:r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entury Gothic" panose="020B0502020202020204" pitchFamily="34" charset="0"/>
                        </a:rPr>
                        <a:t>7</a:t>
                      </a:r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879645"/>
                  </a:ext>
                </a:extLst>
              </a:tr>
              <a:tr h="7491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Количество образовательных организаций, охваченных конкурсом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entury Gothic" panose="020B0502020202020204" pitchFamily="34" charset="0"/>
                        </a:rPr>
                        <a:t>3</a:t>
                      </a:r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entury Gothic" panose="020B0502020202020204" pitchFamily="34" charset="0"/>
                        </a:rPr>
                        <a:t>6</a:t>
                      </a:r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363807"/>
                  </a:ext>
                </a:extLst>
              </a:tr>
              <a:tr h="7491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Количество титулов и номинаций, присвоенных участницам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entury Gothic" panose="020B0502020202020204" pitchFamily="34" charset="0"/>
                        </a:rPr>
                        <a:t>9</a:t>
                      </a:r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entury Gothic" panose="020B0502020202020204" pitchFamily="34" charset="0"/>
                        </a:rPr>
                        <a:t>10</a:t>
                      </a:r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064938"/>
                  </a:ext>
                </a:extLst>
              </a:tr>
              <a:tr h="6830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Количество мероприятий, прошедших в рамках конкурса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entury Gothic" panose="020B0502020202020204" pitchFamily="34" charset="0"/>
                        </a:rPr>
                        <a:t>4</a:t>
                      </a:r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entury Gothic" panose="020B0502020202020204" pitchFamily="34" charset="0"/>
                        </a:rPr>
                        <a:t>6</a:t>
                      </a:r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830152"/>
                  </a:ext>
                </a:extLst>
              </a:tr>
              <a:tr h="5271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Количество спонсоров и партнеров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entury Gothic" panose="020B0502020202020204" pitchFamily="34" charset="0"/>
                        </a:rPr>
                        <a:t>10</a:t>
                      </a:r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entury Gothic" panose="020B0502020202020204" pitchFamily="34" charset="0"/>
                        </a:rPr>
                        <a:t>16</a:t>
                      </a:r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368654"/>
                  </a:ext>
                </a:extLst>
              </a:tr>
              <a:tr h="1414973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Количество израсходованных средств на организацию мероприятия </a:t>
                      </a:r>
                    </a:p>
                    <a:p>
                      <a:r>
                        <a:rPr kumimoji="0" lang="ru-RU" sz="16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(средства организаторов/средства спонсоров)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latin typeface="Century Gothic" panose="020B0502020202020204" pitchFamily="34" charset="0"/>
                        </a:rPr>
                        <a:t>60/40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latin typeface="Century Gothic" panose="020B0502020202020204" pitchFamily="34" charset="0"/>
                        </a:rPr>
                        <a:t>0/100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99294"/>
                  </a:ext>
                </a:extLst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7269"/>
          <a:stretch/>
        </p:blipFill>
        <p:spPr>
          <a:xfrm>
            <a:off x="8072277" y="1023250"/>
            <a:ext cx="3121477" cy="1404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21205" r="3314"/>
          <a:stretch/>
        </p:blipFill>
        <p:spPr>
          <a:xfrm>
            <a:off x="8072276" y="2574615"/>
            <a:ext cx="3121477" cy="1947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76" y="4685855"/>
            <a:ext cx="3121477" cy="2055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1326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DFA93BB-B837-4413-A32D-9B19F21963EE}"/>
              </a:ext>
            </a:extLst>
          </p:cNvPr>
          <p:cNvGrpSpPr/>
          <p:nvPr/>
        </p:nvGrpSpPr>
        <p:grpSpPr>
          <a:xfrm>
            <a:off x="0" y="-1"/>
            <a:ext cx="12223867" cy="6785841"/>
            <a:chOff x="1" y="-1"/>
            <a:chExt cx="12223867" cy="687562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242D326-F377-4330-BF7B-BCB6A3FEE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73" t="1415" b="313"/>
            <a:stretch/>
          </p:blipFill>
          <p:spPr>
            <a:xfrm rot="10800000">
              <a:off x="5206349" y="-1"/>
              <a:ext cx="6602806" cy="6858001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019B367-41CD-4231-BB3E-6D045E357C5A}"/>
                </a:ext>
              </a:extLst>
            </p:cNvPr>
            <p:cNvSpPr/>
            <p:nvPr/>
          </p:nvSpPr>
          <p:spPr>
            <a:xfrm>
              <a:off x="10347572" y="-1"/>
              <a:ext cx="1876296" cy="6858000"/>
            </a:xfrm>
            <a:prstGeom prst="rect">
              <a:avLst/>
            </a:prstGeom>
            <a:solidFill>
              <a:srgbClr val="DEE6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EEA785A-028D-4BBF-B224-192DD680A1FB}"/>
                </a:ext>
              </a:extLst>
            </p:cNvPr>
            <p:cNvSpPr/>
            <p:nvPr/>
          </p:nvSpPr>
          <p:spPr>
            <a:xfrm>
              <a:off x="1" y="1456080"/>
              <a:ext cx="5206347" cy="5419541"/>
            </a:xfrm>
            <a:prstGeom prst="rect">
              <a:avLst/>
            </a:prstGeom>
            <a:solidFill>
              <a:srgbClr val="F6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7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E2328F-DCFF-495C-AE96-D67141287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"/>
          <a:stretch/>
        </p:blipFill>
        <p:spPr>
          <a:xfrm rot="16200000" flipH="1">
            <a:off x="6032125" y="708007"/>
            <a:ext cx="109892" cy="122098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211" y="1453962"/>
            <a:ext cx="2496579" cy="3802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889" y="1456080"/>
            <a:ext cx="5736831" cy="3800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082845" y="676138"/>
            <a:ext cx="3377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Гусева Екатерина, победительница 2021 года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39787" y="707350"/>
            <a:ext cx="498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Кузнецова Елена,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победительница 2022 года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97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DFA93BB-B837-4413-A32D-9B19F21963EE}"/>
              </a:ext>
            </a:extLst>
          </p:cNvPr>
          <p:cNvGrpSpPr/>
          <p:nvPr/>
        </p:nvGrpSpPr>
        <p:grpSpPr>
          <a:xfrm>
            <a:off x="1" y="-1"/>
            <a:ext cx="12223867" cy="6875622"/>
            <a:chOff x="1" y="-1"/>
            <a:chExt cx="12223867" cy="687562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242D326-F377-4330-BF7B-BCB6A3FEE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73" t="1415" b="313"/>
            <a:stretch/>
          </p:blipFill>
          <p:spPr>
            <a:xfrm rot="10800000">
              <a:off x="5206349" y="-1"/>
              <a:ext cx="6602806" cy="6858001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019B367-41CD-4231-BB3E-6D045E357C5A}"/>
                </a:ext>
              </a:extLst>
            </p:cNvPr>
            <p:cNvSpPr/>
            <p:nvPr/>
          </p:nvSpPr>
          <p:spPr>
            <a:xfrm>
              <a:off x="10347572" y="-1"/>
              <a:ext cx="1876296" cy="6858000"/>
            </a:xfrm>
            <a:prstGeom prst="rect">
              <a:avLst/>
            </a:prstGeom>
            <a:solidFill>
              <a:srgbClr val="DEE6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EEA785A-028D-4BBF-B224-192DD680A1FB}"/>
                </a:ext>
              </a:extLst>
            </p:cNvPr>
            <p:cNvSpPr/>
            <p:nvPr/>
          </p:nvSpPr>
          <p:spPr>
            <a:xfrm>
              <a:off x="1" y="1456080"/>
              <a:ext cx="5206347" cy="5419541"/>
            </a:xfrm>
            <a:prstGeom prst="rect">
              <a:avLst/>
            </a:prstGeom>
            <a:solidFill>
              <a:srgbClr val="F6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8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E2328F-DCFF-495C-AE96-D67141287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"/>
          <a:stretch/>
        </p:blipFill>
        <p:spPr>
          <a:xfrm rot="16200000" flipH="1">
            <a:off x="6032125" y="708007"/>
            <a:ext cx="109892" cy="122098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071" y="3448640"/>
            <a:ext cx="4797992" cy="3178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2" descr="https://sun9-64.userapi.com/impg/oU4HexIvDsxpPeM_zMFx8gCC-Eei6kKS4R1Nbg/r6N1Bax6cIA.jpg?size=1280x748&amp;quality=96&amp;sign=f8f69b2cc191d42136571595d3881ed7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71" y="130235"/>
            <a:ext cx="4797992" cy="3188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un9-22.userapi.com/impg/X5ina3H3-9QEu3YhmIbWsduyCMHbtU9Rvv7GDw/KaAtKB2ptr8.jpg?size=1280x863&amp;quality=96&amp;sign=dc70320d70997ff988bef84f81d2a04f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/>
        </p:blipFill>
        <p:spPr bwMode="auto">
          <a:xfrm>
            <a:off x="484908" y="3450564"/>
            <a:ext cx="5133425" cy="3176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909" y="130235"/>
            <a:ext cx="5161801" cy="3188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8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672C8F3-D53C-4B97-8D2F-FC1D177B7C62}"/>
              </a:ext>
            </a:extLst>
          </p:cNvPr>
          <p:cNvGrpSpPr/>
          <p:nvPr/>
        </p:nvGrpSpPr>
        <p:grpSpPr>
          <a:xfrm>
            <a:off x="0" y="1060806"/>
            <a:ext cx="12192000" cy="5797194"/>
            <a:chOff x="0" y="1060806"/>
            <a:chExt cx="12192000" cy="5797194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E064B8A-2C49-46CE-9C45-0629531153CF}"/>
                </a:ext>
              </a:extLst>
            </p:cNvPr>
            <p:cNvSpPr/>
            <p:nvPr/>
          </p:nvSpPr>
          <p:spPr>
            <a:xfrm>
              <a:off x="2" y="2261453"/>
              <a:ext cx="4593541" cy="4596547"/>
            </a:xfrm>
            <a:prstGeom prst="rect">
              <a:avLst/>
            </a:prstGeom>
            <a:solidFill>
              <a:srgbClr val="F6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35A8450-4AF9-4D56-B1AB-08B3DF8C3016}"/>
                </a:ext>
              </a:extLst>
            </p:cNvPr>
            <p:cNvSpPr/>
            <p:nvPr/>
          </p:nvSpPr>
          <p:spPr>
            <a:xfrm>
              <a:off x="0" y="1060806"/>
              <a:ext cx="12192000" cy="1200647"/>
            </a:xfrm>
            <a:prstGeom prst="rect">
              <a:avLst/>
            </a:prstGeom>
            <a:solidFill>
              <a:srgbClr val="F6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261B9B-5193-45C0-B9E2-53185CA32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87395" y="3750450"/>
            <a:ext cx="5695145" cy="2717151"/>
          </a:xfrm>
          <a:prstGeom prst="rect">
            <a:avLst/>
          </a:prstGeom>
        </p:spPr>
      </p:pic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244502-E39E-4D03-8FBC-5A59C6737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9947" y="2530606"/>
            <a:ext cx="304507" cy="2801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BFA3F8-A5DD-4B6A-8C46-E9E6575F8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7456" y="3656065"/>
            <a:ext cx="221482" cy="2647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04455" y="584710"/>
            <a:ext cx="53409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Адрес:</a:t>
            </a:r>
            <a:r>
              <a:rPr lang="ru-RU" sz="2400" dirty="0">
                <a:latin typeface="Century Gothic" panose="020B0502020202020204" pitchFamily="34" charset="0"/>
              </a:rPr>
              <a:t> 607224 Россия, Нижегородская </a:t>
            </a:r>
            <a:r>
              <a:rPr lang="ru-RU" sz="2400" dirty="0" smtClean="0">
                <a:latin typeface="Century Gothic" panose="020B0502020202020204" pitchFamily="34" charset="0"/>
              </a:rPr>
              <a:t>область, </a:t>
            </a:r>
          </a:p>
          <a:p>
            <a:r>
              <a:rPr lang="ru-RU" sz="2400" dirty="0" smtClean="0">
                <a:latin typeface="Century Gothic" panose="020B0502020202020204" pitchFamily="34" charset="0"/>
              </a:rPr>
              <a:t>г. </a:t>
            </a:r>
            <a:r>
              <a:rPr lang="ru-RU" sz="2400" dirty="0">
                <a:latin typeface="Century Gothic" panose="020B0502020202020204" pitchFamily="34" charset="0"/>
              </a:rPr>
              <a:t>Арзамас, ул. 9 Мая,  д</a:t>
            </a:r>
            <a:r>
              <a:rPr lang="ru-RU" sz="2400" dirty="0" smtClean="0">
                <a:latin typeface="Century Gothic" panose="020B0502020202020204" pitchFamily="34" charset="0"/>
              </a:rPr>
              <a:t>. 6</a:t>
            </a:r>
            <a:r>
              <a:rPr lang="ru-RU" sz="2400" dirty="0">
                <a:latin typeface="Century Gothic" panose="020B0502020202020204" pitchFamily="34" charset="0"/>
              </a:rPr>
              <a:t/>
            </a:r>
            <a:br>
              <a:rPr lang="ru-RU" sz="2400" dirty="0">
                <a:latin typeface="Century Gothic" panose="020B0502020202020204" pitchFamily="34" charset="0"/>
              </a:rPr>
            </a:br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b="1" dirty="0">
                <a:latin typeface="Century Gothic" panose="020B0502020202020204" pitchFamily="34" charset="0"/>
              </a:rPr>
              <a:t>Телефон:</a:t>
            </a:r>
            <a:r>
              <a:rPr lang="ru-RU" sz="2400" dirty="0">
                <a:latin typeface="Century Gothic" panose="020B0502020202020204" pitchFamily="34" charset="0"/>
              </a:rPr>
              <a:t>  8(83147) </a:t>
            </a:r>
            <a:r>
              <a:rPr lang="ru-RU" sz="2400" dirty="0" smtClean="0">
                <a:latin typeface="Century Gothic" panose="020B0502020202020204" pitchFamily="34" charset="0"/>
              </a:rPr>
              <a:t>7–37</a:t>
            </a:r>
            <a:r>
              <a:rPr lang="ru-RU" sz="2400" dirty="0">
                <a:latin typeface="Century Gothic" panose="020B0502020202020204" pitchFamily="34" charset="0"/>
              </a:rPr>
              <a:t>–</a:t>
            </a:r>
            <a:r>
              <a:rPr lang="ru-RU" sz="2400" dirty="0" smtClean="0">
                <a:latin typeface="Century Gothic" panose="020B0502020202020204" pitchFamily="34" charset="0"/>
              </a:rPr>
              <a:t>22</a:t>
            </a:r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b="1" dirty="0">
                <a:latin typeface="Century Gothic" panose="020B0502020202020204" pitchFamily="34" charset="0"/>
              </a:rPr>
              <a:t>E-</a:t>
            </a:r>
            <a:r>
              <a:rPr lang="ru-RU" sz="2400" b="1" dirty="0" err="1">
                <a:latin typeface="Century Gothic" panose="020B0502020202020204" pitchFamily="34" charset="0"/>
              </a:rPr>
              <a:t>mail</a:t>
            </a:r>
            <a:r>
              <a:rPr lang="ru-RU" sz="2400" b="1" dirty="0">
                <a:latin typeface="Century Gothic" panose="020B0502020202020204" pitchFamily="34" charset="0"/>
              </a:rPr>
              <a:t>:</a:t>
            </a:r>
            <a:r>
              <a:rPr lang="ru-RU" sz="2400" dirty="0">
                <a:latin typeface="Century Gothic" panose="020B0502020202020204" pitchFamily="34" charset="0"/>
              </a:rPr>
              <a:t> aktt@mail.ru </a:t>
            </a:r>
          </a:p>
          <a:p>
            <a:r>
              <a:rPr lang="ru-RU" sz="2400" dirty="0">
                <a:latin typeface="Century Gothic" panose="020B0502020202020204" pitchFamily="34" charset="0"/>
              </a:rPr>
              <a:t>             </a:t>
            </a:r>
            <a:r>
              <a:rPr lang="ru-RU" sz="2400" dirty="0" smtClean="0">
                <a:latin typeface="Century Gothic" panose="020B0502020202020204" pitchFamily="34" charset="0"/>
              </a:rPr>
              <a:t>bpooarz@mail.ru     </a:t>
            </a:r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dirty="0">
                <a:latin typeface="Century Gothic" panose="020B0502020202020204" pitchFamily="34" charset="0"/>
              </a:rPr>
              <a:t>                                                         </a:t>
            </a:r>
            <a:br>
              <a:rPr lang="ru-RU" sz="2400" dirty="0">
                <a:latin typeface="Century Gothic" panose="020B0502020202020204" pitchFamily="34" charset="0"/>
              </a:rPr>
            </a:b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latin typeface="Century Gothic" panose="020B0502020202020204" pitchFamily="34" charset="0"/>
              </a:rPr>
              <a:t>Сайт: </a:t>
            </a:r>
            <a:r>
              <a:rPr lang="ru-RU" sz="2400" dirty="0" smtClean="0">
                <a:latin typeface="Century Gothic" panose="020B0502020202020204" pitchFamily="34" charset="0"/>
              </a:rPr>
              <a:t>www.aktt.org</a:t>
            </a:r>
            <a:endParaRPr lang="ru-RU" sz="2400" dirty="0">
              <a:latin typeface="Century Gothic" panose="020B0502020202020204" pitchFamily="34" charset="0"/>
            </a:endParaRPr>
          </a:p>
          <a:p>
            <a:endParaRPr lang="ru-RU" sz="2400" b="1" dirty="0">
              <a:latin typeface="Century Gothic" panose="020B0502020202020204" pitchFamily="34" charset="0"/>
            </a:endParaRPr>
          </a:p>
          <a:p>
            <a:r>
              <a:rPr lang="ru-RU" sz="2400" b="1" dirty="0">
                <a:latin typeface="Century Gothic" panose="020B0502020202020204" pitchFamily="34" charset="0"/>
              </a:rPr>
              <a:t>Вишнякова Вера Владимировна,</a:t>
            </a:r>
          </a:p>
          <a:p>
            <a:r>
              <a:rPr lang="ru-RU" sz="2400" b="1" dirty="0">
                <a:latin typeface="Century Gothic" panose="020B0502020202020204" pitchFamily="34" charset="0"/>
              </a:rPr>
              <a:t>руководитель ЦИО, 89527683016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5382" y="1060806"/>
            <a:ext cx="5627376" cy="3924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0390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181</Words>
  <Application>Microsoft Office PowerPoint</Application>
  <PresentationFormat>Широкоэкранный</PresentationFormat>
  <Paragraphs>83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Times New Roman</vt:lpstr>
      <vt:lpstr>Тема Office</vt:lpstr>
      <vt:lpstr>Презентация PowerPoint</vt:lpstr>
      <vt:lpstr>ЦЕЛИ И ЗАДАЧИ КОНКУРСА. ЦЕЛЕВАЯ АУДИТОРИЯ</vt:lpstr>
      <vt:lpstr>ПРОБЛЕМА, КОТОРУЮ РЕШАЕТ ДАННАЯ ПРАКТИКА</vt:lpstr>
      <vt:lpstr>ПРАКТИЧЕСКАЯ АПРОБАЦИЯ</vt:lpstr>
      <vt:lpstr>КРИТЕРИИ ОЦЕНКИ ДОСТИЖЕНИЯ РЕЗУЛЬТАТОВ</vt:lpstr>
      <vt:lpstr>КРИТЕРИИ ОЦЕНКИ ДОСТИЖЕНИЯ РЕЗУЛЬТАТОВ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13</cp:revision>
  <dcterms:created xsi:type="dcterms:W3CDTF">2022-09-16T07:45:51Z</dcterms:created>
  <dcterms:modified xsi:type="dcterms:W3CDTF">2023-01-13T08:25:56Z</dcterms:modified>
</cp:coreProperties>
</file>