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65" r:id="rId4"/>
    <p:sldId id="266" r:id="rId5"/>
    <p:sldId id="264" r:id="rId6"/>
    <p:sldId id="267" r:id="rId7"/>
    <p:sldId id="274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027"/>
    <a:srgbClr val="F8C669"/>
    <a:srgbClr val="254C9B"/>
    <a:srgbClr val="9DCE9B"/>
    <a:srgbClr val="EB761B"/>
    <a:srgbClr val="E8481B"/>
    <a:srgbClr val="38A136"/>
    <a:srgbClr val="223A7D"/>
    <a:srgbClr val="F6AE29"/>
    <a:srgbClr val="2C4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12" Type="http://schemas.openxmlformats.org/officeDocument/2006/relationships/image" Target="../media/image11.png"/><Relationship Id="rId17" Type="http://schemas.openxmlformats.org/officeDocument/2006/relationships/image" Target="NULL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0.png"/><Relationship Id="rId19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NULL"/><Relationship Id="rId10" Type="http://schemas.openxmlformats.org/officeDocument/2006/relationships/hyperlink" Target="https://cloud.mail.ru/public/otzV/yCsBAgWTa" TargetMode="Externa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10" Type="http://schemas.openxmlformats.org/officeDocument/2006/relationships/image" Target="../media/image26.jpeg"/><Relationship Id="rId4" Type="http://schemas.openxmlformats.org/officeDocument/2006/relationships/image" Target="NULL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NUL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201096" y="4900004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9D1C2-0C5C-7926-642F-EA7BB619F9D8}"/>
              </a:ext>
            </a:extLst>
          </p:cNvPr>
          <p:cNvSpPr txBox="1"/>
          <p:nvPr/>
        </p:nvSpPr>
        <p:spPr>
          <a:xfrm>
            <a:off x="877790" y="5439676"/>
            <a:ext cx="4086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Виктория Викторовна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Ирина Викторовна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0E7C6-70B7-24CA-215B-C40F2DAFC9E6}"/>
              </a:ext>
            </a:extLst>
          </p:cNvPr>
          <p:cNvSpPr txBox="1"/>
          <p:nvPr/>
        </p:nvSpPr>
        <p:spPr>
          <a:xfrm>
            <a:off x="855694" y="1783816"/>
            <a:ext cx="10954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5B0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«Курский государственный </a:t>
            </a:r>
            <a:br>
              <a:rPr lang="ru-RU" sz="4400" b="1" dirty="0">
                <a:solidFill>
                  <a:srgbClr val="F5B0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5B0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колледж»</a:t>
            </a:r>
            <a:endParaRPr lang="ru-RU" sz="4400" dirty="0">
              <a:solidFill>
                <a:srgbClr val="F5B02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201096" y="3654025"/>
            <a:ext cx="1109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коммуникационный проект  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Кураторов»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23FA8-529B-CA18-E166-6FEA437D6783}"/>
              </a:ext>
            </a:extLst>
          </p:cNvPr>
          <p:cNvSpPr txBox="1"/>
          <p:nvPr/>
        </p:nvSpPr>
        <p:spPr>
          <a:xfrm>
            <a:off x="478971" y="4476345"/>
            <a:ext cx="58637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Номинация: </a:t>
            </a:r>
            <a:r>
              <a:rPr lang="ru-RU" sz="2000" b="1" dirty="0">
                <a:solidFill>
                  <a:srgbClr val="002060"/>
                </a:solidFill>
              </a:rPr>
              <a:t>Создание инклюзивной среды в образовательных организациях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1443575"/>
            <a:ext cx="7270950" cy="2663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Трудности характерные только для студентов первого курса</a:t>
            </a:r>
            <a:b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2700" marR="5080">
              <a:spcBef>
                <a:spcPts val="10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состояния, возникающие у выпускников школ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переходом к другой форме деятельности,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у тех, кто имеет инвалидность и ОВЗ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знакомых и близких людей рядом, т.к. студенты из разных школ города, Курской области и других городов.</a:t>
            </a:r>
            <a:endParaRPr lang="en-US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2700" marR="5080">
              <a:spcBef>
                <a:spcPts val="100"/>
              </a:spcBef>
            </a:pP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906581" y="4339771"/>
            <a:ext cx="7063248" cy="2381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При отсутствии коррекции  может возникнуть: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усвоение учебной программы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затруднение в освоении компетенций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Softskil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трудностей при трудоустройстве и адаптации в трудовом коллективе.</a:t>
            </a:r>
          </a:p>
        </p:txBody>
      </p:sp>
      <p:sp>
        <p:nvSpPr>
          <p:cNvPr id="19" name="object 12"/>
          <p:cNvSpPr txBox="1"/>
          <p:nvPr/>
        </p:nvSpPr>
        <p:spPr>
          <a:xfrm>
            <a:off x="1980025" y="102689"/>
            <a:ext cx="7802604" cy="90665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r>
              <a:rPr lang="ru-RU" sz="1400" b="1" dirty="0" smtClean="0"/>
              <a:t>Коммуникационный инклюзивный проект</a:t>
            </a:r>
            <a:r>
              <a:rPr lang="ru-RU" sz="1400" dirty="0" smtClean="0"/>
              <a:t> </a:t>
            </a:r>
            <a:r>
              <a:rPr lang="ru-RU" sz="1400" b="1" dirty="0" smtClean="0"/>
              <a:t>«Школа кураторов»</a:t>
            </a:r>
          </a:p>
          <a:p>
            <a:r>
              <a:rPr lang="ru-RU" sz="1400" dirty="0" smtClean="0"/>
              <a:t>Создание инклюзивной среды в образовательных организациях</a:t>
            </a:r>
          </a:p>
          <a:p>
            <a:r>
              <a:rPr lang="ru-RU" sz="1400" dirty="0" smtClean="0"/>
              <a:t>Гончарова Виктория Викторовна, заместитель директора; Морозова Ирина Викторовна, педагог-психолог.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DFA93BB-B837-4413-A32D-9B19F21963EE}"/>
              </a:ext>
            </a:extLst>
          </p:cNvPr>
          <p:cNvGrpSpPr/>
          <p:nvPr/>
        </p:nvGrpSpPr>
        <p:grpSpPr>
          <a:xfrm>
            <a:off x="84248" y="0"/>
            <a:ext cx="12223867" cy="6875622"/>
            <a:chOff x="1" y="-1"/>
            <a:chExt cx="12223867" cy="687562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242D326-F377-4330-BF7B-BCB6A3FEE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3" t="1415" b="313"/>
            <a:stretch/>
          </p:blipFill>
          <p:spPr>
            <a:xfrm rot="10800000">
              <a:off x="5206349" y="-1"/>
              <a:ext cx="6602806" cy="685800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019B367-41CD-4231-BB3E-6D045E357C5A}"/>
                </a:ext>
              </a:extLst>
            </p:cNvPr>
            <p:cNvSpPr/>
            <p:nvPr/>
          </p:nvSpPr>
          <p:spPr>
            <a:xfrm>
              <a:off x="10347572" y="-1"/>
              <a:ext cx="1876296" cy="685800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EEA785A-028D-4BBF-B224-192DD680A1FB}"/>
                </a:ext>
              </a:extLst>
            </p:cNvPr>
            <p:cNvSpPr/>
            <p:nvPr/>
          </p:nvSpPr>
          <p:spPr>
            <a:xfrm>
              <a:off x="1" y="1456080"/>
              <a:ext cx="5206347" cy="5419541"/>
            </a:xfrm>
            <a:prstGeom prst="rect">
              <a:avLst/>
            </a:prstGeom>
            <a:solidFill>
              <a:srgbClr val="F6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95CB91-229B-4E2B-83E5-3AB2C86A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602480" y="1804584"/>
            <a:ext cx="3576980" cy="253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19D868-EBB4-4E1C-985A-AAAC56A09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635315" y="2830792"/>
            <a:ext cx="3631213" cy="2937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6978E8-530E-44D4-9D33-A0D09609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720670" y="4481984"/>
            <a:ext cx="3458789" cy="306056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0F790E-CF10-49CA-BC75-141A3B31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667" y="1233715"/>
            <a:ext cx="9871304" cy="376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                                                         Задачи:       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CD0396-3427-4590-93C6-6E150C770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638626" y="3510939"/>
            <a:ext cx="4170867" cy="782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0BBC4-EAA7-4691-80A4-2A34BC9F3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638628" y="1792831"/>
            <a:ext cx="4585579" cy="782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54DB01-ED5B-459D-BDE5-B349AF4D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638625" y="5188039"/>
            <a:ext cx="4170868" cy="782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E2328F-DCFF-495C-AE96-D67141287D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 rot="16200000" flipH="1">
            <a:off x="6032125" y="708007"/>
            <a:ext cx="109892" cy="12209859"/>
          </a:xfrm>
          <a:prstGeom prst="rect">
            <a:avLst/>
          </a:prstGeom>
        </p:spPr>
      </p:pic>
      <p:sp>
        <p:nvSpPr>
          <p:cNvPr id="17" name="object 12"/>
          <p:cNvSpPr txBox="1"/>
          <p:nvPr/>
        </p:nvSpPr>
        <p:spPr>
          <a:xfrm>
            <a:off x="1980025" y="102689"/>
            <a:ext cx="7802604" cy="90665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r>
              <a:rPr lang="ru-RU" sz="1400" b="1" dirty="0" smtClean="0"/>
              <a:t>Коммуникационный инклюзивный проект</a:t>
            </a:r>
            <a:r>
              <a:rPr lang="ru-RU" sz="1400" dirty="0" smtClean="0"/>
              <a:t> </a:t>
            </a:r>
            <a:r>
              <a:rPr lang="ru-RU" sz="1400" b="1" dirty="0" smtClean="0"/>
              <a:t>«Школа кураторов»</a:t>
            </a:r>
          </a:p>
          <a:p>
            <a:r>
              <a:rPr lang="ru-RU" sz="1400" dirty="0" smtClean="0"/>
              <a:t>Создание инклюзивной среды в образовательных организациях</a:t>
            </a:r>
          </a:p>
          <a:p>
            <a:r>
              <a:rPr lang="ru-RU" sz="1400" dirty="0" smtClean="0"/>
              <a:t>Гончарова Виктория Викторовна, заместитель директора; Морозова Ирина Викторовна, педагог-психолог.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771" y="2967335"/>
            <a:ext cx="62942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в студенческой среде ценности философии альтруизма, коллективизма и взаимопомощи, активного и полезного досуга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принципов взаимопомощи и милосердия, способности к активному социальному взаимодействию без ущемления прав и  свобод студентов  с инвалидностью и ОВЗ</a:t>
            </a:r>
          </a:p>
          <a:p>
            <a:pPr lvl="0">
              <a:spcBef>
                <a:spcPts val="2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 развитие добровольческих технологий, и внедрение их в практику развития волонтерского движения в городе Курске.</a:t>
            </a:r>
          </a:p>
        </p:txBody>
      </p:sp>
      <p:pic>
        <p:nvPicPr>
          <p:cNvPr id="19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1160" y="1919861"/>
            <a:ext cx="661670" cy="550088"/>
          </a:xfrm>
          <a:prstGeom prst="rect">
            <a:avLst/>
          </a:prstGeom>
        </p:spPr>
      </p:pic>
      <p:pic>
        <p:nvPicPr>
          <p:cNvPr id="20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68255" y="315631"/>
            <a:ext cx="661670" cy="55008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flipH="1">
            <a:off x="7001743" y="2034498"/>
            <a:ext cx="517771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 и общечеловеческих ценностей в инклюзивной среде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способствующих социальной адаптации студентов  с инвалидностью и ОВЗ, развитию лидерских качеств и активной творческой деятельности.</a:t>
            </a:r>
          </a:p>
          <a:p>
            <a:pPr lvl="0">
              <a:spcBef>
                <a:spcPts val="180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 необходимым знаниям и умениям для эффективной деятельности Куратора, в том числе особенностям взаимодействия со сверстниками, у которых есть нарушения здоровья по разным нозологиям.</a:t>
            </a: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1D606-1CF4-419E-9FD8-6A0072E2F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7" t="1415" r="-2" b="313"/>
          <a:stretch/>
        </p:blipFill>
        <p:spPr>
          <a:xfrm>
            <a:off x="150933" y="107576"/>
            <a:ext cx="3634670" cy="6966431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73CA77-2775-46AA-A82B-4D17848295C1}"/>
              </a:ext>
            </a:extLst>
          </p:cNvPr>
          <p:cNvSpPr/>
          <p:nvPr/>
        </p:nvSpPr>
        <p:spPr>
          <a:xfrm>
            <a:off x="33752" y="5597095"/>
            <a:ext cx="1820742" cy="664327"/>
          </a:xfrm>
          <a:prstGeom prst="rect">
            <a:avLst/>
          </a:prstGeom>
          <a:solidFill>
            <a:srgbClr val="273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EF5F5B-65EF-4898-9089-A8E3B4B74CC0}"/>
              </a:ext>
            </a:extLst>
          </p:cNvPr>
          <p:cNvSpPr/>
          <p:nvPr/>
        </p:nvSpPr>
        <p:spPr>
          <a:xfrm>
            <a:off x="1" y="2002673"/>
            <a:ext cx="1820742" cy="605439"/>
          </a:xfrm>
          <a:prstGeom prst="rect">
            <a:avLst/>
          </a:prstGeom>
          <a:solidFill>
            <a:srgbClr val="273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B3D5B0-A3D5-418F-882C-17C9CFDF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 rot="16200000" flipH="1">
            <a:off x="3256232" y="-2778430"/>
            <a:ext cx="1143697" cy="7689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F75B9D-A1B1-4B8E-A324-8B798D473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428900" y="4381994"/>
            <a:ext cx="1640467" cy="782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6308-A260-4503-994A-A2F6411F4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4494" y="1998657"/>
            <a:ext cx="287292" cy="604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DAF501-A99D-455E-B659-B2B852DABF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1807728" y="5763148"/>
            <a:ext cx="668115" cy="3172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BE4FA3-E84C-4841-926F-57FE48C9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832" r="19204" b="895"/>
          <a:stretch/>
        </p:blipFill>
        <p:spPr>
          <a:xfrm>
            <a:off x="7466391" y="0"/>
            <a:ext cx="4725609" cy="688607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864FDC-B017-4A3E-9622-4AFF8A70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1785" y="1772344"/>
            <a:ext cx="1655363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Кураторы в группах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курса?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 коллектив в инклюзивных группах.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с инвалидностью и ОВЗ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влиться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активную жизнь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активные помощники классным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подготовку студентов 1 курса к участию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учебно-адаптационной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5073" y="4455459"/>
            <a:ext cx="9058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Учебно-адаптационная программа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pc="25" dirty="0">
              <a:latin typeface="Verdana"/>
              <a:cs typeface="Verdan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«Формула успеха»,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Танцевальный марафон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Фестиваль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творчества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«Перекресток открытий»,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Интеллектуально-развлекательная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социально-значимых проектов «Открытый проект – мы выбираем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Фильм о «Школе кураторов»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991" y="532918"/>
            <a:ext cx="747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Коммуникационный инклюзивный проект</a:t>
            </a:r>
            <a:r>
              <a:rPr lang="ru-RU" sz="1600" dirty="0"/>
              <a:t> </a:t>
            </a:r>
            <a:r>
              <a:rPr lang="ru-RU" sz="1600" b="1" dirty="0"/>
              <a:t>«Школа кураторов»</a:t>
            </a:r>
          </a:p>
          <a:p>
            <a:r>
              <a:rPr lang="ru-RU" sz="1600" dirty="0"/>
              <a:t>Создание инклюзивной среды в образовательных организациях</a:t>
            </a:r>
          </a:p>
          <a:p>
            <a:r>
              <a:rPr lang="ru-RU" sz="1600" dirty="0"/>
              <a:t>Гончарова Виктория Викторовна, заместитель директора; Морозова Ирина Викторовна, педагог-психолог.</a:t>
            </a:r>
          </a:p>
        </p:txBody>
      </p:sp>
      <p:pic>
        <p:nvPicPr>
          <p:cNvPr id="15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23086" y="532917"/>
            <a:ext cx="1973943" cy="1208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4"/>
          <a:stretch/>
        </p:blipFill>
        <p:spPr>
          <a:xfrm>
            <a:off x="7906970" y="84865"/>
            <a:ext cx="3922501" cy="24856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10" y="3713189"/>
            <a:ext cx="3892761" cy="21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F987D-9A52-4B97-81DB-23982DAF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415" b="313"/>
          <a:stretch/>
        </p:blipFill>
        <p:spPr>
          <a:xfrm>
            <a:off x="-16546" y="-79513"/>
            <a:ext cx="6158646" cy="69648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2A65EC-4BC5-46EF-B0DB-990CCC6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02" y="1057928"/>
            <a:ext cx="10515600" cy="3601158"/>
          </a:xfrm>
        </p:spPr>
        <p:txBody>
          <a:bodyPr>
            <a:no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 в 2 этапа: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Март-апрель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коммуникационного проекта «Школа Кураторов» из студентов 2-3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Август – приказ директора об утверждении списка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 и курируемых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 Кураторов-волонтеров ведется в течение всего учебного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по июнь.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Офлайн-встречи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1 раз в 2 недели.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Онлайн-встречи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ежедневно в беседе ВК, где Кураторы получают задания, дают обратную связь, обсуждают текущие вопросы с администрацией колледжа.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384F8-3DC2-40E1-8705-5EB76063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4544" y="1224138"/>
            <a:ext cx="851507" cy="17930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A78C8D-F9B5-49E4-996E-6952EB3AD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-13853" y="297935"/>
            <a:ext cx="1030578" cy="489407"/>
          </a:xfrm>
          <a:prstGeom prst="rect">
            <a:avLst/>
          </a:prstGeom>
        </p:spPr>
      </p:pic>
      <p:sp>
        <p:nvSpPr>
          <p:cNvPr id="9" name="object 12"/>
          <p:cNvSpPr txBox="1"/>
          <p:nvPr/>
        </p:nvSpPr>
        <p:spPr>
          <a:xfrm>
            <a:off x="1002871" y="102689"/>
            <a:ext cx="5268207" cy="66043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r>
              <a:rPr lang="ru-RU" sz="1000" b="1" dirty="0" smtClean="0"/>
              <a:t>Коммуникационный инклюзивный проект</a:t>
            </a:r>
            <a:r>
              <a:rPr lang="ru-RU" sz="1000" dirty="0" smtClean="0"/>
              <a:t> </a:t>
            </a:r>
            <a:r>
              <a:rPr lang="ru-RU" sz="1000" b="1" dirty="0" smtClean="0"/>
              <a:t>«Школа кураторов»</a:t>
            </a:r>
          </a:p>
          <a:p>
            <a:r>
              <a:rPr lang="ru-RU" sz="1000" dirty="0" smtClean="0"/>
              <a:t>Создание инклюзивной среды в образовательных организациях</a:t>
            </a:r>
          </a:p>
          <a:p>
            <a:r>
              <a:rPr lang="ru-RU" sz="1000" dirty="0" smtClean="0"/>
              <a:t>Гончарова Виктория Викторовна, заместитель директора; Морозова Ирина Викторовна, педагог-психолог.</a:t>
            </a:r>
            <a:endParaRPr lang="ru-RU" sz="1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F09359-D177-4BBE-8F3E-2B1E7885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7" y="205473"/>
            <a:ext cx="2707439" cy="14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65" y="4123708"/>
            <a:ext cx="3354204" cy="24798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8206" r="18417" b="8077"/>
          <a:stretch/>
        </p:blipFill>
        <p:spPr>
          <a:xfrm>
            <a:off x="8520295" y="4142844"/>
            <a:ext cx="3266140" cy="2460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6370" b="9872"/>
          <a:stretch/>
        </p:blipFill>
        <p:spPr>
          <a:xfrm>
            <a:off x="952889" y="4142845"/>
            <a:ext cx="3168261" cy="24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6C1C-373D-4F74-A91F-6D43B8DA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 rot="16200000" flipH="1">
            <a:off x="5892284" y="568166"/>
            <a:ext cx="369332" cy="122301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A4917A5-AED7-4274-AE1B-E0480D78375D}"/>
              </a:ext>
            </a:extLst>
          </p:cNvPr>
          <p:cNvGrpSpPr/>
          <p:nvPr/>
        </p:nvGrpSpPr>
        <p:grpSpPr>
          <a:xfrm>
            <a:off x="254866" y="2265262"/>
            <a:ext cx="349215" cy="734849"/>
            <a:chOff x="265268" y="5149797"/>
            <a:chExt cx="413618" cy="870372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B858959-CD84-48E2-9EC8-F05FC9DDFC8E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FCEAC1B-C31D-482D-8FA6-C807448337AD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839DDDA-E9B0-48B9-B05F-5A99D33E9AE0}"/>
              </a:ext>
            </a:extLst>
          </p:cNvPr>
          <p:cNvCxnSpPr>
            <a:cxnSpLocks/>
          </p:cNvCxnSpPr>
          <p:nvPr/>
        </p:nvCxnSpPr>
        <p:spPr>
          <a:xfrm>
            <a:off x="604081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3E42F253-11BF-47E9-9BBA-CF9E3F61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Коммуникационный инклюзивный проект</a:t>
            </a:r>
            <a:r>
              <a:rPr lang="ru-RU" sz="1600" dirty="0" smtClean="0"/>
              <a:t> </a:t>
            </a:r>
            <a:r>
              <a:rPr lang="ru-RU" sz="1600" b="1" dirty="0" smtClean="0"/>
              <a:t>«Школа кураторов»</a:t>
            </a:r>
            <a:br>
              <a:rPr lang="ru-RU" sz="1600" b="1" dirty="0" smtClean="0"/>
            </a:br>
            <a:r>
              <a:rPr lang="ru-RU" sz="1600" dirty="0" smtClean="0"/>
              <a:t>Создание инклюзивной среды в образовательных организациях</a:t>
            </a:r>
            <a:br>
              <a:rPr lang="ru-RU" sz="1600" dirty="0" smtClean="0"/>
            </a:br>
            <a:r>
              <a:rPr lang="ru-RU" sz="1600" dirty="0" smtClean="0"/>
              <a:t>Гончарова Виктория Викторовна, заместитель директора; Морозова Ирина Викторовна, педагог-психолог</a:t>
            </a:r>
            <a:endParaRPr lang="ru-RU" sz="1600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27180D3-2A32-4F5C-AE3A-A337694A450E}"/>
              </a:ext>
            </a:extLst>
          </p:cNvPr>
          <p:cNvGrpSpPr/>
          <p:nvPr/>
        </p:nvGrpSpPr>
        <p:grpSpPr>
          <a:xfrm>
            <a:off x="1045698" y="2265262"/>
            <a:ext cx="349215" cy="734849"/>
            <a:chOff x="265268" y="5149797"/>
            <a:chExt cx="413618" cy="870372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2E17B7C-A066-47CE-A93F-09A8B3E61032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95A8E0DD-4124-4B6F-A2E1-A7524E07B0F6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D111C50-5820-4BFA-9EF8-BBA6DC1E97D5}"/>
              </a:ext>
            </a:extLst>
          </p:cNvPr>
          <p:cNvCxnSpPr>
            <a:cxnSpLocks/>
          </p:cNvCxnSpPr>
          <p:nvPr/>
        </p:nvCxnSpPr>
        <p:spPr>
          <a:xfrm>
            <a:off x="1394913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9CA884-44A9-4661-A03C-28D3E8E18406}"/>
              </a:ext>
            </a:extLst>
          </p:cNvPr>
          <p:cNvGrpSpPr/>
          <p:nvPr/>
        </p:nvGrpSpPr>
        <p:grpSpPr>
          <a:xfrm>
            <a:off x="1869481" y="2265262"/>
            <a:ext cx="349215" cy="734849"/>
            <a:chOff x="265268" y="5149797"/>
            <a:chExt cx="413618" cy="870372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EEC4729-5988-4C31-8EBA-1EB6764F754F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90F6F6A2-9006-445F-B9FB-A066A5BB1C9B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4CBEFD6-BF6E-4452-BC02-192A6208B1C6}"/>
              </a:ext>
            </a:extLst>
          </p:cNvPr>
          <p:cNvCxnSpPr>
            <a:cxnSpLocks/>
          </p:cNvCxnSpPr>
          <p:nvPr/>
        </p:nvCxnSpPr>
        <p:spPr>
          <a:xfrm>
            <a:off x="2218696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1"/>
          <p:cNvSpPr txBox="1"/>
          <p:nvPr/>
        </p:nvSpPr>
        <p:spPr>
          <a:xfrm>
            <a:off x="4349931" y="2159436"/>
            <a:ext cx="7174411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участников)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0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Раскрепощение. Наработка лидерских и организаторских навыков, избавление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общение с новыми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команде и на разных должностях, не смотря на физические особенности каждого.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профессиональная ориентация, успешное трудоустройство и адаптация в трудовом коллективе.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привычки Здорового Образа Жизни,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на Жизнь.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и интересный досуг, отзывчивых друзей.</a:t>
            </a:r>
          </a:p>
        </p:txBody>
      </p:sp>
      <p:pic>
        <p:nvPicPr>
          <p:cNvPr id="19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9685" y="532917"/>
            <a:ext cx="1186544" cy="698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" y="3465576"/>
            <a:ext cx="3852766" cy="2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6C1C-373D-4F74-A91F-6D43B8DA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 rot="16200000" flipH="1">
            <a:off x="5892284" y="568166"/>
            <a:ext cx="369332" cy="122301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A4917A5-AED7-4274-AE1B-E0480D78375D}"/>
              </a:ext>
            </a:extLst>
          </p:cNvPr>
          <p:cNvGrpSpPr/>
          <p:nvPr/>
        </p:nvGrpSpPr>
        <p:grpSpPr>
          <a:xfrm>
            <a:off x="254866" y="2265262"/>
            <a:ext cx="349215" cy="734849"/>
            <a:chOff x="265268" y="5149797"/>
            <a:chExt cx="413618" cy="870372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B858959-CD84-48E2-9EC8-F05FC9DDFC8E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FCEAC1B-C31D-482D-8FA6-C807448337AD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839DDDA-E9B0-48B9-B05F-5A99D33E9AE0}"/>
              </a:ext>
            </a:extLst>
          </p:cNvPr>
          <p:cNvCxnSpPr>
            <a:cxnSpLocks/>
          </p:cNvCxnSpPr>
          <p:nvPr/>
        </p:nvCxnSpPr>
        <p:spPr>
          <a:xfrm>
            <a:off x="604081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3E42F253-11BF-47E9-9BBA-CF9E3F61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Коммуникационный инклюзивный проект</a:t>
            </a:r>
            <a:r>
              <a:rPr lang="ru-RU" sz="1600" dirty="0" smtClean="0"/>
              <a:t> </a:t>
            </a:r>
            <a:r>
              <a:rPr lang="ru-RU" sz="1600" b="1" dirty="0" smtClean="0"/>
              <a:t>«Школа кураторов»</a:t>
            </a:r>
            <a:br>
              <a:rPr lang="ru-RU" sz="1600" b="1" dirty="0" smtClean="0"/>
            </a:br>
            <a:r>
              <a:rPr lang="ru-RU" sz="1600" dirty="0" smtClean="0"/>
              <a:t>Создание инклюзивной среды в образовательных организациях</a:t>
            </a:r>
            <a:br>
              <a:rPr lang="ru-RU" sz="1600" dirty="0" smtClean="0"/>
            </a:br>
            <a:r>
              <a:rPr lang="ru-RU" sz="1600" dirty="0" smtClean="0"/>
              <a:t>Гончарова Виктория Викторовна, заместитель директора; Морозова Ирина Викторовна, педагог-психолог</a:t>
            </a:r>
            <a:endParaRPr lang="ru-RU" sz="1600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27180D3-2A32-4F5C-AE3A-A337694A450E}"/>
              </a:ext>
            </a:extLst>
          </p:cNvPr>
          <p:cNvGrpSpPr/>
          <p:nvPr/>
        </p:nvGrpSpPr>
        <p:grpSpPr>
          <a:xfrm>
            <a:off x="1045698" y="2265262"/>
            <a:ext cx="349215" cy="734849"/>
            <a:chOff x="265268" y="5149797"/>
            <a:chExt cx="413618" cy="870372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2E17B7C-A066-47CE-A93F-09A8B3E61032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95A8E0DD-4124-4B6F-A2E1-A7524E07B0F6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D111C50-5820-4BFA-9EF8-BBA6DC1E97D5}"/>
              </a:ext>
            </a:extLst>
          </p:cNvPr>
          <p:cNvCxnSpPr>
            <a:cxnSpLocks/>
          </p:cNvCxnSpPr>
          <p:nvPr/>
        </p:nvCxnSpPr>
        <p:spPr>
          <a:xfrm>
            <a:off x="1394913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9CA884-44A9-4661-A03C-28D3E8E18406}"/>
              </a:ext>
            </a:extLst>
          </p:cNvPr>
          <p:cNvGrpSpPr/>
          <p:nvPr/>
        </p:nvGrpSpPr>
        <p:grpSpPr>
          <a:xfrm>
            <a:off x="1869481" y="2265262"/>
            <a:ext cx="349215" cy="734849"/>
            <a:chOff x="265268" y="5149797"/>
            <a:chExt cx="413618" cy="870372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EEC4729-5988-4C31-8EBA-1EB6764F754F}"/>
                </a:ext>
              </a:extLst>
            </p:cNvPr>
            <p:cNvSpPr/>
            <p:nvPr/>
          </p:nvSpPr>
          <p:spPr>
            <a:xfrm rot="10800000">
              <a:off x="510126" y="5406730"/>
              <a:ext cx="168760" cy="355274"/>
            </a:xfrm>
            <a:custGeom>
              <a:avLst/>
              <a:gdLst>
                <a:gd name="connsiteX0" fmla="*/ -1089 w 168760"/>
                <a:gd name="connsiteY0" fmla="*/ 351194 h 355274"/>
                <a:gd name="connsiteX1" fmla="*/ 167671 w 168760"/>
                <a:gd name="connsiteY1" fmla="*/ 174171 h 355274"/>
                <a:gd name="connsiteX2" fmla="*/ -1089 w 168760"/>
                <a:gd name="connsiteY2" fmla="*/ -4081 h 3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760" h="355274">
                  <a:moveTo>
                    <a:pt x="-1089" y="351194"/>
                  </a:moveTo>
                  <a:lnTo>
                    <a:pt x="167671" y="174171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273784"/>
                </a:solidFill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90F6F6A2-9006-445F-B9FB-A066A5BB1C9B}"/>
                </a:ext>
              </a:extLst>
            </p:cNvPr>
            <p:cNvSpPr/>
            <p:nvPr/>
          </p:nvSpPr>
          <p:spPr>
            <a:xfrm rot="10800000">
              <a:off x="265268" y="5149797"/>
              <a:ext cx="413618" cy="870372"/>
            </a:xfrm>
            <a:custGeom>
              <a:avLst/>
              <a:gdLst>
                <a:gd name="connsiteX0" fmla="*/ -1089 w 413618"/>
                <a:gd name="connsiteY0" fmla="*/ 193037 h 870372"/>
                <a:gd name="connsiteX1" fmla="*/ 225301 w 413618"/>
                <a:gd name="connsiteY1" fmla="*/ 431820 h 870372"/>
                <a:gd name="connsiteX2" fmla="*/ -1089 w 413618"/>
                <a:gd name="connsiteY2" fmla="*/ 669212 h 870372"/>
                <a:gd name="connsiteX3" fmla="*/ -1089 w 413618"/>
                <a:gd name="connsiteY3" fmla="*/ 866292 h 870372"/>
                <a:gd name="connsiteX4" fmla="*/ 412530 w 413618"/>
                <a:gd name="connsiteY4" fmla="*/ 432336 h 870372"/>
                <a:gd name="connsiteX5" fmla="*/ -1089 w 413618"/>
                <a:gd name="connsiteY5" fmla="*/ -4081 h 8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18" h="870372">
                  <a:moveTo>
                    <a:pt x="-1089" y="193037"/>
                  </a:moveTo>
                  <a:lnTo>
                    <a:pt x="225301" y="431820"/>
                  </a:lnTo>
                  <a:lnTo>
                    <a:pt x="-1089" y="669212"/>
                  </a:lnTo>
                  <a:lnTo>
                    <a:pt x="-1089" y="866292"/>
                  </a:lnTo>
                  <a:lnTo>
                    <a:pt x="412530" y="432336"/>
                  </a:lnTo>
                  <a:lnTo>
                    <a:pt x="-1089" y="-4081"/>
                  </a:lnTo>
                  <a:close/>
                </a:path>
              </a:pathLst>
            </a:custGeom>
            <a:solidFill>
              <a:srgbClr val="273784"/>
            </a:solidFill>
            <a:ln w="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4CBEFD6-BF6E-4452-BC02-192A6208B1C6}"/>
              </a:ext>
            </a:extLst>
          </p:cNvPr>
          <p:cNvCxnSpPr>
            <a:cxnSpLocks/>
          </p:cNvCxnSpPr>
          <p:nvPr/>
        </p:nvCxnSpPr>
        <p:spPr>
          <a:xfrm>
            <a:off x="2218696" y="2213842"/>
            <a:ext cx="0" cy="2323370"/>
          </a:xfrm>
          <a:prstGeom prst="line">
            <a:avLst/>
          </a:prstGeom>
          <a:ln w="28575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1"/>
          <p:cNvSpPr txBox="1"/>
          <p:nvPr/>
        </p:nvSpPr>
        <p:spPr>
          <a:xfrm>
            <a:off x="4496809" y="1858480"/>
            <a:ext cx="7027533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кураторов)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создавать благоприятный климат в курируемых группах 1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конструктивных решений в конфликтных ситуациях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способов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самовосстановления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передачи своих знаний и постановка целей студентам 1 курса ясно, четко, кратко и понятно – основы ораторского искусства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в курируемой группе по способностям и возможностям студентов 1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творческого процесса с учётом физических возможностей всех членов курируемой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 правил техники безопасности и делопроизводства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своих социально-значимых проектов</a:t>
            </a:r>
          </a:p>
        </p:txBody>
      </p:sp>
      <p:pic>
        <p:nvPicPr>
          <p:cNvPr id="19" name="object 23">
            <a:extLst>
              <a:ext uri="{FF2B5EF4-FFF2-40B4-BE49-F238E27FC236}">
                <a16:creationId xmlns:a16="http://schemas.microsoft.com/office/drawing/2014/main" id="{97CA8DD8-65B7-4373-829E-414A606968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9685" y="532917"/>
            <a:ext cx="1186544" cy="698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" y="3185477"/>
            <a:ext cx="4099460" cy="32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72C8F3-D53C-4B97-8D2F-FC1D177B7C62}"/>
              </a:ext>
            </a:extLst>
          </p:cNvPr>
          <p:cNvGrpSpPr/>
          <p:nvPr/>
        </p:nvGrpSpPr>
        <p:grpSpPr>
          <a:xfrm>
            <a:off x="0" y="1060806"/>
            <a:ext cx="12192000" cy="5797194"/>
            <a:chOff x="0" y="1060806"/>
            <a:chExt cx="12192000" cy="579719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E064B8A-2C49-46CE-9C45-0629531153CF}"/>
                </a:ext>
              </a:extLst>
            </p:cNvPr>
            <p:cNvSpPr/>
            <p:nvPr/>
          </p:nvSpPr>
          <p:spPr>
            <a:xfrm>
              <a:off x="2" y="2261453"/>
              <a:ext cx="4593541" cy="4596547"/>
            </a:xfrm>
            <a:prstGeom prst="rect">
              <a:avLst/>
            </a:prstGeom>
            <a:solidFill>
              <a:srgbClr val="F6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5A8450-4AF9-4D56-B1AB-08B3DF8C3016}"/>
                </a:ext>
              </a:extLst>
            </p:cNvPr>
            <p:cNvSpPr/>
            <p:nvPr/>
          </p:nvSpPr>
          <p:spPr>
            <a:xfrm>
              <a:off x="0" y="1060806"/>
              <a:ext cx="12192000" cy="1200647"/>
            </a:xfrm>
            <a:prstGeom prst="rect">
              <a:avLst/>
            </a:prstGeom>
            <a:solidFill>
              <a:srgbClr val="F6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261B9B-5193-45C0-B9E2-53185CA3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410732" y="3750450"/>
            <a:ext cx="5695145" cy="2717151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976CE2-3328-4CC6-9E89-1F0DA480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44502-E39E-4D03-8FBC-5A59C6737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30260" y="2193349"/>
            <a:ext cx="562157" cy="517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BFA3F8-A5DD-4B6A-8C46-E9E6575F8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34001" y="2026438"/>
            <a:ext cx="562157" cy="6720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6518" y="2551837"/>
            <a:ext cx="7727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Коммуникационный инклюзивный проект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«Школа кураторов»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Создание инклюзивной среды в образовательных организациях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Гончарова </a:t>
            </a:r>
            <a:r>
              <a:rPr lang="ru-RU" dirty="0">
                <a:solidFill>
                  <a:srgbClr val="002060"/>
                </a:solidFill>
              </a:rPr>
              <a:t>Виктория Викторовна, заместитель директора;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Морозова </a:t>
            </a:r>
            <a:r>
              <a:rPr lang="ru-RU" dirty="0">
                <a:solidFill>
                  <a:srgbClr val="002060"/>
                </a:solidFill>
              </a:rPr>
              <a:t>Ирина Викторовна,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560</Words>
  <Application>Microsoft Office PowerPoint</Application>
  <PresentationFormat>Широкоэкранный</PresentationFormat>
  <Paragraphs>80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Times New Roman</vt:lpstr>
      <vt:lpstr>Verdana</vt:lpstr>
      <vt:lpstr>Тема Office</vt:lpstr>
      <vt:lpstr>Презентация PowerPoint</vt:lpstr>
      <vt:lpstr>Презентация PowerPoint</vt:lpstr>
      <vt:lpstr>Цели:                                                         Задачи:         </vt:lpstr>
      <vt:lpstr> </vt:lpstr>
      <vt:lpstr>Обучение Кураторов в 2 этапа: 1. Март-апрель – набор участников коммуникационного проекта «Школа Кураторов» из студентов 2-3 курсов 2. Август – приказ директора об утверждении списка Кураторов и курируемых групп Подготовка самих Кураторов-волонтеров ведется в течение всего учебного года с сентября по июнь.  Офлайн-встречи проходят 1 раз в 2 недели.  Онлайн-встречи – ежедневно в беседе ВК, где Кураторы получают задания, дают обратную связь, обсуждают текущие вопросы с администрацией колледжа.</vt:lpstr>
      <vt:lpstr>Коммуникационный инклюзивный проект «Школа кураторов» Создание инклюзивной среды в образовательных организациях Гончарова Виктория Викторовна, заместитель директора; Морозова Ирина Викторовна, педагог-психолог</vt:lpstr>
      <vt:lpstr>Коммуникационный инклюзивный проект «Школа кураторов» Создание инклюзивной среды в образовательных организациях Гончарова Виктория Викторовна, заместитель директора; Морозова Ирина Викторовна, педагог-психолог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Gribanova</cp:lastModifiedBy>
  <cp:revision>21</cp:revision>
  <dcterms:created xsi:type="dcterms:W3CDTF">2022-09-16T07:45:51Z</dcterms:created>
  <dcterms:modified xsi:type="dcterms:W3CDTF">2022-12-21T06:39:22Z</dcterms:modified>
</cp:coreProperties>
</file>