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76" r:id="rId4"/>
    <p:sldId id="279" r:id="rId5"/>
    <p:sldId id="277" r:id="rId6"/>
    <p:sldId id="287" r:id="rId7"/>
    <p:sldId id="275" r:id="rId8"/>
    <p:sldId id="274" r:id="rId9"/>
    <p:sldId id="283" r:id="rId10"/>
    <p:sldId id="280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8C669"/>
    <a:srgbClr val="F5B027"/>
    <a:srgbClr val="254C9B"/>
    <a:srgbClr val="9DCE9B"/>
    <a:srgbClr val="EB761B"/>
    <a:srgbClr val="E8481B"/>
    <a:srgbClr val="38A136"/>
    <a:srgbClr val="223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50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4.jpeg"/><Relationship Id="rId3" Type="http://schemas.openxmlformats.org/officeDocument/2006/relationships/image" Target="../media/image9.png"/><Relationship Id="rId21" Type="http://schemas.openxmlformats.org/officeDocument/2006/relationships/image" Target="../media/image2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9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8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43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46.jpe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45.jpe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201096" y="4900004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9D1C2-0C5C-7926-642F-EA7BB619F9D8}"/>
              </a:ext>
            </a:extLst>
          </p:cNvPr>
          <p:cNvSpPr txBox="1"/>
          <p:nvPr/>
        </p:nvSpPr>
        <p:spPr>
          <a:xfrm>
            <a:off x="2580968" y="6115375"/>
            <a:ext cx="36917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Исполнитель;</a:t>
            </a:r>
          </a:p>
          <a:p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 Анна Андреевна.</a:t>
            </a:r>
          </a:p>
          <a:p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0E7C6-70B7-24CA-215B-C40F2DAFC9E6}"/>
              </a:ext>
            </a:extLst>
          </p:cNvPr>
          <p:cNvSpPr txBox="1"/>
          <p:nvPr/>
        </p:nvSpPr>
        <p:spPr>
          <a:xfrm>
            <a:off x="668959" y="2061563"/>
            <a:ext cx="10554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ОГБПОУ «Костромской торгово-экономический колледж»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D533D-2CB4-ABCA-5518-4F82372CCEA8}"/>
              </a:ext>
            </a:extLst>
          </p:cNvPr>
          <p:cNvSpPr txBox="1"/>
          <p:nvPr/>
        </p:nvSpPr>
        <p:spPr>
          <a:xfrm>
            <a:off x="668959" y="3741541"/>
            <a:ext cx="105545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инклюзивной практики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Профессиональное обучение лиц с нарушениями интеллекта в ОГБПОУ «Костромской-торгово-экономический колледж»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23FA8-529B-CA18-E166-6FEA437D6783}"/>
              </a:ext>
            </a:extLst>
          </p:cNvPr>
          <p:cNvSpPr txBox="1"/>
          <p:nvPr/>
        </p:nvSpPr>
        <p:spPr>
          <a:xfrm>
            <a:off x="966198" y="5198295"/>
            <a:ext cx="903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конкурса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Инновационные образовательные практики в инклюзивном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57348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3996813" y="330615"/>
            <a:ext cx="7978877" cy="6196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Профессиональное обучение лиц с нарушением интеллекта предусматривает высокий уровень и качество знаний, овладение профессиональным мастерством со стороны педагогического коллектива. 	Учебный процесс должен быть организован в соответствии с современными дидактическими принципами образования.</a:t>
            </a:r>
            <a:r>
              <a:rPr lang="ru-RU" dirty="0"/>
              <a:t> 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лиц должны использоваться новые методы обучения, современные педагогические технологии, должен быть организован контроль за качеством обучения.</a:t>
            </a:r>
          </a:p>
          <a:p>
            <a:pPr algn="just"/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3A99D3-D153-4767-8D91-A62994B479A4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330614"/>
            <a:ext cx="3316077" cy="305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D77E9-ADA2-4917-8A1A-FBC75BD1DF05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" y="3757556"/>
            <a:ext cx="3119432" cy="296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68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256831"/>
            <a:ext cx="10262063" cy="6196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завершён, </a:t>
            </a:r>
          </a:p>
          <a:p>
            <a:pPr algn="ctr"/>
            <a:r>
              <a:rPr lang="ru-RU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r>
              <a:rPr lang="ru-RU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grodnensis.by/images/stories/2017/09/volunteers-2729695_1280.jpg">
            <a:extLst>
              <a:ext uri="{FF2B5EF4-FFF2-40B4-BE49-F238E27FC236}">
                <a16:creationId xmlns:a16="http://schemas.microsoft.com/office/drawing/2014/main" id="{9111524E-1139-4393-9541-2BB64F1DE477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55218"/>
            <a:ext cx="3581400" cy="3106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4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457201"/>
            <a:ext cx="10232566" cy="6070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Право на образование является 				одним из основных 							неотъемлемых конституционных прав 	граждан Российской Федерации. При этом 	возможность получения образования гарантируется гражданам Российской Федерации независимо от их состояния здоровья.</a:t>
            </a:r>
          </a:p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Одной из 	стратегических задач ОГБПОУ «Костромской торгово-экономический колледж»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доступности качественного профессионального образования для обучающихся с ограниченными возможностями здоровья.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www.school56klgd.ru/upload/resize_cache/iblock/29a/720_463_2/29a950e5c44b2a368282ad447d62b6ca.png">
            <a:extLst>
              <a:ext uri="{FF2B5EF4-FFF2-40B4-BE49-F238E27FC236}">
                <a16:creationId xmlns:a16="http://schemas.microsoft.com/office/drawing/2014/main" id="{112E01B8-5A39-42A6-B83A-9E89EF398AC5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39"/>
          <a:stretch/>
        </p:blipFill>
        <p:spPr bwMode="auto">
          <a:xfrm>
            <a:off x="929294" y="308832"/>
            <a:ext cx="4026164" cy="1533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1443575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241520"/>
            <a:ext cx="10276811" cy="6390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2019 году в нашем колледже началось обучение лиц с нарушением интеллекта. Был осуществлен набор группы по профессиональному обучению по профессии: 16675 Повар.</a:t>
            </a:r>
          </a:p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обучения лиц с нарушением интеллекта в колледже применяется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блочно-модульная система обучения.</a:t>
            </a:r>
          </a:p>
          <a:p>
            <a:pPr algn="just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Цель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которую преследует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блочно-модульное обучение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заключается в создании наиболее благоприятных условий для развития личности обучаемого, путём обеспечения гибкого содержание обучения, приспособление дидактической системы к индивидуальным возможностям обучающегося.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330614"/>
            <a:ext cx="10188321" cy="6390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профессионального обучения лиц с ограниченными возможностями здоровья с нарушением интеллекта возможно применение метода коррекционной педагогики – </a:t>
            </a:r>
            <a:r>
              <a:rPr lang="ru-RU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- метод, использующий сказочную форму для интеграции личности, развития творческих способностей, расширение сознания, совершенствования взаимодействий с окружающим миром. </a:t>
            </a:r>
          </a:p>
          <a:p>
            <a:pPr algn="just"/>
            <a:r>
              <a:rPr lang="ru-RU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Использование метода сказкотерапии применяется на дисциплинах «Математика в профессиональной деятельности» («Путешествие в стану цифр»), «Основы микробиологии, санитарии и гигиены в пищевом производстве» («Загадочный мир микробов»), «Социокультурные истоки» («Русские богатыри и их подвиги») и т.д.</a:t>
            </a:r>
          </a:p>
          <a:p>
            <a:pPr algn="just"/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74568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8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1443575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330614"/>
            <a:ext cx="10276811" cy="6390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 сказкотерапией можно использовать игротерапию или игровые технологии.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Игоротерапия (игровые технологии)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используется как средство самовыражения, достижения эмоциональной устойчивости и саморегуляции. </a:t>
            </a: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игра «Назовите права детей»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Объект 3">
            <a:extLst>
              <a:ext uri="{FF2B5EF4-FFF2-40B4-BE49-F238E27FC236}">
                <a16:creationId xmlns:a16="http://schemas.microsoft.com/office/drawing/2014/main" id="{6BFBFA10-BD51-4EB4-99ED-882414B86A43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2" t="42348" r="1924" b="38565"/>
          <a:stretch/>
        </p:blipFill>
        <p:spPr bwMode="auto">
          <a:xfrm>
            <a:off x="1698879" y="3492377"/>
            <a:ext cx="2623815" cy="2113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EA18D2-C5B9-440D-A751-4BD6145FB40F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71114" r="66705" b="8840"/>
          <a:stretch/>
        </p:blipFill>
        <p:spPr bwMode="auto">
          <a:xfrm>
            <a:off x="4963070" y="3588915"/>
            <a:ext cx="2411610" cy="2057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Объект 3">
            <a:extLst>
              <a:ext uri="{FF2B5EF4-FFF2-40B4-BE49-F238E27FC236}">
                <a16:creationId xmlns:a16="http://schemas.microsoft.com/office/drawing/2014/main" id="{4054EA07-ADD0-41A1-80B6-36FC6586F1B6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t="15215" r="2599" b="66198"/>
          <a:stretch/>
        </p:blipFill>
        <p:spPr bwMode="auto">
          <a:xfrm>
            <a:off x="7831395" y="3548593"/>
            <a:ext cx="3091800" cy="2097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14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136524"/>
            <a:ext cx="10144076" cy="6390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Что лишнее?</a:t>
            </a: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Что лишнее?</a:t>
            </a:r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059A2C-6C3D-4EB6-80FC-05F1B128BE1B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" y="618733"/>
            <a:ext cx="2258824" cy="15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3">
            <a:extLst>
              <a:ext uri="{FF2B5EF4-FFF2-40B4-BE49-F238E27FC236}">
                <a16:creationId xmlns:a16="http://schemas.microsoft.com/office/drawing/2014/main" id="{62CEB408-B68D-4B5C-8F4B-002F1E2ED588}"/>
              </a:ext>
            </a:extLst>
          </p:cNvPr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60" y="705243"/>
            <a:ext cx="2116121" cy="13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10ECB9-A681-4F57-A0B0-FF5880FA088B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81" y="728248"/>
            <a:ext cx="2116121" cy="13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9D0179-DFA5-444C-A172-FD9D6D891C8B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14" y="697603"/>
            <a:ext cx="1810595" cy="127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0915CBE-0B10-4C1E-A44A-38A86112B46A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93" y="676753"/>
            <a:ext cx="1732753" cy="141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84191D-A60C-46C9-B409-43BB55B40C32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02" y="676753"/>
            <a:ext cx="1537320" cy="141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8C49A2-C416-4521-B078-496D275493BF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95" y="2983063"/>
            <a:ext cx="2210235" cy="185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38140D-7211-43EF-B342-820A1DA3D368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37" y="3190923"/>
            <a:ext cx="2499512" cy="166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8584084-2F6D-42EB-8B88-A2A97FBC0B16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37" y="4978412"/>
            <a:ext cx="2181604" cy="15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0AE4AF4-4A6E-4293-A7A5-70F3A77D0D00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23" y="5072187"/>
            <a:ext cx="2156743" cy="151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6E94EBD-DFD0-4E3B-B8DD-B2C595A9F979}"/>
              </a:ext>
            </a:extLst>
          </p:cNvPr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7" y="3190923"/>
            <a:ext cx="2134601" cy="171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A290974-354C-430F-8AD7-B46E240C8E32}"/>
              </a:ext>
            </a:extLst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7" y="4951545"/>
            <a:ext cx="2254267" cy="18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DF18EE-2AB4-45CA-ACBE-539A0B3D8BA3}"/>
              </a:ext>
            </a:extLst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1" y="3000649"/>
            <a:ext cx="3227077" cy="185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F19F74D-13EA-4DAC-8D19-D94959F5C747}"/>
              </a:ext>
            </a:extLst>
          </p:cNvPr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03" y="5159077"/>
            <a:ext cx="2110700" cy="156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1443575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967261" y="330614"/>
            <a:ext cx="10008429" cy="6390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Экскурсия</a:t>
            </a:r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довольно распространённый метод обучения лиц с нарушением интеллекта. Экскурсии реальные, например, производственные или виртуальные.</a:t>
            </a:r>
          </a:p>
        </p:txBody>
      </p:sp>
      <p:pic>
        <p:nvPicPr>
          <p:cNvPr id="19" name="Рисунок 18" descr="C:\Documents and Settings\Учитель\Рабочий стол\IMG_0800.jpg">
            <a:extLst>
              <a:ext uri="{FF2B5EF4-FFF2-40B4-BE49-F238E27FC236}">
                <a16:creationId xmlns:a16="http://schemas.microsoft.com/office/drawing/2014/main" id="{2C91FCBB-F9C2-4B6B-8AD9-80BCC6CE27F9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5" y="2393630"/>
            <a:ext cx="2399012" cy="25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Documents and Settings\Учитель\Рабочий стол\IMG_0801.jpg">
            <a:extLst>
              <a:ext uri="{FF2B5EF4-FFF2-40B4-BE49-F238E27FC236}">
                <a16:creationId xmlns:a16="http://schemas.microsoft.com/office/drawing/2014/main" id="{AD1405C6-7594-4A0A-B282-C3F995C4BF76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98" y="2165160"/>
            <a:ext cx="2399012" cy="272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Documents and Settings\Учитель\Рабочий стол\IMG_0803.jpg">
            <a:extLst>
              <a:ext uri="{FF2B5EF4-FFF2-40B4-BE49-F238E27FC236}">
                <a16:creationId xmlns:a16="http://schemas.microsoft.com/office/drawing/2014/main" id="{4AB07FCB-42C3-4994-8844-DA44918286B8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5" y="4000542"/>
            <a:ext cx="2616575" cy="256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63A9FA-EE9D-4458-82CE-C6825A37F676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65" y="2033808"/>
            <a:ext cx="3492347" cy="254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7A69FD-2E30-4852-A3DA-478382DA1646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73" y="4371834"/>
            <a:ext cx="3144566" cy="2349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17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698879" y="330615"/>
            <a:ext cx="10232566" cy="6196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	Использование презентаций 				позволяет сформировать 						устойчивые визуально-						кинестетические и визуально-					аудиальные условно-рефлекторные связи центральной нервной системы. В процессе занятий с использованием презентаций у подростков продолжают развиваются правильные речевые навыки, а в дальнейшем и самоконтроль за своей речью. 	Использование анимации и сюрпризных моментов делает учебный процесс интересным и выразительным.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B7CE7F-D210-41D2-8622-EA90F24A3D7A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45699" r="50542" b="10818"/>
          <a:stretch/>
        </p:blipFill>
        <p:spPr bwMode="auto">
          <a:xfrm>
            <a:off x="1604979" y="412106"/>
            <a:ext cx="3664027" cy="2454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43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4F980-4027-4980-87CC-C73F0AA0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415" b="313"/>
          <a:stretch/>
        </p:blipFill>
        <p:spPr>
          <a:xfrm rot="10800000">
            <a:off x="5589194" y="-3"/>
            <a:ext cx="6602806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78ADE-E0FC-49E3-BE2C-0C80AE4E6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7" r="5896"/>
          <a:stretch/>
        </p:blipFill>
        <p:spPr>
          <a:xfrm>
            <a:off x="9250976" y="7951"/>
            <a:ext cx="294102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4B3009-CD2B-4EB0-A648-14B7A5143BEE}"/>
              </a:ext>
            </a:extLst>
          </p:cNvPr>
          <p:cNvSpPr/>
          <p:nvPr/>
        </p:nvSpPr>
        <p:spPr>
          <a:xfrm>
            <a:off x="1828800" y="330615"/>
            <a:ext cx="10043652" cy="6196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Задачи учебной дисциплины 				«Физическая культура» для 					обучающихся нарушением интеллекта 			направлены на 	обеспечение 					полноценного физического развития, повышения двигательной 	активности и совершенствование 	психофизических способностей, профилактику и предупреждение вторичных отклонений. Обучающиеся нарушением интеллекта могут  смотреть спортивные соревнования (Параолимпийские игры, Специальную олимпиаду) с участием спортсменов инвалидов и лиц с ОВЗ.</a:t>
            </a:r>
          </a:p>
          <a:p>
            <a:pPr algn="just"/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4B3EA-C714-4694-A63F-8DC52932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62180" y="692794"/>
            <a:ext cx="1385271" cy="660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950606-B469-4699-ABC5-E0814B34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362180" y="3910773"/>
            <a:ext cx="1385271" cy="660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79743-7417-4B41-BF1B-C9CEE76D4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362180" y="5698384"/>
            <a:ext cx="1385271" cy="6609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78483C-0EFE-49F2-889A-7118C3FFA3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75787" y="3910773"/>
            <a:ext cx="1385271" cy="660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2B213A-5DA4-46BF-9707-A4F987E33D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675787" y="5698384"/>
            <a:ext cx="1385271" cy="6609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5239F7-D7EF-49E2-B107-9B6A7B15A5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75787" y="692794"/>
            <a:ext cx="1385271" cy="6609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6E3B23-2147-4C47-B99B-2C1ED05EA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-362180" y="2332125"/>
            <a:ext cx="1385271" cy="660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297F-E035-4488-8281-08447A2FE2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675787" y="2332125"/>
            <a:ext cx="1385271" cy="6609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FEF5AD-267E-4F08-8237-84A5E880138D}"/>
              </a:ext>
            </a:extLst>
          </p:cNvPr>
          <p:cNvSpPr/>
          <p:nvPr/>
        </p:nvSpPr>
        <p:spPr>
          <a:xfrm>
            <a:off x="1698879" y="1723661"/>
            <a:ext cx="362193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53DC99-DF0B-466B-903B-E0B3F8172033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11225" r="7273" b="16090"/>
          <a:stretch/>
        </p:blipFill>
        <p:spPr bwMode="auto">
          <a:xfrm>
            <a:off x="1037966" y="346405"/>
            <a:ext cx="3099454" cy="2442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3821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66</Words>
  <Application>Microsoft Office PowerPoint</Application>
  <PresentationFormat>Широкоэкранный</PresentationFormat>
  <Paragraphs>41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Анна Русакова</cp:lastModifiedBy>
  <cp:revision>19</cp:revision>
  <dcterms:created xsi:type="dcterms:W3CDTF">2022-09-16T07:45:51Z</dcterms:created>
  <dcterms:modified xsi:type="dcterms:W3CDTF">2023-01-16T12:59:52Z</dcterms:modified>
</cp:coreProperties>
</file>