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4"/>
  </p:notesMasterIdLst>
  <p:sldIdLst>
    <p:sldId id="256" r:id="rId2"/>
    <p:sldId id="257" r:id="rId3"/>
    <p:sldId id="259" r:id="rId4"/>
    <p:sldId id="279" r:id="rId5"/>
    <p:sldId id="260" r:id="rId6"/>
    <p:sldId id="261" r:id="rId7"/>
    <p:sldId id="262" r:id="rId8"/>
    <p:sldId id="263" r:id="rId9"/>
    <p:sldId id="264" r:id="rId10"/>
    <p:sldId id="265" r:id="rId11"/>
    <p:sldId id="266" r:id="rId12"/>
    <p:sldId id="267" r:id="rId13"/>
    <p:sldId id="269" r:id="rId14"/>
    <p:sldId id="268" r:id="rId15"/>
    <p:sldId id="278" r:id="rId16"/>
    <p:sldId id="271" r:id="rId17"/>
    <p:sldId id="272" r:id="rId18"/>
    <p:sldId id="273" r:id="rId19"/>
    <p:sldId id="275" r:id="rId20"/>
    <p:sldId id="276" r:id="rId21"/>
    <p:sldId id="277" r:id="rId22"/>
    <p:sldId id="258"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6388"/>
    <a:srgbClr val="65D41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10" d="100"/>
          <a:sy n="110" d="100"/>
        </p:scale>
        <p:origin x="-111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B66A64-D2D4-42A1-BFBB-5E25F7D272D3}" type="datetimeFigureOut">
              <a:rPr lang="ru-RU" smtClean="0"/>
              <a:pPr/>
              <a:t>14.02.2022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422926-8D82-4A56-A583-5E1EB88C341D}"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A422926-8D82-4A56-A583-5E1EB88C341D}" type="slidenum">
              <a:rPr lang="ru-RU" smtClean="0"/>
              <a:pPr/>
              <a:t>1</a:t>
            </a:fld>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14.02.2022</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725C68B6-61C2-468F-89AB-4B9F7531AA68}"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14.02.2022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14.02.2022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14.02.2022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14.02.2022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14.02.2022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14.02.2022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14.02.2022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14.02.2022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14.02.2022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14.02.2022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B106E36-FD25-4E2D-B0AA-010F637433A0}" type="datetimeFigureOut">
              <a:rPr lang="ru-RU" smtClean="0"/>
              <a:pPr/>
              <a:t>14.02.2022</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2.xml"/><Relationship Id="rId1" Type="http://schemas.openxmlformats.org/officeDocument/2006/relationships/video" Target="file:///C:\Users\Valetti\Desktop\&#1076;&#1077;&#1076;%20&#1076;&#1086;&#1084;\petal_20220212_182752.mp4"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6" name="Прямоугольник 5"/>
          <p:cNvSpPr/>
          <p:nvPr/>
        </p:nvSpPr>
        <p:spPr>
          <a:xfrm>
            <a:off x="500034" y="0"/>
            <a:ext cx="8072494" cy="2285992"/>
          </a:xfrm>
          <a:prstGeom prst="rect">
            <a:avLst/>
          </a:prstGeom>
          <a:solidFill>
            <a:srgbClr val="65D412"/>
          </a:solidFill>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p:cNvSpPr>
            <a:spLocks noGrp="1"/>
          </p:cNvSpPr>
          <p:nvPr>
            <p:ph type="ctrTitle"/>
          </p:nvPr>
        </p:nvSpPr>
        <p:spPr>
          <a:xfrm>
            <a:off x="428596" y="0"/>
            <a:ext cx="8229600" cy="2214577"/>
          </a:xfrm>
        </p:spPr>
        <p:txBody>
          <a:bodyPr>
            <a:normAutofit/>
          </a:bodyPr>
          <a:lstStyle/>
          <a:p>
            <a:r>
              <a:rPr lang="ru-RU" sz="3200" dirty="0" smtClean="0">
                <a:solidFill>
                  <a:schemeClr val="bg1"/>
                </a:solidFill>
              </a:rPr>
              <a:t>Проект по экологическому  воспитанию детей-сирот и детей оставшихся без попечения родителей</a:t>
            </a:r>
            <a:endParaRPr lang="ru-RU" sz="3200" dirty="0">
              <a:solidFill>
                <a:schemeClr val="bg1"/>
              </a:solidFill>
            </a:endParaRPr>
          </a:p>
        </p:txBody>
      </p:sp>
      <p:sp>
        <p:nvSpPr>
          <p:cNvPr id="3" name="Подзаголовок 2"/>
          <p:cNvSpPr>
            <a:spLocks noGrp="1"/>
          </p:cNvSpPr>
          <p:nvPr>
            <p:ph type="subTitle" idx="1"/>
          </p:nvPr>
        </p:nvSpPr>
        <p:spPr>
          <a:xfrm>
            <a:off x="785786" y="2500306"/>
            <a:ext cx="7836610" cy="4071942"/>
          </a:xfrm>
        </p:spPr>
        <p:txBody>
          <a:bodyPr>
            <a:scene3d>
              <a:camera prst="orthographicFront">
                <a:rot lat="21299999" lon="21299997" rev="0"/>
              </a:camera>
              <a:lightRig rig="threePt" dir="t"/>
            </a:scene3d>
          </a:bodyPr>
          <a:lstStyle/>
          <a:p>
            <a:endParaRPr lang="ru-RU" dirty="0">
              <a:solidFill>
                <a:schemeClr val="tx1"/>
              </a:solidFill>
              <a:effectLst>
                <a:outerShdw blurRad="38100" dist="38100" dir="2700000" algn="tl">
                  <a:srgbClr val="000000">
                    <a:alpha val="43137"/>
                  </a:srgbClr>
                </a:outerShdw>
              </a:effectLst>
            </a:endParaRPr>
          </a:p>
        </p:txBody>
      </p:sp>
      <p:pic>
        <p:nvPicPr>
          <p:cNvPr id="1026" name="Picture 2" descr="C:\Users\Valetti\Pictures\d23a5ef0-5995-49fd-8ee3-fb8310a32200.jpg"/>
          <p:cNvPicPr>
            <a:picLocks noChangeAspect="1" noChangeArrowheads="1"/>
          </p:cNvPicPr>
          <p:nvPr/>
        </p:nvPicPr>
        <p:blipFill>
          <a:blip r:embed="rId3"/>
          <a:srcRect/>
          <a:stretch>
            <a:fillRect/>
          </a:stretch>
        </p:blipFill>
        <p:spPr bwMode="auto">
          <a:xfrm>
            <a:off x="2643174" y="3500438"/>
            <a:ext cx="3857652" cy="3071810"/>
          </a:xfrm>
          <a:prstGeom prst="rect">
            <a:avLst/>
          </a:prstGeom>
          <a:noFill/>
        </p:spPr>
      </p:pic>
      <p:sp>
        <p:nvSpPr>
          <p:cNvPr id="7" name="Прямоугольник 6"/>
          <p:cNvSpPr/>
          <p:nvPr/>
        </p:nvSpPr>
        <p:spPr>
          <a:xfrm>
            <a:off x="95934" y="2500306"/>
            <a:ext cx="8952131"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Экологический ДЕСАНТ</a:t>
            </a: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57224" y="-500090"/>
            <a:ext cx="7772400" cy="1357321"/>
          </a:xfrm>
        </p:spPr>
        <p:txBody>
          <a:bodyPr>
            <a:normAutofit/>
          </a:bodyPr>
          <a:lstStyle/>
          <a:p>
            <a:r>
              <a:rPr lang="ru-RU" sz="3600" dirty="0" smtClean="0"/>
              <a:t>Практическая деятельность</a:t>
            </a:r>
            <a:endParaRPr lang="ru-RU" sz="3600" dirty="0"/>
          </a:p>
        </p:txBody>
      </p:sp>
      <p:sp>
        <p:nvSpPr>
          <p:cNvPr id="3" name="Подзаголовок 2"/>
          <p:cNvSpPr>
            <a:spLocks noGrp="1"/>
          </p:cNvSpPr>
          <p:nvPr>
            <p:ph type="subTitle" idx="1"/>
          </p:nvPr>
        </p:nvSpPr>
        <p:spPr>
          <a:xfrm>
            <a:off x="0" y="714356"/>
            <a:ext cx="9144000" cy="6143644"/>
          </a:xfrm>
        </p:spPr>
        <p:txBody>
          <a:bodyPr/>
          <a:lstStyle/>
          <a:p>
            <a:pPr algn="l"/>
            <a:r>
              <a:rPr lang="ru-RU" dirty="0" smtClean="0"/>
              <a:t>Эколого-туристические походы</a:t>
            </a:r>
          </a:p>
          <a:p>
            <a:pPr algn="l"/>
            <a:r>
              <a:rPr lang="ru-RU" sz="1800" dirty="0"/>
              <a:t>и</a:t>
            </a:r>
            <a:r>
              <a:rPr lang="ru-RU" sz="1800" dirty="0" smtClean="0"/>
              <a:t>зучение распадков ДГО выявление </a:t>
            </a:r>
            <a:r>
              <a:rPr lang="ru-RU" sz="1800" dirty="0" err="1" smtClean="0"/>
              <a:t>эко-проблем</a:t>
            </a:r>
            <a:r>
              <a:rPr lang="ru-RU" sz="1800" dirty="0" smtClean="0"/>
              <a:t> пути их решения </a:t>
            </a:r>
            <a:endParaRPr lang="ru-RU" sz="1800" dirty="0"/>
          </a:p>
        </p:txBody>
      </p:sp>
      <p:pic>
        <p:nvPicPr>
          <p:cNvPr id="5122" name="Picture 2" descr="C:\Users\Valetti\Pictures\83593488-0948-47d9-b4fe-5123b6263224.jpg"/>
          <p:cNvPicPr>
            <a:picLocks noChangeAspect="1" noChangeArrowheads="1"/>
          </p:cNvPicPr>
          <p:nvPr/>
        </p:nvPicPr>
        <p:blipFill>
          <a:blip r:embed="rId2"/>
          <a:srcRect/>
          <a:stretch>
            <a:fillRect/>
          </a:stretch>
        </p:blipFill>
        <p:spPr bwMode="auto">
          <a:xfrm>
            <a:off x="0" y="1571612"/>
            <a:ext cx="3857620" cy="3286147"/>
          </a:xfrm>
          <a:prstGeom prst="rect">
            <a:avLst/>
          </a:prstGeom>
          <a:noFill/>
          <a:scene3d>
            <a:camera prst="orthographicFront">
              <a:rot lat="0" lon="599990" rev="0"/>
            </a:camera>
            <a:lightRig rig="threePt" dir="t"/>
          </a:scene3d>
        </p:spPr>
      </p:pic>
      <p:pic>
        <p:nvPicPr>
          <p:cNvPr id="5123" name="Picture 3" descr="C:\Users\Valetti\Pictures\ebf86b88-4682-4374-9aa2-8c71c0ac6182.jpg"/>
          <p:cNvPicPr>
            <a:picLocks noChangeAspect="1" noChangeArrowheads="1"/>
          </p:cNvPicPr>
          <p:nvPr/>
        </p:nvPicPr>
        <p:blipFill>
          <a:blip r:embed="rId3"/>
          <a:srcRect/>
          <a:stretch>
            <a:fillRect/>
          </a:stretch>
        </p:blipFill>
        <p:spPr bwMode="auto">
          <a:xfrm>
            <a:off x="0" y="4012813"/>
            <a:ext cx="4707451" cy="2928934"/>
          </a:xfrm>
          <a:prstGeom prst="rect">
            <a:avLst/>
          </a:prstGeom>
          <a:noFill/>
        </p:spPr>
      </p:pic>
      <p:pic>
        <p:nvPicPr>
          <p:cNvPr id="5124" name="Picture 4" descr="C:\Users\Valetti\Pictures\83f37fbd-d6e4-411d-9a3a-3abb2c6f2b70.jpg"/>
          <p:cNvPicPr>
            <a:picLocks noChangeAspect="1" noChangeArrowheads="1"/>
          </p:cNvPicPr>
          <p:nvPr/>
        </p:nvPicPr>
        <p:blipFill>
          <a:blip r:embed="rId4"/>
          <a:srcRect/>
          <a:stretch>
            <a:fillRect/>
          </a:stretch>
        </p:blipFill>
        <p:spPr bwMode="auto">
          <a:xfrm>
            <a:off x="3786182" y="1571612"/>
            <a:ext cx="5357818" cy="2571768"/>
          </a:xfrm>
          <a:prstGeom prst="rect">
            <a:avLst/>
          </a:prstGeom>
          <a:noFill/>
        </p:spPr>
      </p:pic>
      <p:pic>
        <p:nvPicPr>
          <p:cNvPr id="5125" name="Picture 5" descr="C:\Users\Valetti\Pictures\295947db-34f4-416f-96a9-50f08138fbba.jpg"/>
          <p:cNvPicPr>
            <a:picLocks noChangeAspect="1" noChangeArrowheads="1"/>
          </p:cNvPicPr>
          <p:nvPr/>
        </p:nvPicPr>
        <p:blipFill>
          <a:blip r:embed="rId5"/>
          <a:srcRect/>
          <a:stretch>
            <a:fillRect/>
          </a:stretch>
        </p:blipFill>
        <p:spPr bwMode="auto">
          <a:xfrm>
            <a:off x="4714876" y="3929066"/>
            <a:ext cx="4429124" cy="2928934"/>
          </a:xfrm>
          <a:prstGeom prst="rect">
            <a:avLst/>
          </a:prstGeom>
          <a:noFill/>
        </p:spPr>
      </p:pic>
      <p:pic>
        <p:nvPicPr>
          <p:cNvPr id="5126" name="Picture 6" descr="C:\Users\Valetti\Pictures\faf0a374-1c32-4efe-a04e-2c251a8ab30d.jpg"/>
          <p:cNvPicPr>
            <a:picLocks noChangeAspect="1" noChangeArrowheads="1"/>
          </p:cNvPicPr>
          <p:nvPr/>
        </p:nvPicPr>
        <p:blipFill>
          <a:blip r:embed="rId6" cstate="print"/>
          <a:srcRect/>
          <a:stretch>
            <a:fillRect/>
          </a:stretch>
        </p:blipFill>
        <p:spPr bwMode="auto">
          <a:xfrm>
            <a:off x="0" y="0"/>
            <a:ext cx="903457" cy="785794"/>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pic>
        <p:nvPicPr>
          <p:cNvPr id="6146" name="Picture 2" descr="C:\Users\Valetti\Desktop\дед дом\4.jpg"/>
          <p:cNvPicPr>
            <a:picLocks noChangeAspect="1" noChangeArrowheads="1"/>
          </p:cNvPicPr>
          <p:nvPr/>
        </p:nvPicPr>
        <p:blipFill>
          <a:blip r:embed="rId2" cstate="print"/>
          <a:srcRect/>
          <a:stretch>
            <a:fillRect/>
          </a:stretch>
        </p:blipFill>
        <p:spPr bwMode="auto">
          <a:xfrm>
            <a:off x="0" y="500042"/>
            <a:ext cx="4357686" cy="3786214"/>
          </a:xfrm>
          <a:prstGeom prst="rect">
            <a:avLst/>
          </a:prstGeom>
          <a:noFill/>
        </p:spPr>
      </p:pic>
      <p:sp>
        <p:nvSpPr>
          <p:cNvPr id="2" name="Заголовок 1"/>
          <p:cNvSpPr>
            <a:spLocks noGrp="1"/>
          </p:cNvSpPr>
          <p:nvPr>
            <p:ph type="ctrTitle"/>
          </p:nvPr>
        </p:nvSpPr>
        <p:spPr>
          <a:xfrm>
            <a:off x="857224" y="0"/>
            <a:ext cx="7772400" cy="45719"/>
          </a:xfrm>
        </p:spPr>
        <p:txBody>
          <a:bodyPr>
            <a:normAutofit fontScale="90000"/>
          </a:bodyPr>
          <a:lstStyle/>
          <a:p>
            <a:endParaRPr lang="ru-RU" dirty="0"/>
          </a:p>
        </p:txBody>
      </p:sp>
      <p:sp>
        <p:nvSpPr>
          <p:cNvPr id="3" name="Подзаголовок 2"/>
          <p:cNvSpPr>
            <a:spLocks noGrp="1"/>
          </p:cNvSpPr>
          <p:nvPr>
            <p:ph type="subTitle" idx="1"/>
          </p:nvPr>
        </p:nvSpPr>
        <p:spPr>
          <a:xfrm>
            <a:off x="0" y="0"/>
            <a:ext cx="9144000" cy="6858000"/>
          </a:xfrm>
        </p:spPr>
        <p:txBody>
          <a:bodyPr/>
          <a:lstStyle/>
          <a:p>
            <a:pPr algn="l"/>
            <a:r>
              <a:rPr lang="ru-RU" dirty="0" smtClean="0"/>
              <a:t>Изучение природных объектов ДГО</a:t>
            </a:r>
            <a:endParaRPr lang="ru-RU" dirty="0"/>
          </a:p>
        </p:txBody>
      </p:sp>
      <p:pic>
        <p:nvPicPr>
          <p:cNvPr id="6148" name="Picture 4" descr="C:\Users\Valetti\Desktop\дед дом\IMG_20220129_115452.jpg"/>
          <p:cNvPicPr>
            <a:picLocks noChangeAspect="1" noChangeArrowheads="1"/>
          </p:cNvPicPr>
          <p:nvPr/>
        </p:nvPicPr>
        <p:blipFill>
          <a:blip r:embed="rId3" cstate="print"/>
          <a:srcRect/>
          <a:stretch>
            <a:fillRect/>
          </a:stretch>
        </p:blipFill>
        <p:spPr bwMode="auto">
          <a:xfrm>
            <a:off x="0" y="3571876"/>
            <a:ext cx="5143500" cy="3286124"/>
          </a:xfrm>
          <a:prstGeom prst="rect">
            <a:avLst/>
          </a:prstGeom>
          <a:noFill/>
        </p:spPr>
      </p:pic>
      <p:pic>
        <p:nvPicPr>
          <p:cNvPr id="6147" name="Picture 3" descr="C:\Users\Valetti\Desktop\дед дом\IMG_20220129_114834.jpg"/>
          <p:cNvPicPr>
            <a:picLocks noChangeAspect="1" noChangeArrowheads="1"/>
          </p:cNvPicPr>
          <p:nvPr/>
        </p:nvPicPr>
        <p:blipFill>
          <a:blip r:embed="rId4" cstate="print"/>
          <a:srcRect/>
          <a:stretch>
            <a:fillRect/>
          </a:stretch>
        </p:blipFill>
        <p:spPr bwMode="auto">
          <a:xfrm>
            <a:off x="4357686" y="571480"/>
            <a:ext cx="4786314" cy="6286520"/>
          </a:xfrm>
          <a:prstGeom prst="rect">
            <a:avLst/>
          </a:prstGeom>
          <a:noFill/>
        </p:spPr>
      </p:pic>
      <p:pic>
        <p:nvPicPr>
          <p:cNvPr id="6149" name="Picture 5" descr="C:\Users\Valetti\Pictures\Dobrovolcheskaya-ekoshkola.jpg"/>
          <p:cNvPicPr>
            <a:picLocks noChangeAspect="1" noChangeArrowheads="1"/>
          </p:cNvPicPr>
          <p:nvPr/>
        </p:nvPicPr>
        <p:blipFill>
          <a:blip r:embed="rId5" cstate="print"/>
          <a:srcRect/>
          <a:stretch>
            <a:fillRect/>
          </a:stretch>
        </p:blipFill>
        <p:spPr bwMode="auto">
          <a:xfrm>
            <a:off x="8003774" y="0"/>
            <a:ext cx="1140226" cy="928694"/>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pic>
        <p:nvPicPr>
          <p:cNvPr id="7173" name="Picture 5" descr="C:\Users\Valetti\Pictures\e7f25965-0e4b-4e86-b4e7-cb92a07beae5.jpg"/>
          <p:cNvPicPr>
            <a:picLocks noChangeAspect="1" noChangeArrowheads="1"/>
          </p:cNvPicPr>
          <p:nvPr/>
        </p:nvPicPr>
        <p:blipFill>
          <a:blip r:embed="rId2"/>
          <a:srcRect/>
          <a:stretch>
            <a:fillRect/>
          </a:stretch>
        </p:blipFill>
        <p:spPr bwMode="auto">
          <a:xfrm>
            <a:off x="2571736" y="1071546"/>
            <a:ext cx="3429024" cy="4429156"/>
          </a:xfrm>
          <a:prstGeom prst="rect">
            <a:avLst/>
          </a:prstGeom>
          <a:noFill/>
        </p:spPr>
      </p:pic>
      <p:sp>
        <p:nvSpPr>
          <p:cNvPr id="2" name="Заголовок 1"/>
          <p:cNvSpPr>
            <a:spLocks noGrp="1"/>
          </p:cNvSpPr>
          <p:nvPr>
            <p:ph type="ctrTitle"/>
          </p:nvPr>
        </p:nvSpPr>
        <p:spPr>
          <a:xfrm>
            <a:off x="785786" y="1"/>
            <a:ext cx="7772400" cy="785794"/>
          </a:xfrm>
        </p:spPr>
        <p:txBody>
          <a:bodyPr>
            <a:normAutofit fontScale="90000"/>
          </a:bodyPr>
          <a:lstStyle/>
          <a:p>
            <a:r>
              <a:rPr lang="ru-RU" dirty="0" smtClean="0"/>
              <a:t>Экологические акции</a:t>
            </a:r>
            <a:endParaRPr lang="ru-RU" dirty="0"/>
          </a:p>
        </p:txBody>
      </p:sp>
      <p:sp>
        <p:nvSpPr>
          <p:cNvPr id="3" name="Подзаголовок 2"/>
          <p:cNvSpPr>
            <a:spLocks noGrp="1"/>
          </p:cNvSpPr>
          <p:nvPr>
            <p:ph type="subTitle" idx="1"/>
          </p:nvPr>
        </p:nvSpPr>
        <p:spPr>
          <a:xfrm>
            <a:off x="0" y="785794"/>
            <a:ext cx="9144000" cy="6072206"/>
          </a:xfrm>
        </p:spPr>
        <p:txBody>
          <a:bodyPr>
            <a:normAutofit/>
          </a:bodyPr>
          <a:lstStyle/>
          <a:p>
            <a:pPr algn="l"/>
            <a:r>
              <a:rPr lang="ru-RU" sz="1600" dirty="0"/>
              <a:t>о</a:t>
            </a:r>
            <a:r>
              <a:rPr lang="ru-RU" sz="1600" dirty="0" smtClean="0"/>
              <a:t>чищение побережья Японского </a:t>
            </a:r>
            <a:r>
              <a:rPr lang="ru-RU" sz="1600" dirty="0"/>
              <a:t>м</a:t>
            </a:r>
            <a:r>
              <a:rPr lang="ru-RU" sz="1600" dirty="0" smtClean="0"/>
              <a:t>оря от мусора</a:t>
            </a:r>
            <a:endParaRPr lang="ru-RU" sz="1600" dirty="0"/>
          </a:p>
        </p:txBody>
      </p:sp>
      <p:pic>
        <p:nvPicPr>
          <p:cNvPr id="7170" name="Picture 2" descr="C:\Users\Valetti\Pictures\ed90f029-17a4-47dc-8409-5ca8c24596ef.jpg"/>
          <p:cNvPicPr>
            <a:picLocks noChangeAspect="1" noChangeArrowheads="1"/>
          </p:cNvPicPr>
          <p:nvPr/>
        </p:nvPicPr>
        <p:blipFill>
          <a:blip r:embed="rId3"/>
          <a:srcRect/>
          <a:stretch>
            <a:fillRect/>
          </a:stretch>
        </p:blipFill>
        <p:spPr bwMode="auto">
          <a:xfrm>
            <a:off x="0" y="1071546"/>
            <a:ext cx="3357554" cy="3857652"/>
          </a:xfrm>
          <a:prstGeom prst="rect">
            <a:avLst/>
          </a:prstGeom>
          <a:noFill/>
        </p:spPr>
      </p:pic>
      <p:pic>
        <p:nvPicPr>
          <p:cNvPr id="7171" name="Picture 3" descr="C:\Users\Valetti\Pictures\86dc9559-e3f5-44fa-af44-ba6d3808dbdb.jpg"/>
          <p:cNvPicPr>
            <a:picLocks noChangeAspect="1" noChangeArrowheads="1"/>
          </p:cNvPicPr>
          <p:nvPr/>
        </p:nvPicPr>
        <p:blipFill>
          <a:blip r:embed="rId4"/>
          <a:srcRect/>
          <a:stretch>
            <a:fillRect/>
          </a:stretch>
        </p:blipFill>
        <p:spPr bwMode="auto">
          <a:xfrm>
            <a:off x="5643570" y="1071546"/>
            <a:ext cx="3500430" cy="5786454"/>
          </a:xfrm>
          <a:prstGeom prst="rect">
            <a:avLst/>
          </a:prstGeom>
          <a:noFill/>
        </p:spPr>
      </p:pic>
      <p:pic>
        <p:nvPicPr>
          <p:cNvPr id="7172" name="Picture 4" descr="C:\Users\Valetti\Pictures\1cae4289-6a58-413a-8684-42070a847311.jpg"/>
          <p:cNvPicPr>
            <a:picLocks noChangeAspect="1" noChangeArrowheads="1"/>
          </p:cNvPicPr>
          <p:nvPr/>
        </p:nvPicPr>
        <p:blipFill>
          <a:blip r:embed="rId5"/>
          <a:srcRect/>
          <a:stretch>
            <a:fillRect/>
          </a:stretch>
        </p:blipFill>
        <p:spPr bwMode="auto">
          <a:xfrm>
            <a:off x="0" y="4286256"/>
            <a:ext cx="5643570" cy="2571744"/>
          </a:xfrm>
          <a:prstGeom prst="rect">
            <a:avLst/>
          </a:prstGeom>
          <a:noFill/>
        </p:spPr>
      </p:pic>
      <p:sp>
        <p:nvSpPr>
          <p:cNvPr id="9" name="Улыбающееся лицо 8"/>
          <p:cNvSpPr/>
          <p:nvPr/>
        </p:nvSpPr>
        <p:spPr>
          <a:xfrm>
            <a:off x="214282" y="0"/>
            <a:ext cx="857256" cy="714380"/>
          </a:xfrm>
          <a:prstGeom prst="smileyFac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pic>
        <p:nvPicPr>
          <p:cNvPr id="8196" name="Picture 4" descr="C:\Users\Valetti\Pictures\i.jpg"/>
          <p:cNvPicPr>
            <a:picLocks noChangeAspect="1" noChangeArrowheads="1"/>
          </p:cNvPicPr>
          <p:nvPr/>
        </p:nvPicPr>
        <p:blipFill>
          <a:blip r:embed="rId2" cstate="print"/>
          <a:srcRect/>
          <a:stretch>
            <a:fillRect/>
          </a:stretch>
        </p:blipFill>
        <p:spPr bwMode="auto">
          <a:xfrm rot="21304672">
            <a:off x="3286116" y="4000504"/>
            <a:ext cx="2928926" cy="2286016"/>
          </a:xfrm>
          <a:prstGeom prst="rect">
            <a:avLst/>
          </a:prstGeom>
          <a:noFill/>
        </p:spPr>
      </p:pic>
      <p:sp>
        <p:nvSpPr>
          <p:cNvPr id="2" name="Заголовок 1"/>
          <p:cNvSpPr>
            <a:spLocks noGrp="1"/>
          </p:cNvSpPr>
          <p:nvPr>
            <p:ph type="title"/>
          </p:nvPr>
        </p:nvSpPr>
        <p:spPr>
          <a:xfrm>
            <a:off x="428596" y="-571500"/>
            <a:ext cx="8229600" cy="1143000"/>
          </a:xfrm>
        </p:spPr>
        <p:txBody>
          <a:bodyPr/>
          <a:lstStyle/>
          <a:p>
            <a:endParaRPr lang="ru-RU" dirty="0"/>
          </a:p>
        </p:txBody>
      </p:sp>
      <p:sp>
        <p:nvSpPr>
          <p:cNvPr id="3" name="Содержимое 2"/>
          <p:cNvSpPr>
            <a:spLocks noGrp="1"/>
          </p:cNvSpPr>
          <p:nvPr>
            <p:ph idx="1"/>
          </p:nvPr>
        </p:nvSpPr>
        <p:spPr>
          <a:xfrm>
            <a:off x="0" y="0"/>
            <a:ext cx="9144000" cy="6858000"/>
          </a:xfrm>
        </p:spPr>
        <p:txBody>
          <a:bodyPr/>
          <a:lstStyle/>
          <a:p>
            <a:r>
              <a:rPr lang="ru-RU" dirty="0" smtClean="0"/>
              <a:t>Всероссийская акция </a:t>
            </a:r>
            <a:r>
              <a:rPr lang="en-US" dirty="0" smtClean="0"/>
              <a:t>“ </a:t>
            </a:r>
            <a:r>
              <a:rPr lang="ru-RU" dirty="0" smtClean="0"/>
              <a:t>Вода России</a:t>
            </a:r>
            <a:r>
              <a:rPr lang="en-US" dirty="0" smtClean="0"/>
              <a:t>”</a:t>
            </a:r>
            <a:endParaRPr lang="ru-RU" dirty="0" smtClean="0"/>
          </a:p>
          <a:p>
            <a:pPr>
              <a:buNone/>
            </a:pPr>
            <a:r>
              <a:rPr lang="ru-RU" dirty="0" smtClean="0"/>
              <a:t>	Запланирована отчистка берегов водных объектов ДГО от мусора</a:t>
            </a:r>
          </a:p>
          <a:p>
            <a:pPr>
              <a:buNone/>
            </a:pPr>
            <a:endParaRPr lang="ru-RU" sz="1800" dirty="0" smtClean="0"/>
          </a:p>
          <a:p>
            <a:pPr>
              <a:buNone/>
            </a:pPr>
            <a:endParaRPr lang="ru-RU" sz="1800" dirty="0"/>
          </a:p>
          <a:p>
            <a:pPr>
              <a:buNone/>
            </a:pPr>
            <a:endParaRPr lang="ru-RU" sz="1800" dirty="0" smtClean="0"/>
          </a:p>
          <a:p>
            <a:pPr>
              <a:buNone/>
            </a:pPr>
            <a:endParaRPr lang="ru-RU" sz="1800" dirty="0"/>
          </a:p>
          <a:p>
            <a:pPr>
              <a:buNone/>
            </a:pPr>
            <a:r>
              <a:rPr lang="ru-RU" sz="1800" dirty="0" smtClean="0"/>
              <a:t>Озеро Васьково                            </a:t>
            </a:r>
          </a:p>
          <a:p>
            <a:pPr>
              <a:buNone/>
            </a:pPr>
            <a:r>
              <a:rPr lang="ru-RU" sz="1800" dirty="0"/>
              <a:t> </a:t>
            </a:r>
            <a:r>
              <a:rPr lang="ru-RU" sz="1800" dirty="0" smtClean="0"/>
              <a:t>                                                        </a:t>
            </a:r>
          </a:p>
          <a:p>
            <a:pPr>
              <a:buNone/>
            </a:pPr>
            <a:r>
              <a:rPr lang="ru-RU" sz="1800" dirty="0"/>
              <a:t> </a:t>
            </a:r>
            <a:r>
              <a:rPr lang="ru-RU" sz="1800" dirty="0" smtClean="0"/>
              <a:t>                                                           Горьковское водохранилище   Побережье Японского  моря              </a:t>
            </a:r>
            <a:endParaRPr lang="ru-RU" sz="1800" dirty="0"/>
          </a:p>
        </p:txBody>
      </p:sp>
      <p:pic>
        <p:nvPicPr>
          <p:cNvPr id="8194" name="Picture 2" descr="C:\Users\Valetti\Pictures\673916_original.jpg"/>
          <p:cNvPicPr>
            <a:picLocks noChangeAspect="1" noChangeArrowheads="1"/>
          </p:cNvPicPr>
          <p:nvPr/>
        </p:nvPicPr>
        <p:blipFill>
          <a:blip r:embed="rId3"/>
          <a:srcRect/>
          <a:stretch>
            <a:fillRect/>
          </a:stretch>
        </p:blipFill>
        <p:spPr bwMode="auto">
          <a:xfrm rot="283296">
            <a:off x="0" y="3428976"/>
            <a:ext cx="3214678" cy="3429024"/>
          </a:xfrm>
          <a:prstGeom prst="rect">
            <a:avLst/>
          </a:prstGeom>
          <a:noFill/>
        </p:spPr>
      </p:pic>
      <p:pic>
        <p:nvPicPr>
          <p:cNvPr id="8195" name="Picture 3" descr="C:\Users\Valetti\Pictures\669390_main.jpg"/>
          <p:cNvPicPr>
            <a:picLocks noChangeAspect="1" noChangeArrowheads="1"/>
          </p:cNvPicPr>
          <p:nvPr/>
        </p:nvPicPr>
        <p:blipFill>
          <a:blip r:embed="rId4" cstate="print"/>
          <a:srcRect/>
          <a:stretch>
            <a:fillRect/>
          </a:stretch>
        </p:blipFill>
        <p:spPr bwMode="auto">
          <a:xfrm rot="344512">
            <a:off x="6286512" y="3929066"/>
            <a:ext cx="3067048" cy="2928934"/>
          </a:xfrm>
          <a:prstGeom prst="rect">
            <a:avLst/>
          </a:prstGeom>
          <a:noFill/>
        </p:spPr>
      </p:pic>
      <p:pic>
        <p:nvPicPr>
          <p:cNvPr id="8197" name="Picture 5" descr="C:\Users\Valetti\Pictures\6e58a7a8-11a7-4d3a-9fa0-fc9cf441ca18.jpg"/>
          <p:cNvPicPr>
            <a:picLocks noChangeAspect="1" noChangeArrowheads="1"/>
          </p:cNvPicPr>
          <p:nvPr/>
        </p:nvPicPr>
        <p:blipFill>
          <a:blip r:embed="rId5"/>
          <a:srcRect/>
          <a:stretch>
            <a:fillRect/>
          </a:stretch>
        </p:blipFill>
        <p:spPr bwMode="auto">
          <a:xfrm>
            <a:off x="4643438" y="928670"/>
            <a:ext cx="4500562" cy="2500330"/>
          </a:xfrm>
          <a:prstGeom prst="rect">
            <a:avLst/>
          </a:prstGeom>
          <a:noFill/>
        </p:spPr>
      </p:pic>
      <p:pic>
        <p:nvPicPr>
          <p:cNvPr id="8199" name="Picture 7" descr="C:\Users\Valetti\Pictures\1545039426_globus-simvol-jekologii.png"/>
          <p:cNvPicPr>
            <a:picLocks noChangeAspect="1" noChangeArrowheads="1"/>
          </p:cNvPicPr>
          <p:nvPr/>
        </p:nvPicPr>
        <p:blipFill>
          <a:blip r:embed="rId6" cstate="print"/>
          <a:srcRect/>
          <a:stretch>
            <a:fillRect/>
          </a:stretch>
        </p:blipFill>
        <p:spPr bwMode="auto">
          <a:xfrm>
            <a:off x="2285984" y="1428736"/>
            <a:ext cx="1643074" cy="142876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71472" y="1"/>
            <a:ext cx="7772400" cy="857232"/>
          </a:xfrm>
        </p:spPr>
        <p:txBody>
          <a:bodyPr/>
          <a:lstStyle/>
          <a:p>
            <a:r>
              <a:rPr lang="ru-RU" dirty="0" err="1" smtClean="0"/>
              <a:t>Эко-упаковка</a:t>
            </a:r>
            <a:r>
              <a:rPr lang="ru-RU" dirty="0" smtClean="0"/>
              <a:t>!</a:t>
            </a:r>
            <a:endParaRPr lang="ru-RU" dirty="0"/>
          </a:p>
        </p:txBody>
      </p:sp>
      <p:sp>
        <p:nvSpPr>
          <p:cNvPr id="3" name="Подзаголовок 2"/>
          <p:cNvSpPr>
            <a:spLocks noGrp="1"/>
          </p:cNvSpPr>
          <p:nvPr>
            <p:ph type="subTitle" idx="1"/>
          </p:nvPr>
        </p:nvSpPr>
        <p:spPr>
          <a:xfrm>
            <a:off x="0" y="857232"/>
            <a:ext cx="9144000" cy="6000768"/>
          </a:xfrm>
        </p:spPr>
        <p:txBody>
          <a:bodyPr/>
          <a:lstStyle/>
          <a:p>
            <a:pPr algn="l"/>
            <a:r>
              <a:rPr lang="ru-RU" dirty="0" smtClean="0">
                <a:solidFill>
                  <a:schemeClr val="tx1"/>
                </a:solidFill>
              </a:rPr>
              <a:t>Наш экологический десант запустил производство бумажных пакетов – упаковка с пользой для экологии !</a:t>
            </a:r>
            <a:endParaRPr lang="ru-RU" dirty="0">
              <a:solidFill>
                <a:schemeClr val="tx1"/>
              </a:solidFill>
            </a:endParaRPr>
          </a:p>
        </p:txBody>
      </p:sp>
      <p:pic>
        <p:nvPicPr>
          <p:cNvPr id="9218" name="Picture 2" descr="C:\Users\Valetti\Pictures\8a3dd18d-4cf0-462e-9e5c-ee7dba5f4376.jpg"/>
          <p:cNvPicPr>
            <a:picLocks noChangeAspect="1" noChangeArrowheads="1"/>
          </p:cNvPicPr>
          <p:nvPr/>
        </p:nvPicPr>
        <p:blipFill>
          <a:blip r:embed="rId2"/>
          <a:srcRect/>
          <a:stretch>
            <a:fillRect/>
          </a:stretch>
        </p:blipFill>
        <p:spPr bwMode="auto">
          <a:xfrm>
            <a:off x="3357554" y="2285992"/>
            <a:ext cx="2786049" cy="4572008"/>
          </a:xfrm>
          <a:prstGeom prst="rect">
            <a:avLst/>
          </a:prstGeom>
          <a:noFill/>
        </p:spPr>
      </p:pic>
      <p:pic>
        <p:nvPicPr>
          <p:cNvPr id="9219" name="Picture 3" descr="C:\Users\Valetti\Pictures\567af84a-9e14-4214-94dc-efa1852c26d2.jpg"/>
          <p:cNvPicPr>
            <a:picLocks noChangeAspect="1" noChangeArrowheads="1"/>
          </p:cNvPicPr>
          <p:nvPr/>
        </p:nvPicPr>
        <p:blipFill>
          <a:blip r:embed="rId3"/>
          <a:srcRect/>
          <a:stretch>
            <a:fillRect/>
          </a:stretch>
        </p:blipFill>
        <p:spPr bwMode="auto">
          <a:xfrm rot="21380720">
            <a:off x="0" y="2285992"/>
            <a:ext cx="3286148" cy="4572008"/>
          </a:xfrm>
          <a:prstGeom prst="rect">
            <a:avLst/>
          </a:prstGeom>
          <a:noFill/>
        </p:spPr>
      </p:pic>
      <p:pic>
        <p:nvPicPr>
          <p:cNvPr id="9220" name="Picture 4" descr="C:\Users\Valetti\Pictures\b2565f70-5aab-4fe2-af2d-c99af1393659.jpg"/>
          <p:cNvPicPr>
            <a:picLocks noChangeAspect="1" noChangeArrowheads="1"/>
          </p:cNvPicPr>
          <p:nvPr/>
        </p:nvPicPr>
        <p:blipFill>
          <a:blip r:embed="rId4"/>
          <a:srcRect/>
          <a:stretch>
            <a:fillRect/>
          </a:stretch>
        </p:blipFill>
        <p:spPr bwMode="auto">
          <a:xfrm rot="244185">
            <a:off x="6286512" y="2285992"/>
            <a:ext cx="2857488" cy="4572008"/>
          </a:xfrm>
          <a:prstGeom prst="rect">
            <a:avLst/>
          </a:prstGeom>
          <a:noFill/>
        </p:spPr>
      </p:pic>
      <p:pic>
        <p:nvPicPr>
          <p:cNvPr id="9221" name="Picture 5" descr="C:\Users\Valetti\Pictures\1545039426_globus-simvol-jekologii.png"/>
          <p:cNvPicPr>
            <a:picLocks noChangeAspect="1" noChangeArrowheads="1"/>
          </p:cNvPicPr>
          <p:nvPr/>
        </p:nvPicPr>
        <p:blipFill>
          <a:blip r:embed="rId5" cstate="print"/>
          <a:srcRect/>
          <a:stretch>
            <a:fillRect/>
          </a:stretch>
        </p:blipFill>
        <p:spPr bwMode="auto">
          <a:xfrm>
            <a:off x="428596" y="0"/>
            <a:ext cx="1071570" cy="1000108"/>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500174"/>
          </a:xfrm>
        </p:spPr>
        <p:txBody>
          <a:bodyPr>
            <a:normAutofit fontScale="90000"/>
          </a:bodyPr>
          <a:lstStyle/>
          <a:p>
            <a:r>
              <a:rPr lang="ru-RU" dirty="0" smtClean="0"/>
              <a:t>Эколого-патриотическое просветительская направленность</a:t>
            </a:r>
            <a:endParaRPr lang="ru-RU" dirty="0"/>
          </a:p>
        </p:txBody>
      </p:sp>
      <p:sp>
        <p:nvSpPr>
          <p:cNvPr id="3" name="Содержимое 2"/>
          <p:cNvSpPr>
            <a:spLocks noGrp="1"/>
          </p:cNvSpPr>
          <p:nvPr>
            <p:ph sz="half" idx="1"/>
          </p:nvPr>
        </p:nvSpPr>
        <p:spPr>
          <a:xfrm>
            <a:off x="0" y="1500174"/>
            <a:ext cx="4495800" cy="5357826"/>
          </a:xfrm>
        </p:spPr>
        <p:txBody>
          <a:bodyPr/>
          <a:lstStyle/>
          <a:p>
            <a:r>
              <a:rPr lang="ru-RU" dirty="0" err="1"/>
              <a:t>Эколого</a:t>
            </a:r>
            <a:r>
              <a:rPr lang="ru-RU" dirty="0"/>
              <a:t>- патриотическая просветительская направленность: создание информационных щитов, газет, буклетов, организация и проведение городских акций, выставок, классных часов, экологических и исторических уроков в образовательных школах</a:t>
            </a:r>
          </a:p>
          <a:p>
            <a:endParaRPr lang="ru-RU" dirty="0"/>
          </a:p>
        </p:txBody>
      </p:sp>
      <p:sp>
        <p:nvSpPr>
          <p:cNvPr id="4" name="Содержимое 3"/>
          <p:cNvSpPr>
            <a:spLocks noGrp="1"/>
          </p:cNvSpPr>
          <p:nvPr>
            <p:ph sz="half" idx="2"/>
          </p:nvPr>
        </p:nvSpPr>
        <p:spPr>
          <a:xfrm>
            <a:off x="4648200" y="1571612"/>
            <a:ext cx="4495800" cy="5286388"/>
          </a:xfrm>
        </p:spPr>
        <p:txBody>
          <a:bodyPr/>
          <a:lstStyle/>
          <a:p>
            <a:endParaRPr lang="ru-RU" dirty="0"/>
          </a:p>
        </p:txBody>
      </p:sp>
      <p:pic>
        <p:nvPicPr>
          <p:cNvPr id="13314" name="Picture 2" descr="C:\Users\Valetti\Pictures\png-transparent-natural-environment-environmental-protection-euclidean-green-healthy-green-homes-leaf-poster-environmental.png"/>
          <p:cNvPicPr>
            <a:picLocks noChangeAspect="1" noChangeArrowheads="1"/>
          </p:cNvPicPr>
          <p:nvPr/>
        </p:nvPicPr>
        <p:blipFill>
          <a:blip r:embed="rId2"/>
          <a:srcRect/>
          <a:stretch>
            <a:fillRect/>
          </a:stretch>
        </p:blipFill>
        <p:spPr bwMode="auto">
          <a:xfrm>
            <a:off x="142844" y="142852"/>
            <a:ext cx="1285852" cy="1071546"/>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000108"/>
          </a:xfrm>
        </p:spPr>
        <p:txBody>
          <a:bodyPr>
            <a:normAutofit fontScale="90000"/>
          </a:bodyPr>
          <a:lstStyle/>
          <a:p>
            <a:r>
              <a:rPr lang="ru-RU" dirty="0" smtClean="0"/>
              <a:t>Эколого-практическая деятельность</a:t>
            </a:r>
            <a:endParaRPr lang="ru-RU" dirty="0"/>
          </a:p>
        </p:txBody>
      </p:sp>
      <p:sp>
        <p:nvSpPr>
          <p:cNvPr id="3" name="Содержимое 2"/>
          <p:cNvSpPr>
            <a:spLocks noGrp="1"/>
          </p:cNvSpPr>
          <p:nvPr>
            <p:ph sz="half" idx="1"/>
          </p:nvPr>
        </p:nvSpPr>
        <p:spPr>
          <a:xfrm>
            <a:off x="0" y="1000108"/>
            <a:ext cx="4495800" cy="5857892"/>
          </a:xfrm>
        </p:spPr>
        <p:txBody>
          <a:bodyPr>
            <a:normAutofit fontScale="55000" lnSpcReduction="20000"/>
          </a:bodyPr>
          <a:lstStyle/>
          <a:p>
            <a:r>
              <a:rPr lang="ru-RU" sz="3300" dirty="0"/>
              <a:t>Эколого-практическая деятельность: озеленение территории Центра, выращивание цветов для озеленения ДГО, выращивание экологически чистых продуктов, Благоустройство лесных объектов( родники), очистка природных объектов( ручьи, пляжи, русла рек и т.д.), разработка и проведение экологических маршрутов по природным объектам района( пещеры, вулканы, археологическим памятникам </a:t>
            </a:r>
            <a:r>
              <a:rPr lang="ru-RU" sz="3300" dirty="0" err="1"/>
              <a:t>т.д</a:t>
            </a:r>
            <a:r>
              <a:rPr lang="ru-RU" sz="3300" dirty="0"/>
              <a:t>) с целью изучения , очищения и сохранения природных особенностей района( флора, фауна), посещение градообразующих предприятий ДГО « Даль полиметалл» и « Бор», посещение </a:t>
            </a:r>
            <a:r>
              <a:rPr lang="ru-RU" sz="3300" dirty="0" err="1"/>
              <a:t>Сихотэ-Алинского</a:t>
            </a:r>
            <a:r>
              <a:rPr lang="ru-RU" sz="3300" dirty="0"/>
              <a:t> заповедника с акцией помощи сохранения редких видов животных и растений заповедника, изготовление приспособлений для животных и птиц для сохранения видов( кормушек), выездные акции высаживание саженцев</a:t>
            </a:r>
          </a:p>
          <a:p>
            <a:endParaRPr lang="ru-RU" dirty="0"/>
          </a:p>
        </p:txBody>
      </p:sp>
      <p:sp>
        <p:nvSpPr>
          <p:cNvPr id="4" name="Содержимое 3"/>
          <p:cNvSpPr>
            <a:spLocks noGrp="1"/>
          </p:cNvSpPr>
          <p:nvPr>
            <p:ph sz="half" idx="2"/>
          </p:nvPr>
        </p:nvSpPr>
        <p:spPr>
          <a:xfrm>
            <a:off x="4648200" y="1000108"/>
            <a:ext cx="4495800" cy="5857892"/>
          </a:xfrm>
        </p:spPr>
        <p:txBody>
          <a:bodyPr>
            <a:normAutofit fontScale="55000" lnSpcReduction="20000"/>
          </a:bodyPr>
          <a:lstStyle/>
          <a:p>
            <a:endParaRPr lang="ru-RU" dirty="0"/>
          </a:p>
        </p:txBody>
      </p:sp>
      <p:pic>
        <p:nvPicPr>
          <p:cNvPr id="11266" name="Picture 2" descr="C:\Users\Valetti\Pictures\f39d1d2161e43553c28b17b63640fa31.jpg"/>
          <p:cNvPicPr>
            <a:picLocks noChangeAspect="1" noChangeArrowheads="1"/>
          </p:cNvPicPr>
          <p:nvPr/>
        </p:nvPicPr>
        <p:blipFill>
          <a:blip r:embed="rId2"/>
          <a:srcRect/>
          <a:stretch>
            <a:fillRect/>
          </a:stretch>
        </p:blipFill>
        <p:spPr bwMode="auto">
          <a:xfrm rot="219288">
            <a:off x="4714876" y="1142984"/>
            <a:ext cx="4429124" cy="3143272"/>
          </a:xfrm>
          <a:prstGeom prst="rect">
            <a:avLst/>
          </a:prstGeom>
          <a:noFill/>
        </p:spPr>
      </p:pic>
      <p:pic>
        <p:nvPicPr>
          <p:cNvPr id="11270" name="Picture 6" descr="C:\Users\Valetti\Pictures\74df5ca4-a017-4198-a96e-498caeab223a.jpg"/>
          <p:cNvPicPr>
            <a:picLocks noChangeAspect="1" noChangeArrowheads="1"/>
          </p:cNvPicPr>
          <p:nvPr/>
        </p:nvPicPr>
        <p:blipFill>
          <a:blip r:embed="rId3" cstate="print"/>
          <a:srcRect/>
          <a:stretch>
            <a:fillRect/>
          </a:stretch>
        </p:blipFill>
        <p:spPr bwMode="auto">
          <a:xfrm>
            <a:off x="4857752" y="3786190"/>
            <a:ext cx="4000528" cy="3071810"/>
          </a:xfrm>
          <a:prstGeom prst="rect">
            <a:avLst/>
          </a:prstGeom>
          <a:noFill/>
        </p:spPr>
      </p:pic>
      <p:pic>
        <p:nvPicPr>
          <p:cNvPr id="11271" name="Picture 7" descr="C:\Users\Valetti\Pictures\1612568643_198-p-ekologiya-fon-zelenii-223.png"/>
          <p:cNvPicPr>
            <a:picLocks noChangeAspect="1" noChangeArrowheads="1"/>
          </p:cNvPicPr>
          <p:nvPr/>
        </p:nvPicPr>
        <p:blipFill>
          <a:blip r:embed="rId4" cstate="print"/>
          <a:srcRect/>
          <a:stretch>
            <a:fillRect/>
          </a:stretch>
        </p:blipFill>
        <p:spPr bwMode="auto">
          <a:xfrm>
            <a:off x="0" y="0"/>
            <a:ext cx="1285852" cy="1000108"/>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pic>
        <p:nvPicPr>
          <p:cNvPr id="10243" name="Picture 3" descr="C:\Users\Valetti\Pictures\78a92a84-4595-412b-9b0c-51f793d4591d.jpg"/>
          <p:cNvPicPr>
            <a:picLocks noChangeAspect="1" noChangeArrowheads="1"/>
          </p:cNvPicPr>
          <p:nvPr/>
        </p:nvPicPr>
        <p:blipFill>
          <a:blip r:embed="rId2"/>
          <a:srcRect/>
          <a:stretch>
            <a:fillRect/>
          </a:stretch>
        </p:blipFill>
        <p:spPr bwMode="auto">
          <a:xfrm>
            <a:off x="4691063" y="928670"/>
            <a:ext cx="4452937" cy="2471735"/>
          </a:xfrm>
          <a:prstGeom prst="rect">
            <a:avLst/>
          </a:prstGeom>
          <a:noFill/>
        </p:spPr>
      </p:pic>
      <p:sp>
        <p:nvSpPr>
          <p:cNvPr id="2" name="Заголовок 1"/>
          <p:cNvSpPr>
            <a:spLocks noGrp="1"/>
          </p:cNvSpPr>
          <p:nvPr>
            <p:ph type="title"/>
          </p:nvPr>
        </p:nvSpPr>
        <p:spPr>
          <a:xfrm>
            <a:off x="457200" y="0"/>
            <a:ext cx="8229600" cy="857232"/>
          </a:xfrm>
        </p:spPr>
        <p:txBody>
          <a:bodyPr/>
          <a:lstStyle/>
          <a:p>
            <a:r>
              <a:rPr lang="ru-RU" dirty="0" smtClean="0"/>
              <a:t>Тематическая направленность</a:t>
            </a:r>
            <a:endParaRPr lang="ru-RU" dirty="0"/>
          </a:p>
        </p:txBody>
      </p:sp>
      <p:sp>
        <p:nvSpPr>
          <p:cNvPr id="3" name="Содержимое 2"/>
          <p:cNvSpPr>
            <a:spLocks noGrp="1"/>
          </p:cNvSpPr>
          <p:nvPr>
            <p:ph sz="half" idx="1"/>
          </p:nvPr>
        </p:nvSpPr>
        <p:spPr>
          <a:xfrm>
            <a:off x="0" y="928670"/>
            <a:ext cx="4495800" cy="5929330"/>
          </a:xfrm>
        </p:spPr>
        <p:txBody>
          <a:bodyPr>
            <a:normAutofit fontScale="70000" lnSpcReduction="20000"/>
          </a:bodyPr>
          <a:lstStyle/>
          <a:p>
            <a:r>
              <a:rPr lang="ru-RU" dirty="0"/>
              <a:t>Создание видеороликов по тематике проекта, публикация их на сайте учреждения с просветительской целью. Пропаганда здорового образа жизни, экологического воспитания, изучение истории родного края через публикации фотографий, роликов и акций в соц. сетях, СМИ, местных газетах. </a:t>
            </a:r>
          </a:p>
          <a:p>
            <a:r>
              <a:rPr lang="ru-RU" dirty="0"/>
              <a:t> Организация и проведение тематических дней «</a:t>
            </a:r>
            <a:r>
              <a:rPr lang="ru-RU" dirty="0" err="1"/>
              <a:t>Деньгорода</a:t>
            </a:r>
            <a:r>
              <a:rPr lang="ru-RU" dirty="0"/>
              <a:t>« ( последнее воскресенье сентября), « День Земли( 22 апреля)», « День защиты окружающей среды» ( 5 июня), Всемирный день защиты животных( 4 октября), Всемирный день воды( 22 марта), День птиц( 1 апреля) и </a:t>
            </a:r>
            <a:r>
              <a:rPr lang="ru-RU" dirty="0" err="1"/>
              <a:t>т.д</a:t>
            </a:r>
            <a:endParaRPr lang="ru-RU" dirty="0"/>
          </a:p>
          <a:p>
            <a:r>
              <a:rPr lang="ru-RU" dirty="0"/>
              <a:t>Привлечение неравнодушных граждан, волонтеров, учащихся к исторически-экологическому движению Центра</a:t>
            </a:r>
          </a:p>
          <a:p>
            <a:endParaRPr lang="ru-RU" dirty="0"/>
          </a:p>
        </p:txBody>
      </p:sp>
      <p:sp>
        <p:nvSpPr>
          <p:cNvPr id="4" name="Содержимое 3"/>
          <p:cNvSpPr>
            <a:spLocks noGrp="1"/>
          </p:cNvSpPr>
          <p:nvPr>
            <p:ph sz="half" idx="2"/>
          </p:nvPr>
        </p:nvSpPr>
        <p:spPr>
          <a:xfrm>
            <a:off x="5000628" y="1000108"/>
            <a:ext cx="4143372" cy="5857892"/>
          </a:xfrm>
        </p:spPr>
        <p:txBody>
          <a:bodyPr>
            <a:normAutofit fontScale="70000" lnSpcReduction="20000"/>
          </a:bodyPr>
          <a:lstStyle/>
          <a:p>
            <a:endParaRPr lang="ru-RU" dirty="0"/>
          </a:p>
        </p:txBody>
      </p:sp>
      <p:pic>
        <p:nvPicPr>
          <p:cNvPr id="10242" name="Picture 2" descr="C:\Users\Valetti\Pictures\79dd8507-7f2b-441d-8827-be46c932bd9c.jpg"/>
          <p:cNvPicPr>
            <a:picLocks noChangeAspect="1" noChangeArrowheads="1"/>
          </p:cNvPicPr>
          <p:nvPr/>
        </p:nvPicPr>
        <p:blipFill>
          <a:blip r:embed="rId3"/>
          <a:srcRect/>
          <a:stretch>
            <a:fillRect/>
          </a:stretch>
        </p:blipFill>
        <p:spPr bwMode="auto">
          <a:xfrm>
            <a:off x="5357818" y="3500438"/>
            <a:ext cx="3214710" cy="3500438"/>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9144000" cy="3429000"/>
          </a:xfrm>
        </p:spPr>
        <p:txBody>
          <a:bodyPr>
            <a:normAutofit fontScale="90000"/>
          </a:bodyPr>
          <a:lstStyle/>
          <a:p>
            <a:r>
              <a:rPr lang="ru-RU" sz="2000" dirty="0" smtClean="0">
                <a:solidFill>
                  <a:schemeClr val="tx1"/>
                </a:solidFill>
              </a:rPr>
              <a:t>Подготовится к выездным просветительским мероприятиям, рассказать и наглядно показать об истории ДГО, об экологических проблемах района, что удалось сделать в этом направлении в рамках проекта, заинтересовать воспитанников других территорий в изучении и посещении ДГО.</a:t>
            </a:r>
            <a:r>
              <a:rPr lang="ru-RU" sz="2000" dirty="0" smtClean="0">
                <a:effectLst>
                  <a:glow rad="228600">
                    <a:schemeClr val="accent6">
                      <a:satMod val="175000"/>
                      <a:alpha val="40000"/>
                    </a:schemeClr>
                  </a:glow>
                </a:effectLst>
              </a:rPr>
              <a:t> </a:t>
            </a:r>
            <a:br>
              <a:rPr lang="ru-RU" sz="2000" dirty="0" smtClean="0">
                <a:effectLst>
                  <a:glow rad="228600">
                    <a:schemeClr val="accent6">
                      <a:satMod val="175000"/>
                      <a:alpha val="40000"/>
                    </a:schemeClr>
                  </a:glow>
                </a:effectLst>
              </a:rPr>
            </a:br>
            <a:r>
              <a:rPr lang="ru-RU" sz="2000" dirty="0" smtClean="0">
                <a:effectLst>
                  <a:glow rad="228600">
                    <a:schemeClr val="accent6">
                      <a:satMod val="175000"/>
                      <a:alpha val="40000"/>
                    </a:schemeClr>
                  </a:glow>
                </a:effectLst>
              </a:rPr>
              <a:t/>
            </a:r>
            <a:br>
              <a:rPr lang="ru-RU" sz="2000" dirty="0" smtClean="0">
                <a:effectLst>
                  <a:glow rad="228600">
                    <a:schemeClr val="accent6">
                      <a:satMod val="175000"/>
                      <a:alpha val="40000"/>
                    </a:schemeClr>
                  </a:glow>
                </a:effectLst>
              </a:rPr>
            </a:br>
            <a:r>
              <a:rPr lang="ru-RU" sz="2700" dirty="0" smtClean="0">
                <a:solidFill>
                  <a:srgbClr val="FFFF00"/>
                </a:solidFill>
                <a:effectLst>
                  <a:glow rad="228600">
                    <a:schemeClr val="accent6">
                      <a:satMod val="175000"/>
                      <a:alpha val="40000"/>
                    </a:schemeClr>
                  </a:glow>
                </a:effectLst>
              </a:rPr>
              <a:t>А мы едем к вам!</a:t>
            </a:r>
            <a:r>
              <a:rPr lang="ru-RU" sz="2000" dirty="0" smtClean="0">
                <a:effectLst>
                  <a:glow rad="228600">
                    <a:schemeClr val="accent6">
                      <a:satMod val="175000"/>
                      <a:alpha val="40000"/>
                    </a:schemeClr>
                  </a:glow>
                </a:effectLst>
              </a:rPr>
              <a:t/>
            </a:r>
            <a:br>
              <a:rPr lang="ru-RU" sz="2000" dirty="0" smtClean="0">
                <a:effectLst>
                  <a:glow rad="228600">
                    <a:schemeClr val="accent6">
                      <a:satMod val="175000"/>
                      <a:alpha val="40000"/>
                    </a:schemeClr>
                  </a:glow>
                </a:effectLst>
              </a:rPr>
            </a:br>
            <a:r>
              <a:rPr lang="ru-RU" dirty="0" smtClean="0">
                <a:solidFill>
                  <a:schemeClr val="tx1"/>
                </a:solidFill>
              </a:rPr>
              <a:t/>
            </a:r>
            <a:br>
              <a:rPr lang="ru-RU" dirty="0" smtClean="0">
                <a:solidFill>
                  <a:schemeClr val="tx1"/>
                </a:solidFill>
              </a:rPr>
            </a:br>
            <a:endParaRPr lang="ru-RU" dirty="0">
              <a:solidFill>
                <a:schemeClr val="tx1"/>
              </a:solidFill>
            </a:endParaRPr>
          </a:p>
        </p:txBody>
      </p:sp>
      <p:sp>
        <p:nvSpPr>
          <p:cNvPr id="3" name="Подзаголовок 2"/>
          <p:cNvSpPr>
            <a:spLocks noGrp="1"/>
          </p:cNvSpPr>
          <p:nvPr>
            <p:ph type="subTitle" idx="1"/>
          </p:nvPr>
        </p:nvSpPr>
        <p:spPr>
          <a:xfrm>
            <a:off x="0" y="3357562"/>
            <a:ext cx="9144000" cy="3500438"/>
          </a:xfrm>
        </p:spPr>
        <p:txBody>
          <a:bodyPr>
            <a:prstTxWarp prst="textTriangle">
              <a:avLst/>
            </a:prstTxWarp>
            <a:normAutofit/>
          </a:bodyPr>
          <a:lstStyle/>
          <a:p>
            <a:r>
              <a:rPr lang="ru-RU" dirty="0" smtClean="0"/>
              <a:t>г.Уссурийск  с.Черниговка  </a:t>
            </a:r>
            <a:r>
              <a:rPr lang="ru-RU" dirty="0" err="1" smtClean="0"/>
              <a:t>г.Спасск-Дальний</a:t>
            </a:r>
            <a:endParaRPr lang="ru-RU" dirty="0" smtClean="0"/>
          </a:p>
          <a:p>
            <a:r>
              <a:rPr lang="ru-RU" dirty="0" err="1" smtClean="0"/>
              <a:t>пгт</a:t>
            </a:r>
            <a:r>
              <a:rPr lang="en-US" dirty="0" smtClean="0"/>
              <a:t>.</a:t>
            </a:r>
            <a:r>
              <a:rPr lang="ru-RU" dirty="0" smtClean="0"/>
              <a:t>Ярославский  с.Чугуевка  г.Арсеньев</a:t>
            </a:r>
          </a:p>
          <a:p>
            <a:r>
              <a:rPr lang="ru-RU" dirty="0" smtClean="0"/>
              <a:t>с.Яковлевка </a:t>
            </a:r>
            <a:r>
              <a:rPr lang="ru-RU" dirty="0" err="1" smtClean="0"/>
              <a:t>п.Нововшахтенский</a:t>
            </a:r>
            <a:endParaRPr lang="ru-RU" dirty="0" smtClean="0"/>
          </a:p>
          <a:p>
            <a:pPr algn="l"/>
            <a:endParaRPr lang="ru-RU" dirty="0"/>
          </a:p>
        </p:txBody>
      </p:sp>
      <p:sp>
        <p:nvSpPr>
          <p:cNvPr id="6" name="Улыбающееся лицо 5"/>
          <p:cNvSpPr/>
          <p:nvPr/>
        </p:nvSpPr>
        <p:spPr>
          <a:xfrm>
            <a:off x="357158" y="2143116"/>
            <a:ext cx="2000264" cy="1785950"/>
          </a:xfrm>
          <a:prstGeom prst="smileyFac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100000">
              <a:srgbClr val="00B050"/>
            </a:gs>
            <a:gs pos="100000">
              <a:schemeClr val="bg1">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57200" y="1"/>
            <a:ext cx="8458200" cy="2214553"/>
          </a:xfrm>
        </p:spPr>
        <p:txBody>
          <a:bodyPr>
            <a:normAutofit fontScale="90000"/>
          </a:bodyPr>
          <a:lstStyle/>
          <a:p>
            <a:r>
              <a:rPr lang="en-US" sz="4000" dirty="0" smtClean="0"/>
              <a:t>“</a:t>
            </a:r>
            <a:r>
              <a:rPr lang="ru-RU" sz="4000" dirty="0" smtClean="0"/>
              <a:t>Изучим, сохраним, просветим территорию родного края!</a:t>
            </a:r>
            <a:r>
              <a:rPr lang="en-US" sz="4000" dirty="0" smtClean="0"/>
              <a:t>”</a:t>
            </a:r>
            <a:r>
              <a:rPr lang="ru-RU" dirty="0" smtClean="0"/>
              <a:t/>
            </a:r>
            <a:br>
              <a:rPr lang="ru-RU" dirty="0" smtClean="0"/>
            </a:br>
            <a:endParaRPr lang="ru-RU" dirty="0"/>
          </a:p>
        </p:txBody>
      </p:sp>
      <p:sp>
        <p:nvSpPr>
          <p:cNvPr id="3" name="Подзаголовок 2"/>
          <p:cNvSpPr>
            <a:spLocks noGrp="1"/>
          </p:cNvSpPr>
          <p:nvPr>
            <p:ph type="subTitle" idx="1"/>
          </p:nvPr>
        </p:nvSpPr>
        <p:spPr>
          <a:xfrm>
            <a:off x="0" y="1714488"/>
            <a:ext cx="9144000" cy="5143512"/>
          </a:xfrm>
        </p:spPr>
        <p:txBody>
          <a:bodyPr>
            <a:normAutofit/>
          </a:bodyPr>
          <a:lstStyle/>
          <a:p>
            <a:pPr algn="l"/>
            <a:r>
              <a:rPr lang="ru-RU" dirty="0" smtClean="0">
                <a:solidFill>
                  <a:schemeClr val="tx1"/>
                </a:solidFill>
              </a:rPr>
              <a:t>	2022 </a:t>
            </a:r>
            <a:r>
              <a:rPr lang="ru-RU" dirty="0">
                <a:solidFill>
                  <a:schemeClr val="tx1"/>
                </a:solidFill>
              </a:rPr>
              <a:t>год-это год в котором исполняется 150 лет Арсеньеву. Это человек, который сделал многое для того, чтобы Приморье было известно всему миру. Его исследовательские работы переведены на многие языки, сняты фильмы. И, конечно, знание его истории сейчас особенно актуально", — обозначил Олег Кожемяко. Мы понимаем, что знание истории родного края позволяет видеть будущее, будущее в наших детях — продолжателях славных традиций, которые формировали образ Приморья, начиная с первых поселенцев и заканчивая нынешней историей", — подчеркивает Олег Кожемяко.</a:t>
            </a:r>
          </a:p>
          <a:p>
            <a:endParaRPr lang="ru-RU" dirty="0"/>
          </a:p>
        </p:txBody>
      </p:sp>
      <p:sp>
        <p:nvSpPr>
          <p:cNvPr id="4" name="Солнце 3"/>
          <p:cNvSpPr/>
          <p:nvPr/>
        </p:nvSpPr>
        <p:spPr>
          <a:xfrm>
            <a:off x="0" y="1357298"/>
            <a:ext cx="928694" cy="857256"/>
          </a:xfrm>
          <a:prstGeom prst="sun">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Гимн </a:t>
            </a:r>
            <a:r>
              <a:rPr lang="en-US" dirty="0" smtClean="0"/>
              <a:t>“</a:t>
            </a:r>
            <a:r>
              <a:rPr lang="ru-RU" dirty="0" err="1" smtClean="0"/>
              <a:t>эко-десанта</a:t>
            </a:r>
            <a:r>
              <a:rPr lang="en-US" dirty="0" smtClean="0"/>
              <a:t>”</a:t>
            </a:r>
            <a:endParaRPr lang="ru-RU" dirty="0"/>
          </a:p>
        </p:txBody>
      </p:sp>
      <p:sp>
        <p:nvSpPr>
          <p:cNvPr id="4" name="Содержимое 3"/>
          <p:cNvSpPr>
            <a:spLocks noGrp="1"/>
          </p:cNvSpPr>
          <p:nvPr>
            <p:ph idx="1"/>
          </p:nvPr>
        </p:nvSpPr>
        <p:spPr/>
        <p:txBody>
          <a:bodyPr/>
          <a:lstStyle/>
          <a:p>
            <a:endParaRPr lang="ru-RU"/>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Мы </a:t>
            </a:r>
            <a:r>
              <a:rPr lang="en-US" dirty="0" smtClean="0"/>
              <a:t>“</a:t>
            </a:r>
            <a:r>
              <a:rPr lang="ru-RU" dirty="0" err="1" smtClean="0"/>
              <a:t>эко-десанты</a:t>
            </a:r>
            <a:r>
              <a:rPr lang="en-US" dirty="0" smtClean="0"/>
              <a:t>”</a:t>
            </a:r>
            <a:endParaRPr lang="ru-RU" dirty="0"/>
          </a:p>
        </p:txBody>
      </p:sp>
      <p:pic>
        <p:nvPicPr>
          <p:cNvPr id="4" name="petal_20220212_182752.mp4">
            <a:hlinkClick r:id="" action="ppaction://media"/>
          </p:cNvPr>
          <p:cNvPicPr>
            <a:picLocks noGrp="1" noRot="1" noChangeAspect="1"/>
          </p:cNvPicPr>
          <p:nvPr>
            <p:ph idx="1"/>
            <a:videoFile r:link="rId1"/>
          </p:nvPr>
        </p:nvPicPr>
        <p:blipFill>
          <a:blip r:embed="rId3"/>
          <a:stretch>
            <a:fillRect/>
          </a:stretch>
        </p:blipFill>
        <p:spPr>
          <a:xfrm>
            <a:off x="0" y="1500174"/>
            <a:ext cx="9144000" cy="53578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
            <a:ext cx="7772400" cy="142851"/>
          </a:xfrm>
        </p:spPr>
        <p:txBody>
          <a:bodyPr>
            <a:normAutofit fontScale="90000"/>
          </a:bodyPr>
          <a:lstStyle/>
          <a:p>
            <a:endParaRPr lang="ru-RU" dirty="0"/>
          </a:p>
        </p:txBody>
      </p:sp>
      <p:sp>
        <p:nvSpPr>
          <p:cNvPr id="3" name="Подзаголовок 2"/>
          <p:cNvSpPr>
            <a:spLocks noGrp="1"/>
          </p:cNvSpPr>
          <p:nvPr>
            <p:ph type="subTitle" idx="1"/>
          </p:nvPr>
        </p:nvSpPr>
        <p:spPr>
          <a:xfrm>
            <a:off x="0" y="0"/>
            <a:ext cx="9144000" cy="6858000"/>
          </a:xfrm>
        </p:spPr>
        <p:txBody>
          <a:bodyPr>
            <a:normAutofit fontScale="62500" lnSpcReduction="20000"/>
          </a:bodyPr>
          <a:lstStyle/>
          <a:p>
            <a:pPr algn="l"/>
            <a:r>
              <a:rPr lang="ru-RU" dirty="0" smtClean="0">
                <a:solidFill>
                  <a:schemeClr val="tx1"/>
                </a:solidFill>
              </a:rPr>
              <a:t>	В </a:t>
            </a:r>
            <a:r>
              <a:rPr lang="ru-RU" dirty="0">
                <a:solidFill>
                  <a:schemeClr val="tx1"/>
                </a:solidFill>
              </a:rPr>
              <a:t>нашем проекте мы предлагаем объединится северным Центрам содействия семейному устройству и разработать единый </a:t>
            </a:r>
            <a:r>
              <a:rPr lang="ru-RU" dirty="0" smtClean="0">
                <a:solidFill>
                  <a:schemeClr val="tx1"/>
                </a:solidFill>
              </a:rPr>
              <a:t>проект </a:t>
            </a:r>
            <a:r>
              <a:rPr lang="ru-RU" dirty="0">
                <a:solidFill>
                  <a:schemeClr val="tx1"/>
                </a:solidFill>
              </a:rPr>
              <a:t>по изучению истории, сохранение  природных ценностей, осуществлять  экологическое просвещение, разработать эко маршруты для реакционного использования , что важно для демонстрации ценности территории .  У нас получится единый проект с  целями и задачами, единой формой и девизом, но каждый Центр разработает свой историко-экологический проект для своей </a:t>
            </a:r>
            <a:r>
              <a:rPr lang="ru-RU" dirty="0" smtClean="0">
                <a:solidFill>
                  <a:schemeClr val="tx1"/>
                </a:solidFill>
              </a:rPr>
              <a:t>территории. Это </a:t>
            </a:r>
            <a:r>
              <a:rPr lang="ru-RU" dirty="0">
                <a:solidFill>
                  <a:schemeClr val="tx1"/>
                </a:solidFill>
              </a:rPr>
              <a:t>позволит нам работать под единым началом, изучая, очищая и просвещая каждый свой район, а вместе северную территорию Приморья. Согласно нашему с вами проекту мы будем обмениваться историческими знаниями о своей территории, делится практическим опытом о проделанной экологической работе , совершать совместные тур походы по разработанным эко тропам и т.д. Этот проект позволит нашим воспитанникам получить не только теоретические, но и практические знания об истории  своего крае, через  </a:t>
            </a:r>
            <a:r>
              <a:rPr lang="ru-RU" dirty="0" err="1">
                <a:solidFill>
                  <a:schemeClr val="tx1"/>
                </a:solidFill>
              </a:rPr>
              <a:t>туристическо-экологические</a:t>
            </a:r>
            <a:r>
              <a:rPr lang="ru-RU" dirty="0">
                <a:solidFill>
                  <a:schemeClr val="tx1"/>
                </a:solidFill>
              </a:rPr>
              <a:t> походы. Обмен опытом изучения </a:t>
            </a:r>
            <a:r>
              <a:rPr lang="ru-RU" dirty="0" smtClean="0">
                <a:solidFill>
                  <a:schemeClr val="tx1"/>
                </a:solidFill>
              </a:rPr>
              <a:t>своего района </a:t>
            </a:r>
            <a:r>
              <a:rPr lang="ru-RU" dirty="0">
                <a:solidFill>
                  <a:schemeClr val="tx1"/>
                </a:solidFill>
              </a:rPr>
              <a:t>, позволит нашим воспитанникам сформировать патриотическое отношения к своей малой Родине,  сформировать ответственное отношение к природе, овладев определенными знаниями и умениями с ними делится с такими же воспитанниками Центров, позволит развить коммуникативные навыки, развить эмоциональную отзывчивость, позволит почувствовать себя единой командой. Каждый район имеет свою историю, свои экологические проблемы, свои достопримечательности. Мы </a:t>
            </a:r>
            <a:r>
              <a:rPr lang="ru-RU" dirty="0" err="1" smtClean="0">
                <a:solidFill>
                  <a:schemeClr val="tx1"/>
                </a:solidFill>
              </a:rPr>
              <a:t>думаем,что</a:t>
            </a:r>
            <a:r>
              <a:rPr lang="ru-RU" dirty="0" smtClean="0">
                <a:solidFill>
                  <a:schemeClr val="tx1"/>
                </a:solidFill>
              </a:rPr>
              <a:t> </a:t>
            </a:r>
            <a:r>
              <a:rPr lang="ru-RU" dirty="0">
                <a:solidFill>
                  <a:schemeClr val="tx1"/>
                </a:solidFill>
              </a:rPr>
              <a:t>изучив свою историю, разработав свои экологические, туристические маршруты по природным объектам своей малой Родины и внеся свой вклад в улучшение экологической обстановке района наши воспитанники с энтузиазмом будут делится своими знаниями с единомышленниками с близлежащих районов. Регулярные встречи наших воспитанников на разных территориях края будут способствовать социальной адаптации, что является  одной важнейших  задач в воспитании личности.</a:t>
            </a:r>
          </a:p>
          <a:p>
            <a:pPr algn="l"/>
            <a:r>
              <a:rPr lang="ru-RU" dirty="0" smtClean="0">
                <a:solidFill>
                  <a:schemeClr val="tx1"/>
                </a:solidFill>
              </a:rPr>
              <a:t>	Создав </a:t>
            </a:r>
            <a:r>
              <a:rPr lang="ru-RU" dirty="0">
                <a:solidFill>
                  <a:schemeClr val="tx1"/>
                </a:solidFill>
              </a:rPr>
              <a:t>единое движения по изучению, сохранению и просвещению нашей территории, мы можем развивать туризм, а он известно является одним из приоритетных отраслей экономики Приморского края</a:t>
            </a:r>
            <a:r>
              <a:rPr lang="ru-RU" dirty="0" smtClean="0">
                <a:solidFill>
                  <a:schemeClr val="tx1"/>
                </a:solidFill>
              </a:rPr>
              <a:t>.</a:t>
            </a:r>
            <a:endParaRPr lang="ru-RU"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
            <a:ext cx="7772400" cy="1500173"/>
          </a:xfrm>
        </p:spPr>
        <p:txBody>
          <a:bodyPr/>
          <a:lstStyle/>
          <a:p>
            <a:r>
              <a:rPr lang="ru-RU" sz="4000" dirty="0" smtClean="0"/>
              <a:t>Цель проекта</a:t>
            </a:r>
            <a:r>
              <a:rPr lang="ru-RU" dirty="0"/>
              <a:t/>
            </a:r>
            <a:br>
              <a:rPr lang="ru-RU" dirty="0"/>
            </a:br>
            <a:endParaRPr lang="ru-RU" dirty="0"/>
          </a:p>
        </p:txBody>
      </p:sp>
      <p:sp>
        <p:nvSpPr>
          <p:cNvPr id="3" name="Подзаголовок 2"/>
          <p:cNvSpPr>
            <a:spLocks noGrp="1"/>
          </p:cNvSpPr>
          <p:nvPr>
            <p:ph type="subTitle" idx="1"/>
          </p:nvPr>
        </p:nvSpPr>
        <p:spPr>
          <a:xfrm>
            <a:off x="0" y="785794"/>
            <a:ext cx="9144000" cy="6072206"/>
          </a:xfrm>
          <a:ln>
            <a:noFill/>
          </a:ln>
        </p:spPr>
        <p:txBody>
          <a:bodyPr>
            <a:normAutofit/>
            <a:scene3d>
              <a:camera prst="orthographicFront">
                <a:rot lat="0" lon="21299979" rev="0"/>
              </a:camera>
              <a:lightRig rig="threePt" dir="t"/>
            </a:scene3d>
          </a:bodyPr>
          <a:lstStyle/>
          <a:p>
            <a:pPr algn="l"/>
            <a:r>
              <a:rPr lang="ru-RU" dirty="0" smtClean="0">
                <a:solidFill>
                  <a:schemeClr val="tx1"/>
                </a:solidFill>
              </a:rPr>
              <a:t>	Воспитание </a:t>
            </a:r>
            <a:r>
              <a:rPr lang="ru-RU" dirty="0">
                <a:solidFill>
                  <a:schemeClr val="tx1"/>
                </a:solidFill>
              </a:rPr>
              <a:t>ценностного отношения к  родному краю и окружающей среде в процессе формирования комплексных знаний и умений воспитанников исторического, экологического и туристического содержания</a:t>
            </a:r>
          </a:p>
          <a:p>
            <a:r>
              <a:rPr lang="ru-RU" sz="4000" b="1" dirty="0" smtClean="0">
                <a:solidFill>
                  <a:schemeClr val="accent1">
                    <a:lumMod val="75000"/>
                  </a:schemeClr>
                </a:solidFill>
                <a:effectLst>
                  <a:outerShdw blurRad="127000" dist="76200" dir="1200000" sx="101000" sy="101000" algn="tl" rotWithShape="0">
                    <a:schemeClr val="bg2">
                      <a:lumMod val="50000"/>
                    </a:schemeClr>
                  </a:outerShdw>
                </a:effectLst>
              </a:rPr>
              <a:t>Актуальность проекта</a:t>
            </a:r>
          </a:p>
          <a:p>
            <a:pPr algn="l"/>
            <a:r>
              <a:rPr lang="ru-RU" dirty="0" smtClean="0">
                <a:solidFill>
                  <a:schemeClr val="tx1"/>
                </a:solidFill>
              </a:rPr>
              <a:t>	   Проект </a:t>
            </a:r>
            <a:r>
              <a:rPr lang="ru-RU" dirty="0">
                <a:solidFill>
                  <a:schemeClr val="tx1"/>
                </a:solidFill>
              </a:rPr>
              <a:t>направлен на осмысление ребенком себя как частицы окружающего мира, осознание гражданской ответственности  за свои действия, понимание ценности человеческой жизни как величайший дар природы. Проект нацелен на то чтобы наши воспитанники, изучив историю родного края, захотели сохранить и приумножить его богатство.</a:t>
            </a:r>
          </a:p>
          <a:p>
            <a:endParaRPr lang="ru-RU" dirty="0"/>
          </a:p>
        </p:txBody>
      </p:sp>
      <p:pic>
        <p:nvPicPr>
          <p:cNvPr id="12290" name="Picture 2" descr="C:\Users\Valetti\Pictures\faf0a374-1c32-4efe-a04e-2c251a8ab30d.jpg"/>
          <p:cNvPicPr>
            <a:picLocks noChangeAspect="1" noChangeArrowheads="1"/>
          </p:cNvPicPr>
          <p:nvPr/>
        </p:nvPicPr>
        <p:blipFill>
          <a:blip r:embed="rId2" cstate="print"/>
          <a:srcRect/>
          <a:stretch>
            <a:fillRect/>
          </a:stretch>
        </p:blipFill>
        <p:spPr bwMode="auto">
          <a:xfrm>
            <a:off x="7572396" y="2000240"/>
            <a:ext cx="1571604" cy="1785950"/>
          </a:xfrm>
          <a:prstGeom prst="rect">
            <a:avLst/>
          </a:prstGeom>
          <a:noFill/>
        </p:spPr>
      </p:pic>
      <p:pic>
        <p:nvPicPr>
          <p:cNvPr id="12291" name="Picture 3" descr="C:\Users\Valetti\Pictures\Dobrovolcheskaya-ekoshkola.jpg"/>
          <p:cNvPicPr>
            <a:picLocks noChangeAspect="1" noChangeArrowheads="1"/>
          </p:cNvPicPr>
          <p:nvPr/>
        </p:nvPicPr>
        <p:blipFill>
          <a:blip r:embed="rId3" cstate="print"/>
          <a:srcRect/>
          <a:stretch>
            <a:fillRect/>
          </a:stretch>
        </p:blipFill>
        <p:spPr bwMode="auto">
          <a:xfrm>
            <a:off x="0" y="3000372"/>
            <a:ext cx="1211663" cy="1285884"/>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7" name="Содержимое 6"/>
          <p:cNvSpPr>
            <a:spLocks noGrp="1"/>
          </p:cNvSpPr>
          <p:nvPr>
            <p:ph idx="1"/>
          </p:nvPr>
        </p:nvSpPr>
        <p:spPr/>
        <p:txBody>
          <a:bodyPr/>
          <a:lstStyle/>
          <a:p>
            <a:endParaRPr lang="ru-RU"/>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
            <a:ext cx="7772400" cy="1785925"/>
          </a:xfrm>
        </p:spPr>
        <p:txBody>
          <a:bodyPr/>
          <a:lstStyle/>
          <a:p>
            <a:r>
              <a:rPr lang="ru-RU" b="1" dirty="0"/>
              <a:t>Задачи </a:t>
            </a:r>
            <a:r>
              <a:rPr lang="ru-RU" b="1" dirty="0" smtClean="0"/>
              <a:t>проекта:</a:t>
            </a:r>
            <a:r>
              <a:rPr lang="ru-RU" dirty="0"/>
              <a:t/>
            </a:r>
            <a:br>
              <a:rPr lang="ru-RU" dirty="0"/>
            </a:br>
            <a:endParaRPr lang="ru-RU" dirty="0"/>
          </a:p>
        </p:txBody>
      </p:sp>
      <p:sp>
        <p:nvSpPr>
          <p:cNvPr id="3" name="Подзаголовок 2"/>
          <p:cNvSpPr>
            <a:spLocks noGrp="1"/>
          </p:cNvSpPr>
          <p:nvPr>
            <p:ph type="subTitle" idx="1"/>
          </p:nvPr>
        </p:nvSpPr>
        <p:spPr>
          <a:xfrm>
            <a:off x="0" y="1071546"/>
            <a:ext cx="9144000" cy="5786454"/>
          </a:xfrm>
        </p:spPr>
        <p:txBody>
          <a:bodyPr>
            <a:normAutofit fontScale="85000" lnSpcReduction="20000"/>
          </a:bodyPr>
          <a:lstStyle/>
          <a:p>
            <a:pPr algn="l"/>
            <a:r>
              <a:rPr lang="ru-RU" dirty="0" smtClean="0">
                <a:solidFill>
                  <a:schemeClr val="tx1"/>
                </a:solidFill>
              </a:rPr>
              <a:t>-</a:t>
            </a:r>
            <a:r>
              <a:rPr lang="ru-RU" dirty="0">
                <a:solidFill>
                  <a:schemeClr val="tx1"/>
                </a:solidFill>
              </a:rPr>
              <a:t>изучить историю </a:t>
            </a:r>
            <a:r>
              <a:rPr lang="ru-RU" dirty="0" err="1">
                <a:solidFill>
                  <a:schemeClr val="tx1"/>
                </a:solidFill>
              </a:rPr>
              <a:t>Дальнегорского</a:t>
            </a:r>
            <a:r>
              <a:rPr lang="ru-RU" dirty="0">
                <a:solidFill>
                  <a:schemeClr val="tx1"/>
                </a:solidFill>
              </a:rPr>
              <a:t> городского округа</a:t>
            </a:r>
          </a:p>
          <a:p>
            <a:pPr algn="l"/>
            <a:r>
              <a:rPr lang="ru-RU" dirty="0" smtClean="0">
                <a:solidFill>
                  <a:schemeClr val="tx1"/>
                </a:solidFill>
              </a:rPr>
              <a:t>— </a:t>
            </a:r>
            <a:r>
              <a:rPr lang="ru-RU" dirty="0">
                <a:solidFill>
                  <a:schemeClr val="tx1"/>
                </a:solidFill>
              </a:rPr>
              <a:t>формирование системы знаний об экологических проблемах  </a:t>
            </a:r>
            <a:r>
              <a:rPr lang="ru-RU" dirty="0" err="1">
                <a:solidFill>
                  <a:schemeClr val="tx1"/>
                </a:solidFill>
              </a:rPr>
              <a:t>Дальнегорского</a:t>
            </a:r>
            <a:r>
              <a:rPr lang="ru-RU" dirty="0">
                <a:solidFill>
                  <a:schemeClr val="tx1"/>
                </a:solidFill>
              </a:rPr>
              <a:t> района и пути их разрешения;</a:t>
            </a:r>
          </a:p>
          <a:p>
            <a:pPr algn="l"/>
            <a:r>
              <a:rPr lang="ru-RU" dirty="0" smtClean="0">
                <a:solidFill>
                  <a:schemeClr val="tx1"/>
                </a:solidFill>
              </a:rPr>
              <a:t>— </a:t>
            </a:r>
            <a:r>
              <a:rPr lang="ru-RU" dirty="0">
                <a:solidFill>
                  <a:schemeClr val="tx1"/>
                </a:solidFill>
              </a:rPr>
              <a:t>развитие представлений о различных сторонах жизни своего района и населения, ознакомление с традициями, природными заповедными местами;</a:t>
            </a:r>
          </a:p>
          <a:p>
            <a:pPr algn="l"/>
            <a:r>
              <a:rPr lang="ru-RU" dirty="0">
                <a:solidFill>
                  <a:schemeClr val="tx1"/>
                </a:solidFill>
              </a:rPr>
              <a:t>— воспитание ответственного, доброго и внимательного отношения к природе и к людям;</a:t>
            </a:r>
          </a:p>
          <a:p>
            <a:pPr algn="l"/>
            <a:r>
              <a:rPr lang="ru-RU" dirty="0">
                <a:solidFill>
                  <a:schemeClr val="tx1"/>
                </a:solidFill>
              </a:rPr>
              <a:t>— приобретение специальных знаний по вопросам туризма и ориентирования;</a:t>
            </a:r>
          </a:p>
          <a:p>
            <a:pPr algn="l"/>
            <a:r>
              <a:rPr lang="ru-RU" dirty="0">
                <a:solidFill>
                  <a:schemeClr val="tx1"/>
                </a:solidFill>
              </a:rPr>
              <a:t>— развитие у воспитанников эстетических чувств, умения видеть и ценить красоту и гармонию природы;</a:t>
            </a:r>
          </a:p>
          <a:p>
            <a:pPr algn="l"/>
            <a:r>
              <a:rPr lang="ru-RU" dirty="0">
                <a:solidFill>
                  <a:schemeClr val="tx1"/>
                </a:solidFill>
              </a:rPr>
              <a:t>— развитие коммуникативных способностей воспитанников, умения работать в коллективе;</a:t>
            </a:r>
          </a:p>
          <a:p>
            <a:pPr algn="l"/>
            <a:r>
              <a:rPr lang="ru-RU" dirty="0">
                <a:solidFill>
                  <a:schemeClr val="tx1"/>
                </a:solidFill>
              </a:rPr>
              <a:t>— приобщение воспитанников к здоровому образу жизни в процессе эколого-туристической деятельности.  </a:t>
            </a:r>
          </a:p>
          <a:p>
            <a:endParaRPr lang="ru-RU" dirty="0"/>
          </a:p>
        </p:txBody>
      </p:sp>
      <p:sp>
        <p:nvSpPr>
          <p:cNvPr id="4" name="5-конечная звезда 3"/>
          <p:cNvSpPr/>
          <p:nvPr/>
        </p:nvSpPr>
        <p:spPr>
          <a:xfrm>
            <a:off x="285720" y="214290"/>
            <a:ext cx="928694" cy="714380"/>
          </a:xfrm>
          <a:prstGeom prst="star5">
            <a:avLst/>
          </a:prstGeom>
          <a:solidFill>
            <a:srgbClr val="FFFF00"/>
          </a:solidFill>
          <a:ln>
            <a:solidFill>
              <a:srgbClr val="FFFF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5-конечная звезда 4"/>
          <p:cNvSpPr/>
          <p:nvPr/>
        </p:nvSpPr>
        <p:spPr>
          <a:xfrm>
            <a:off x="7786710" y="214290"/>
            <a:ext cx="1000132" cy="857256"/>
          </a:xfrm>
          <a:prstGeom prst="star5">
            <a:avLst/>
          </a:prstGeom>
          <a:solidFill>
            <a:srgbClr val="FFFF00"/>
          </a:solidFill>
          <a:ln>
            <a:solidFill>
              <a:srgbClr val="FFFF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
            <a:ext cx="7772400" cy="214289"/>
          </a:xfrm>
        </p:spPr>
        <p:txBody>
          <a:bodyPr>
            <a:normAutofit fontScale="90000"/>
          </a:bodyPr>
          <a:lstStyle/>
          <a:p>
            <a:endParaRPr lang="ru-RU" dirty="0"/>
          </a:p>
        </p:txBody>
      </p:sp>
      <p:sp>
        <p:nvSpPr>
          <p:cNvPr id="3" name="Подзаголовок 2"/>
          <p:cNvSpPr>
            <a:spLocks noGrp="1"/>
          </p:cNvSpPr>
          <p:nvPr>
            <p:ph type="subTitle" idx="1"/>
          </p:nvPr>
        </p:nvSpPr>
        <p:spPr>
          <a:xfrm>
            <a:off x="0" y="0"/>
            <a:ext cx="9144000" cy="6858000"/>
          </a:xfrm>
        </p:spPr>
        <p:txBody>
          <a:bodyPr>
            <a:normAutofit fontScale="92500" lnSpcReduction="20000"/>
          </a:bodyPr>
          <a:lstStyle/>
          <a:p>
            <a:r>
              <a:rPr lang="ru-RU" b="1" dirty="0">
                <a:solidFill>
                  <a:schemeClr val="accent1"/>
                </a:solidFill>
              </a:rPr>
              <a:t>География проекта</a:t>
            </a:r>
            <a:r>
              <a:rPr lang="ru-RU" dirty="0">
                <a:solidFill>
                  <a:schemeClr val="accent1"/>
                </a:solidFill>
              </a:rPr>
              <a:t>: </a:t>
            </a:r>
            <a:r>
              <a:rPr lang="ru-RU" dirty="0" err="1"/>
              <a:t>Дальнегорский</a:t>
            </a:r>
            <a:r>
              <a:rPr lang="ru-RU" dirty="0"/>
              <a:t> городской округ</a:t>
            </a:r>
          </a:p>
          <a:p>
            <a:r>
              <a:rPr lang="ru-RU" b="1" dirty="0">
                <a:solidFill>
                  <a:schemeClr val="accent1"/>
                </a:solidFill>
              </a:rPr>
              <a:t>Социальные партнеры:</a:t>
            </a:r>
            <a:endParaRPr lang="ru-RU" dirty="0">
              <a:solidFill>
                <a:schemeClr val="accent1"/>
              </a:solidFill>
            </a:endParaRPr>
          </a:p>
          <a:p>
            <a:pPr algn="l"/>
            <a:r>
              <a:rPr lang="ru-RU" dirty="0" smtClean="0"/>
              <a:t>Для </a:t>
            </a:r>
            <a:r>
              <a:rPr lang="ru-RU" dirty="0"/>
              <a:t>успешной реализации проекта Центр будет сотрудничать со следующими организациями:</a:t>
            </a:r>
          </a:p>
          <a:p>
            <a:pPr algn="l"/>
            <a:r>
              <a:rPr lang="ru-RU" dirty="0"/>
              <a:t>Краевой музейно-выставочный центр Дальнегорска</a:t>
            </a:r>
          </a:p>
          <a:p>
            <a:pPr algn="l"/>
            <a:r>
              <a:rPr lang="ru-RU" dirty="0" smtClean="0"/>
              <a:t>Центральная </a:t>
            </a:r>
            <a:r>
              <a:rPr lang="ru-RU" dirty="0"/>
              <a:t>городская библиотека</a:t>
            </a:r>
          </a:p>
          <a:p>
            <a:pPr algn="l"/>
            <a:r>
              <a:rPr lang="ru-RU" dirty="0"/>
              <a:t>Благотворительный фонд « Чуткое сердце»</a:t>
            </a:r>
          </a:p>
          <a:p>
            <a:pPr algn="l"/>
            <a:r>
              <a:rPr lang="ru-RU" dirty="0"/>
              <a:t>ООО </a:t>
            </a:r>
            <a:r>
              <a:rPr lang="ru-RU" dirty="0" err="1"/>
              <a:t>Дальнегорский</a:t>
            </a:r>
            <a:r>
              <a:rPr lang="ru-RU" dirty="0"/>
              <a:t> химический комбинат « БОР»</a:t>
            </a:r>
          </a:p>
          <a:p>
            <a:pPr algn="l"/>
            <a:r>
              <a:rPr lang="ru-RU" dirty="0"/>
              <a:t>«Центр детского творчества» г. Дальнегорск, туристический </a:t>
            </a:r>
            <a:r>
              <a:rPr lang="ru-RU" dirty="0" smtClean="0"/>
              <a:t>кружок</a:t>
            </a:r>
          </a:p>
          <a:p>
            <a:pPr algn="l"/>
            <a:r>
              <a:rPr lang="ru-RU" dirty="0" err="1" smtClean="0"/>
              <a:t>Лесническое</a:t>
            </a:r>
            <a:r>
              <a:rPr lang="ru-RU" dirty="0" smtClean="0"/>
              <a:t> </a:t>
            </a:r>
            <a:r>
              <a:rPr lang="ru-RU" dirty="0"/>
              <a:t>хозяйство</a:t>
            </a:r>
          </a:p>
          <a:p>
            <a:pPr algn="l"/>
            <a:r>
              <a:rPr lang="ru-RU" dirty="0"/>
              <a:t>Администрация </a:t>
            </a:r>
            <a:r>
              <a:rPr lang="ru-RU" dirty="0" err="1"/>
              <a:t>Дальнегорского</a:t>
            </a:r>
            <a:r>
              <a:rPr lang="ru-RU" dirty="0"/>
              <a:t> городского округа</a:t>
            </a:r>
          </a:p>
          <a:p>
            <a:pPr algn="l"/>
            <a:r>
              <a:rPr lang="ru-RU" dirty="0"/>
              <a:t>Газета « Трудовое слово» « Вечерний Дальнегорск»</a:t>
            </a:r>
          </a:p>
          <a:p>
            <a:pPr algn="l"/>
            <a:r>
              <a:rPr lang="ru-RU" dirty="0"/>
              <a:t>Местные телевизионные каналы «Даль ТВ»,«Дальнегорск новости»</a:t>
            </a:r>
          </a:p>
          <a:p>
            <a:pPr algn="l"/>
            <a:r>
              <a:rPr lang="ru-RU" dirty="0" err="1"/>
              <a:t>Сихотэ-Алинский</a:t>
            </a:r>
            <a:r>
              <a:rPr lang="ru-RU" dirty="0"/>
              <a:t> государственный природный биосферный заповедник имени К.Г.Абрамова</a:t>
            </a:r>
          </a:p>
          <a:p>
            <a:pPr algn="l"/>
            <a:r>
              <a:rPr lang="ru-RU" dirty="0"/>
              <a:t>Волонтерское движение </a:t>
            </a:r>
            <a:r>
              <a:rPr lang="ru-RU" dirty="0" err="1"/>
              <a:t>Дальнегорского</a:t>
            </a:r>
            <a:r>
              <a:rPr lang="ru-RU" dirty="0"/>
              <a:t> района</a:t>
            </a:r>
          </a:p>
          <a:p>
            <a:endParaRPr lang="ru-RU" dirty="0"/>
          </a:p>
        </p:txBody>
      </p:sp>
      <p:pic>
        <p:nvPicPr>
          <p:cNvPr id="14338" name="Picture 2" descr="C:\Users\Valetti\Pictures\изображение-вектора-значка-людей-природы-здоровья-дерева-логотипа-208089049.jpg"/>
          <p:cNvPicPr>
            <a:picLocks noChangeAspect="1" noChangeArrowheads="1"/>
          </p:cNvPicPr>
          <p:nvPr/>
        </p:nvPicPr>
        <p:blipFill>
          <a:blip r:embed="rId2"/>
          <a:srcRect/>
          <a:stretch>
            <a:fillRect/>
          </a:stretch>
        </p:blipFill>
        <p:spPr bwMode="auto">
          <a:xfrm>
            <a:off x="7460149" y="1214422"/>
            <a:ext cx="1683851" cy="192882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
            <a:ext cx="7772400" cy="1285859"/>
          </a:xfrm>
        </p:spPr>
        <p:txBody>
          <a:bodyPr>
            <a:normAutofit fontScale="90000"/>
          </a:bodyPr>
          <a:lstStyle/>
          <a:p>
            <a:r>
              <a:rPr lang="ru-RU" dirty="0" smtClean="0"/>
              <a:t/>
            </a:r>
            <a:br>
              <a:rPr lang="ru-RU" dirty="0" smtClean="0"/>
            </a:br>
            <a:r>
              <a:rPr lang="ru-RU" dirty="0" smtClean="0"/>
              <a:t>Направления по       реализации проекта:</a:t>
            </a:r>
            <a:endParaRPr lang="ru-RU" dirty="0"/>
          </a:p>
        </p:txBody>
      </p:sp>
      <p:sp>
        <p:nvSpPr>
          <p:cNvPr id="3" name="Подзаголовок 2"/>
          <p:cNvSpPr>
            <a:spLocks noGrp="1"/>
          </p:cNvSpPr>
          <p:nvPr>
            <p:ph type="subTitle" idx="1"/>
          </p:nvPr>
        </p:nvSpPr>
        <p:spPr>
          <a:xfrm>
            <a:off x="0" y="1142984"/>
            <a:ext cx="9144000" cy="5715016"/>
          </a:xfrm>
        </p:spPr>
        <p:txBody>
          <a:bodyPr/>
          <a:lstStyle/>
          <a:p>
            <a:pPr marL="514350" indent="-514350"/>
            <a:r>
              <a:rPr lang="ru-RU" dirty="0" smtClean="0">
                <a:ln>
                  <a:solidFill>
                    <a:schemeClr val="bg2">
                      <a:lumMod val="75000"/>
                    </a:schemeClr>
                  </a:solidFill>
                </a:ln>
                <a:solidFill>
                  <a:schemeClr val="accent1"/>
                </a:solidFill>
                <a:effectLst>
                  <a:glow rad="139700">
                    <a:schemeClr val="accent1">
                      <a:satMod val="175000"/>
                      <a:alpha val="40000"/>
                    </a:schemeClr>
                  </a:glow>
                  <a:outerShdw blurRad="38100" dist="38100" dir="2700000" algn="tl">
                    <a:srgbClr val="000000">
                      <a:alpha val="43137"/>
                    </a:srgbClr>
                  </a:outerShdw>
                </a:effectLst>
              </a:rPr>
              <a:t>Организационный:</a:t>
            </a:r>
          </a:p>
          <a:p>
            <a:pPr marL="514350" indent="-514350" algn="l"/>
            <a:r>
              <a:rPr lang="ru-RU" dirty="0" smtClean="0">
                <a:solidFill>
                  <a:schemeClr val="tx1"/>
                </a:solidFill>
              </a:rPr>
              <a:t> </a:t>
            </a:r>
            <a:r>
              <a:rPr lang="ru-RU" sz="2000" dirty="0" smtClean="0">
                <a:solidFill>
                  <a:schemeClr val="tx1"/>
                </a:solidFill>
              </a:rPr>
              <a:t>план мероприятий                   </a:t>
            </a:r>
            <a:r>
              <a:rPr lang="en-US" sz="2000" dirty="0" smtClean="0">
                <a:solidFill>
                  <a:schemeClr val="tx1"/>
                </a:solidFill>
              </a:rPr>
              <a:t> </a:t>
            </a:r>
            <a:r>
              <a:rPr lang="ru-RU" sz="2000" dirty="0" smtClean="0">
                <a:solidFill>
                  <a:schemeClr val="tx1"/>
                </a:solidFill>
              </a:rPr>
              <a:t>  </a:t>
            </a:r>
            <a:r>
              <a:rPr lang="ru-RU" sz="2400" dirty="0" smtClean="0">
                <a:solidFill>
                  <a:schemeClr val="tx1"/>
                </a:solidFill>
              </a:rPr>
              <a:t>штаб</a:t>
            </a:r>
            <a:r>
              <a:rPr lang="en-US" sz="2400" dirty="0" smtClean="0">
                <a:solidFill>
                  <a:schemeClr val="tx1"/>
                </a:solidFill>
              </a:rPr>
              <a:t> </a:t>
            </a:r>
            <a:r>
              <a:rPr lang="ru-RU" sz="2000" dirty="0" smtClean="0">
                <a:solidFill>
                  <a:schemeClr val="tx1"/>
                </a:solidFill>
              </a:rPr>
              <a:t> </a:t>
            </a:r>
            <a:r>
              <a:rPr lang="en-US" sz="2000" dirty="0" smtClean="0">
                <a:solidFill>
                  <a:schemeClr val="tx1"/>
                </a:solidFill>
              </a:rPr>
              <a:t>“</a:t>
            </a:r>
            <a:r>
              <a:rPr lang="ru-RU" sz="2000" dirty="0" err="1" smtClean="0">
                <a:solidFill>
                  <a:schemeClr val="tx1"/>
                </a:solidFill>
              </a:rPr>
              <a:t>Эко-Десантов</a:t>
            </a:r>
            <a:r>
              <a:rPr lang="en-US" sz="2000" dirty="0" smtClean="0">
                <a:solidFill>
                  <a:schemeClr val="tx1"/>
                </a:solidFill>
              </a:rPr>
              <a:t>”                    </a:t>
            </a:r>
            <a:r>
              <a:rPr lang="ru-RU" sz="2000" dirty="0" smtClean="0">
                <a:solidFill>
                  <a:schemeClr val="tx1"/>
                </a:solidFill>
              </a:rPr>
              <a:t>наша форма</a:t>
            </a:r>
          </a:p>
          <a:p>
            <a:pPr marL="514350" indent="-514350" algn="l"/>
            <a:endParaRPr lang="ru-RU" sz="2000" dirty="0">
              <a:solidFill>
                <a:schemeClr val="tx1"/>
              </a:solidFill>
            </a:endParaRPr>
          </a:p>
          <a:p>
            <a:pPr marL="514350" indent="-514350" algn="l"/>
            <a:endParaRPr lang="ru-RU" sz="2000" dirty="0" smtClean="0">
              <a:solidFill>
                <a:schemeClr val="tx1"/>
              </a:solidFill>
            </a:endParaRPr>
          </a:p>
          <a:p>
            <a:pPr marL="514350" indent="-514350" algn="l"/>
            <a:endParaRPr lang="ru-RU" sz="2000" dirty="0">
              <a:solidFill>
                <a:schemeClr val="tx1"/>
              </a:solidFill>
            </a:endParaRPr>
          </a:p>
          <a:p>
            <a:pPr marL="514350" indent="-514350" algn="l"/>
            <a:endParaRPr lang="ru-RU" sz="2000" dirty="0" smtClean="0">
              <a:solidFill>
                <a:schemeClr val="tx1"/>
              </a:solidFill>
            </a:endParaRPr>
          </a:p>
          <a:p>
            <a:pPr marL="514350" indent="-514350" algn="l"/>
            <a:endParaRPr lang="ru-RU" sz="2000" dirty="0">
              <a:solidFill>
                <a:schemeClr val="tx1"/>
              </a:solidFill>
            </a:endParaRPr>
          </a:p>
          <a:p>
            <a:pPr marL="514350" indent="-514350" algn="l"/>
            <a:endParaRPr lang="ru-RU" sz="2000" dirty="0" smtClean="0">
              <a:solidFill>
                <a:schemeClr val="tx1"/>
              </a:solidFill>
            </a:endParaRPr>
          </a:p>
          <a:p>
            <a:pPr marL="514350" indent="-514350" algn="l"/>
            <a:endParaRPr lang="ru-RU" sz="2000" dirty="0">
              <a:solidFill>
                <a:schemeClr val="tx1"/>
              </a:solidFill>
            </a:endParaRPr>
          </a:p>
          <a:p>
            <a:pPr marL="514350" indent="-514350" algn="l"/>
            <a:endParaRPr lang="ru-RU" sz="2000" dirty="0" smtClean="0">
              <a:solidFill>
                <a:schemeClr val="tx1"/>
              </a:solidFill>
            </a:endParaRPr>
          </a:p>
          <a:p>
            <a:pPr marL="514350" indent="-514350" algn="l"/>
            <a:endParaRPr lang="ru-RU" sz="2000" dirty="0" smtClean="0">
              <a:solidFill>
                <a:schemeClr val="tx1"/>
              </a:solidFill>
            </a:endParaRPr>
          </a:p>
          <a:p>
            <a:pPr marL="514350" indent="-514350" algn="l"/>
            <a:r>
              <a:rPr lang="ru-RU" sz="2000" dirty="0" smtClean="0">
                <a:solidFill>
                  <a:schemeClr val="tx1"/>
                </a:solidFill>
              </a:rPr>
              <a:t>Наш девиз </a:t>
            </a:r>
            <a:r>
              <a:rPr lang="ru-RU" sz="2000" dirty="0" smtClean="0">
                <a:solidFill>
                  <a:schemeClr val="tx1"/>
                </a:solidFill>
              </a:rPr>
              <a:t>: « Береги природу, помни здесь в Приморье наши корни!»</a:t>
            </a:r>
            <a:endParaRPr lang="ru-RU" sz="2000" dirty="0">
              <a:solidFill>
                <a:schemeClr val="tx1"/>
              </a:solidFill>
            </a:endParaRPr>
          </a:p>
        </p:txBody>
      </p:sp>
      <p:pic>
        <p:nvPicPr>
          <p:cNvPr id="2051" name="Picture 3" descr="C:\Users\Valetti\Pictures\6c7ba7bf-f666-4464-a5ef-d7f94d77ec52.jpg"/>
          <p:cNvPicPr>
            <a:picLocks noChangeAspect="1" noChangeArrowheads="1"/>
          </p:cNvPicPr>
          <p:nvPr/>
        </p:nvPicPr>
        <p:blipFill>
          <a:blip r:embed="rId2"/>
          <a:srcRect/>
          <a:stretch>
            <a:fillRect/>
          </a:stretch>
        </p:blipFill>
        <p:spPr bwMode="auto">
          <a:xfrm rot="21309910">
            <a:off x="0" y="2285992"/>
            <a:ext cx="3143240" cy="2857519"/>
          </a:xfrm>
          <a:prstGeom prst="rect">
            <a:avLst/>
          </a:prstGeom>
          <a:noFill/>
        </p:spPr>
      </p:pic>
      <p:pic>
        <p:nvPicPr>
          <p:cNvPr id="2053" name="Picture 5" descr="C:\Users\Valetti\Pictures\Dobrovolcheskaya-ekoshkola.jpg"/>
          <p:cNvPicPr>
            <a:picLocks noChangeAspect="1" noChangeArrowheads="1"/>
          </p:cNvPicPr>
          <p:nvPr/>
        </p:nvPicPr>
        <p:blipFill>
          <a:blip r:embed="rId3" cstate="print"/>
          <a:srcRect/>
          <a:stretch>
            <a:fillRect/>
          </a:stretch>
        </p:blipFill>
        <p:spPr bwMode="auto">
          <a:xfrm>
            <a:off x="0" y="0"/>
            <a:ext cx="1142976" cy="1214422"/>
          </a:xfrm>
          <a:prstGeom prst="rect">
            <a:avLst/>
          </a:prstGeom>
          <a:noFill/>
        </p:spPr>
      </p:pic>
      <p:pic>
        <p:nvPicPr>
          <p:cNvPr id="2054" name="Picture 6" descr="C:\Users\Valetti\Pictures\0346662b-e64a-488b-9478-2a632dfe28c4.jpg"/>
          <p:cNvPicPr>
            <a:picLocks noChangeAspect="1" noChangeArrowheads="1"/>
          </p:cNvPicPr>
          <p:nvPr/>
        </p:nvPicPr>
        <p:blipFill>
          <a:blip r:embed="rId4"/>
          <a:srcRect/>
          <a:stretch>
            <a:fillRect/>
          </a:stretch>
        </p:blipFill>
        <p:spPr bwMode="auto">
          <a:xfrm rot="295533">
            <a:off x="3466650" y="2253657"/>
            <a:ext cx="2714644" cy="325042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428652"/>
            <a:ext cx="8458200" cy="1071570"/>
          </a:xfrm>
        </p:spPr>
        <p:txBody>
          <a:bodyPr>
            <a:normAutofit fontScale="90000"/>
          </a:bodyPr>
          <a:lstStyle/>
          <a:p>
            <a:r>
              <a:rPr lang="ru-RU" dirty="0"/>
              <a:t/>
            </a:r>
            <a:br>
              <a:rPr lang="ru-RU" dirty="0"/>
            </a:br>
            <a:r>
              <a:rPr lang="ru-RU" dirty="0" smtClean="0"/>
              <a:t>теоретический этап</a:t>
            </a:r>
            <a:endParaRPr lang="ru-RU" dirty="0"/>
          </a:p>
        </p:txBody>
      </p:sp>
      <p:sp>
        <p:nvSpPr>
          <p:cNvPr id="3" name="Подзаголовок 2"/>
          <p:cNvSpPr>
            <a:spLocks noGrp="1"/>
          </p:cNvSpPr>
          <p:nvPr>
            <p:ph type="subTitle" idx="1"/>
          </p:nvPr>
        </p:nvSpPr>
        <p:spPr>
          <a:xfrm>
            <a:off x="0" y="571480"/>
            <a:ext cx="9144000" cy="6286520"/>
          </a:xfrm>
        </p:spPr>
        <p:txBody>
          <a:bodyPr/>
          <a:lstStyle/>
          <a:p>
            <a:pPr algn="l"/>
            <a:r>
              <a:rPr lang="ru-RU" sz="1800" dirty="0" smtClean="0">
                <a:solidFill>
                  <a:schemeClr val="tx1"/>
                </a:solidFill>
              </a:rPr>
              <a:t>Изучение </a:t>
            </a:r>
            <a:r>
              <a:rPr lang="ru-RU" sz="1800" dirty="0">
                <a:solidFill>
                  <a:schemeClr val="tx1"/>
                </a:solidFill>
              </a:rPr>
              <a:t>истории ДГО, легенд, традиций, природных </a:t>
            </a:r>
            <a:r>
              <a:rPr lang="ru-RU" sz="1800" dirty="0" smtClean="0">
                <a:solidFill>
                  <a:schemeClr val="tx1"/>
                </a:solidFill>
              </a:rPr>
              <a:t>и исторических </a:t>
            </a:r>
            <a:r>
              <a:rPr lang="ru-RU" sz="1800" dirty="0">
                <a:solidFill>
                  <a:schemeClr val="tx1"/>
                </a:solidFill>
              </a:rPr>
              <a:t>объектов, природных ресурсов, растительного и животного мира. </a:t>
            </a:r>
          </a:p>
          <a:p>
            <a:pPr algn="l"/>
            <a:endParaRPr lang="ru-RU" dirty="0"/>
          </a:p>
        </p:txBody>
      </p:sp>
      <p:pic>
        <p:nvPicPr>
          <p:cNvPr id="3074" name="Picture 2" descr="C:\Users\Valetti\Pictures\af806fce-0c02-4cda-b97b-3e74a8f5c259.jpg"/>
          <p:cNvPicPr>
            <a:picLocks noChangeAspect="1" noChangeArrowheads="1"/>
          </p:cNvPicPr>
          <p:nvPr/>
        </p:nvPicPr>
        <p:blipFill>
          <a:blip r:embed="rId2"/>
          <a:srcRect/>
          <a:stretch>
            <a:fillRect/>
          </a:stretch>
        </p:blipFill>
        <p:spPr bwMode="auto">
          <a:xfrm rot="21156885">
            <a:off x="0" y="1285860"/>
            <a:ext cx="3143240" cy="2928958"/>
          </a:xfrm>
          <a:prstGeom prst="rect">
            <a:avLst/>
          </a:prstGeom>
          <a:noFill/>
        </p:spPr>
      </p:pic>
      <p:pic>
        <p:nvPicPr>
          <p:cNvPr id="3075" name="Picture 3" descr="C:\Users\Valetti\Pictures\d0840bf3-76d4-4fd0-a047-d212246ed5ac.jpg"/>
          <p:cNvPicPr>
            <a:picLocks noChangeAspect="1" noChangeArrowheads="1"/>
          </p:cNvPicPr>
          <p:nvPr/>
        </p:nvPicPr>
        <p:blipFill>
          <a:blip r:embed="rId3"/>
          <a:srcRect/>
          <a:stretch>
            <a:fillRect/>
          </a:stretch>
        </p:blipFill>
        <p:spPr bwMode="auto">
          <a:xfrm rot="178968">
            <a:off x="3286116" y="1357298"/>
            <a:ext cx="4572032" cy="3020039"/>
          </a:xfrm>
          <a:prstGeom prst="rect">
            <a:avLst/>
          </a:prstGeom>
          <a:noFill/>
        </p:spPr>
      </p:pic>
      <p:pic>
        <p:nvPicPr>
          <p:cNvPr id="3076" name="Picture 4" descr="C:\Users\Valetti\Pictures\8c6576cd-cdd9-4b13-af00-6e49e62f6c28.jpg"/>
          <p:cNvPicPr>
            <a:picLocks noChangeAspect="1" noChangeArrowheads="1"/>
          </p:cNvPicPr>
          <p:nvPr/>
        </p:nvPicPr>
        <p:blipFill>
          <a:blip r:embed="rId4"/>
          <a:srcRect/>
          <a:stretch>
            <a:fillRect/>
          </a:stretch>
        </p:blipFill>
        <p:spPr bwMode="auto">
          <a:xfrm rot="384863">
            <a:off x="1071538" y="3286124"/>
            <a:ext cx="3000396" cy="3571876"/>
          </a:xfrm>
          <a:prstGeom prst="rect">
            <a:avLst/>
          </a:prstGeom>
          <a:noFill/>
        </p:spPr>
      </p:pic>
      <p:pic>
        <p:nvPicPr>
          <p:cNvPr id="3077" name="Picture 5" descr="C:\Users\Valetti\Pictures\4b5c67af-ce7e-45fd-a018-4f011162ff6f.jpg"/>
          <p:cNvPicPr>
            <a:picLocks noChangeAspect="1" noChangeArrowheads="1"/>
          </p:cNvPicPr>
          <p:nvPr/>
        </p:nvPicPr>
        <p:blipFill>
          <a:blip r:embed="rId5"/>
          <a:srcRect/>
          <a:stretch>
            <a:fillRect/>
          </a:stretch>
        </p:blipFill>
        <p:spPr bwMode="auto">
          <a:xfrm rot="410713">
            <a:off x="5715000" y="3143248"/>
            <a:ext cx="3429000" cy="3714752"/>
          </a:xfrm>
          <a:prstGeom prst="rect">
            <a:avLst/>
          </a:prstGeom>
          <a:noFill/>
        </p:spPr>
      </p:pic>
      <p:sp>
        <p:nvSpPr>
          <p:cNvPr id="8" name="5-конечная звезда 7"/>
          <p:cNvSpPr/>
          <p:nvPr/>
        </p:nvSpPr>
        <p:spPr>
          <a:xfrm>
            <a:off x="8072462" y="285728"/>
            <a:ext cx="1071538" cy="107157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5719"/>
            <a:ext cx="8229600" cy="45719"/>
          </a:xfrm>
        </p:spPr>
        <p:txBody>
          <a:bodyPr>
            <a:normAutofit fontScale="90000"/>
          </a:bodyPr>
          <a:lstStyle/>
          <a:p>
            <a:endParaRPr lang="ru-RU" dirty="0"/>
          </a:p>
        </p:txBody>
      </p:sp>
      <p:sp>
        <p:nvSpPr>
          <p:cNvPr id="3" name="Содержимое 2"/>
          <p:cNvSpPr>
            <a:spLocks noGrp="1"/>
          </p:cNvSpPr>
          <p:nvPr>
            <p:ph idx="1"/>
          </p:nvPr>
        </p:nvSpPr>
        <p:spPr>
          <a:xfrm>
            <a:off x="0" y="0"/>
            <a:ext cx="9144000" cy="6858000"/>
          </a:xfrm>
        </p:spPr>
        <p:txBody>
          <a:bodyPr/>
          <a:lstStyle/>
          <a:p>
            <a:r>
              <a:rPr lang="en-US" dirty="0" smtClean="0"/>
              <a:t>“</a:t>
            </a:r>
            <a:r>
              <a:rPr lang="ru-RU" dirty="0" err="1" smtClean="0"/>
              <a:t>Дальнегорский</a:t>
            </a:r>
            <a:r>
              <a:rPr lang="ru-RU" dirty="0" smtClean="0"/>
              <a:t> </a:t>
            </a:r>
            <a:r>
              <a:rPr lang="ru-RU" dirty="0" err="1" smtClean="0"/>
              <a:t>Музейно-выстовочный</a:t>
            </a:r>
            <a:r>
              <a:rPr lang="ru-RU" dirty="0" smtClean="0"/>
              <a:t> центр</a:t>
            </a:r>
            <a:r>
              <a:rPr lang="en-US" dirty="0" smtClean="0"/>
              <a:t>”</a:t>
            </a:r>
            <a:endParaRPr lang="ru-RU" dirty="0"/>
          </a:p>
        </p:txBody>
      </p:sp>
      <p:pic>
        <p:nvPicPr>
          <p:cNvPr id="4098" name="Picture 2" descr="C:\Users\Valetti\Pictures\98e13388-3d28-479b-a51c-aa086a930bfc.jpg"/>
          <p:cNvPicPr>
            <a:picLocks noChangeAspect="1" noChangeArrowheads="1"/>
          </p:cNvPicPr>
          <p:nvPr/>
        </p:nvPicPr>
        <p:blipFill>
          <a:blip r:embed="rId2"/>
          <a:srcRect/>
          <a:stretch>
            <a:fillRect/>
          </a:stretch>
        </p:blipFill>
        <p:spPr bwMode="auto">
          <a:xfrm rot="21351504">
            <a:off x="0" y="500042"/>
            <a:ext cx="4286248" cy="3357586"/>
          </a:xfrm>
          <a:prstGeom prst="rect">
            <a:avLst/>
          </a:prstGeom>
          <a:noFill/>
        </p:spPr>
      </p:pic>
      <p:pic>
        <p:nvPicPr>
          <p:cNvPr id="4099" name="Picture 3" descr="C:\Users\Valetti\Pictures\649e433c-eb27-4f17-96d5-0a7d31ac9d1c.jpg"/>
          <p:cNvPicPr>
            <a:picLocks noChangeAspect="1" noChangeArrowheads="1"/>
          </p:cNvPicPr>
          <p:nvPr/>
        </p:nvPicPr>
        <p:blipFill>
          <a:blip r:embed="rId3"/>
          <a:srcRect/>
          <a:stretch>
            <a:fillRect/>
          </a:stretch>
        </p:blipFill>
        <p:spPr bwMode="auto">
          <a:xfrm rot="248373">
            <a:off x="4286248" y="500042"/>
            <a:ext cx="4857752" cy="3357586"/>
          </a:xfrm>
          <a:prstGeom prst="rect">
            <a:avLst/>
          </a:prstGeom>
          <a:noFill/>
        </p:spPr>
      </p:pic>
      <p:pic>
        <p:nvPicPr>
          <p:cNvPr id="4100" name="Picture 4" descr="C:\Users\Valetti\Pictures\4f49e228-fef5-4e69-9ed6-7a94a98992a5.jpg"/>
          <p:cNvPicPr>
            <a:picLocks noChangeAspect="1" noChangeArrowheads="1"/>
          </p:cNvPicPr>
          <p:nvPr/>
        </p:nvPicPr>
        <p:blipFill>
          <a:blip r:embed="rId4"/>
          <a:srcRect/>
          <a:stretch>
            <a:fillRect/>
          </a:stretch>
        </p:blipFill>
        <p:spPr bwMode="auto">
          <a:xfrm>
            <a:off x="571472" y="3857628"/>
            <a:ext cx="8143932" cy="3000372"/>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568</TotalTime>
  <Words>635</Words>
  <PresentationFormat>Экран (4:3)</PresentationFormat>
  <Paragraphs>81</Paragraphs>
  <Slides>22</Slides>
  <Notes>1</Notes>
  <HiddenSlides>0</HiddenSlides>
  <MMClips>1</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Апекс</vt:lpstr>
      <vt:lpstr>Проект по экологическому  воспитанию детей-сирот и детей оставшихся без попечения родителей</vt:lpstr>
      <vt:lpstr>“Изучим, сохраним, просветим территорию родного края!” </vt:lpstr>
      <vt:lpstr>Цель проекта </vt:lpstr>
      <vt:lpstr>Слайд 4</vt:lpstr>
      <vt:lpstr>Задачи проекта: </vt:lpstr>
      <vt:lpstr>Слайд 6</vt:lpstr>
      <vt:lpstr> Направления по       реализации проекта:</vt:lpstr>
      <vt:lpstr> теоретический этап</vt:lpstr>
      <vt:lpstr>Слайд 9</vt:lpstr>
      <vt:lpstr>Практическая деятельность</vt:lpstr>
      <vt:lpstr>Слайд 11</vt:lpstr>
      <vt:lpstr>Экологические акции</vt:lpstr>
      <vt:lpstr>Слайд 13</vt:lpstr>
      <vt:lpstr>Эко-упаковка!</vt:lpstr>
      <vt:lpstr>Слайд 15</vt:lpstr>
      <vt:lpstr>Эколого-патриотическое просветительская направленность</vt:lpstr>
      <vt:lpstr>Эколого-практическая деятельность</vt:lpstr>
      <vt:lpstr>Тематическая направленность</vt:lpstr>
      <vt:lpstr>Подготовится к выездным просветительским мероприятиям, рассказать и наглядно показать об истории ДГО, об экологических проблемах района, что удалось сделать в этом направлении в рамках проекта, заинтересовать воспитанников других территорий в изучении и посещении ДГО.   А мы едем к вам!  </vt:lpstr>
      <vt:lpstr>Гимн “эко-десанта”</vt:lpstr>
      <vt:lpstr>Мы “эко-десанты”</vt:lpstr>
      <vt:lpstr>Слайд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Пользователь Windows</cp:lastModifiedBy>
  <cp:revision>64</cp:revision>
  <dcterms:created xsi:type="dcterms:W3CDTF">2022-02-13T03:14:31Z</dcterms:created>
  <dcterms:modified xsi:type="dcterms:W3CDTF">2022-02-14T11:02:35Z</dcterms:modified>
</cp:coreProperties>
</file>