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1" r:id="rId4"/>
    <p:sldId id="262" r:id="rId5"/>
    <p:sldId id="263" r:id="rId6"/>
    <p:sldId id="264" r:id="rId7"/>
    <p:sldId id="272" r:id="rId8"/>
    <p:sldId id="265" r:id="rId9"/>
    <p:sldId id="268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6" autoAdjust="0"/>
    <p:restoredTop sz="94660"/>
  </p:normalViewPr>
  <p:slideViewPr>
    <p:cSldViewPr>
      <p:cViewPr>
        <p:scale>
          <a:sx n="60" d="100"/>
          <a:sy n="60" d="100"/>
        </p:scale>
        <p:origin x="-233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B1F38-10DF-4730-B0BE-BB4D13BC6565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8D981-8598-4C82-9C8B-F30B43979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3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658F7-3B3B-47F5-AB61-015D5A21C4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2B9B-25F9-4E85-BE07-B8B3209673F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11C-C58A-46AC-9E26-5569F9196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2B9B-25F9-4E85-BE07-B8B3209673F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11C-C58A-46AC-9E26-5569F9196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2B9B-25F9-4E85-BE07-B8B3209673F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11C-C58A-46AC-9E26-5569F9196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2B9B-25F9-4E85-BE07-B8B3209673F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11C-C58A-46AC-9E26-5569F9196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2B9B-25F9-4E85-BE07-B8B3209673F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11C-C58A-46AC-9E26-5569F9196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2B9B-25F9-4E85-BE07-B8B3209673F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11C-C58A-46AC-9E26-5569F9196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2B9B-25F9-4E85-BE07-B8B3209673F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11C-C58A-46AC-9E26-5569F9196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2B9B-25F9-4E85-BE07-B8B3209673F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11C-C58A-46AC-9E26-5569F9196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2B9B-25F9-4E85-BE07-B8B3209673F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11C-C58A-46AC-9E26-5569F9196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2B9B-25F9-4E85-BE07-B8B3209673F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11C-C58A-46AC-9E26-5569F9196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2B9B-25F9-4E85-BE07-B8B3209673F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11C-C58A-46AC-9E26-5569F9196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2B9B-25F9-4E85-BE07-B8B3209673F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6511C-C58A-46AC-9E26-5569F9196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23412/c96f8d42-0422-4558-a051-7c3bf83bf18b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86808" cy="278608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«Я люблю тебя, жизнь!»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071942"/>
            <a:ext cx="5757858" cy="175260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Жулина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Сергеевна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работы: ГБУ ОСРЦН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Золотой колос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Должность: Социальный педагог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c96f8d42-0422-4558-a051-7c3bf83bf18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132856"/>
            <a:ext cx="5112568" cy="172819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c96f8d42-0422-4558-a051-7c3bf83bf18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586900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Практика </a:t>
            </a:r>
            <a:br>
              <a:rPr lang="ru-RU" sz="1800" b="1" dirty="0" smtClean="0"/>
            </a:br>
            <a:r>
              <a:rPr lang="ru-RU" sz="1800" b="1" dirty="0" smtClean="0"/>
              <a:t>«Я люблю тебя, жизнь!»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имеет социально-педагогическую направленность и нацелена на несовершеннолетних, у которых имеются такие риски зависимого поведения, как заниженная самооценка, проблемы в межличностном общении, либо уже сложившаяся зависимость от вредных привычек. Реализация </a:t>
            </a:r>
            <a:r>
              <a:rPr lang="ru-RU" sz="1600" dirty="0" smtClean="0"/>
              <a:t>практики </a:t>
            </a:r>
            <a:r>
              <a:rPr lang="ru-RU" sz="1600" dirty="0" smtClean="0"/>
              <a:t>в условиях ГБУ ОСРЦН «Золотой колос»,  способствует повышению уровня осведомленности о </a:t>
            </a:r>
            <a:r>
              <a:rPr lang="ru-RU" sz="1600" dirty="0" err="1" smtClean="0"/>
              <a:t>психоактивных</a:t>
            </a:r>
            <a:r>
              <a:rPr lang="ru-RU" sz="1600" dirty="0" smtClean="0"/>
              <a:t> веществах, и как результат, увеличению числа несовершеннолетних с отрицательной позицией по отношению к ним.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242" name="AutoShape 2" descr="https://e.mail.ru/api/v1/messages/attaches/view?id=ecixBryByctFmkpG1h7xYApe:gUVn9UgdZYh&amp;type=cloud_stock&amp;x-email=eka.parfenova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e.mail.ru/api/v1/messages/attaches/view?id=ecixBryByctFmkpG1h7xYApe:gUVn9UgdZYh&amp;type=cloud_stock&amp;x-email=eka.parfenova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e.mail.ru/api/v1/messages/attaches/view?id=ecixBryByctFmkpG1h7xYApe:gUVn9UgdZYh&amp;type=cloud_stock&amp;x-email=eka.parfenova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 descr="C:\Users\ser\Desktop\20210218_1734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00042"/>
            <a:ext cx="4903274" cy="4106084"/>
          </a:xfrm>
          <a:prstGeom prst="rect">
            <a:avLst/>
          </a:prstGeom>
          <a:noFill/>
          <a:scene3d>
            <a:camera prst="orthographicFront">
              <a:rot lat="21299999" lon="0" rev="10799999"/>
            </a:camera>
            <a:lightRig rig="threePt" dir="t"/>
          </a:scene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c96f8d42-0422-4558-a051-7c3bf83bf18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3114668" cy="52864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Цель программы: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r>
              <a:rPr lang="ru-RU" sz="1600" dirty="0" smtClean="0"/>
              <a:t>социально-педагогическая профилактика </a:t>
            </a:r>
            <a:r>
              <a:rPr lang="ru-RU" sz="1600" dirty="0" err="1" smtClean="0"/>
              <a:t>аддиктивного</a:t>
            </a:r>
            <a:r>
              <a:rPr lang="ru-RU" sz="1600" dirty="0" smtClean="0"/>
              <a:t> поведения подростков в условиях ГБУ ОСРЦН «Золотой колос».</a:t>
            </a:r>
            <a:br>
              <a:rPr lang="ru-RU" sz="1600" dirty="0" smtClean="0"/>
            </a:br>
            <a:r>
              <a:rPr lang="ru-RU" sz="2400" b="1" dirty="0" smtClean="0"/>
              <a:t>Задачи программы: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 smtClean="0"/>
              <a:t>Коррекционно-реабилитационные: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формирование навыков отказа от принятия </a:t>
            </a:r>
            <a:r>
              <a:rPr lang="ru-RU" sz="1600" dirty="0" err="1" smtClean="0"/>
              <a:t>психоактивных</a:t>
            </a:r>
            <a:r>
              <a:rPr lang="ru-RU" sz="1600" dirty="0" smtClean="0"/>
              <a:t> веществ;</a:t>
            </a:r>
            <a:br>
              <a:rPr lang="ru-RU" sz="1600" dirty="0" smtClean="0"/>
            </a:br>
            <a:r>
              <a:rPr lang="ru-RU" sz="1600" dirty="0" smtClean="0"/>
              <a:t>формирование у детей навыков уверенного поведения в сложных ситуациях;</a:t>
            </a:r>
            <a:br>
              <a:rPr lang="ru-RU" sz="1600" dirty="0" smtClean="0"/>
            </a:br>
            <a:r>
              <a:rPr lang="ru-RU" sz="1600" i="1" dirty="0" smtClean="0"/>
              <a:t>Развивающие:</a:t>
            </a:r>
            <a:r>
              <a:rPr lang="ru-RU" sz="1600" dirty="0" smtClean="0"/>
              <a:t> отработка методов противостояния внешнему воздействию ровесников и взрослых;</a:t>
            </a:r>
            <a:br>
              <a:rPr lang="ru-RU" sz="1600" dirty="0" smtClean="0"/>
            </a:br>
            <a:r>
              <a:rPr lang="ru-RU" sz="1600" i="1" dirty="0" smtClean="0"/>
              <a:t> Информирующие:</a:t>
            </a:r>
            <a:r>
              <a:rPr lang="ru-RU" sz="1600" dirty="0" smtClean="0"/>
              <a:t> разъяснение негативных последствий “вредных привычек”.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9217" name="Picture 1" descr="C:\Users\ser\Desktop\20210218_1154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2118321"/>
            <a:ext cx="4900612" cy="3675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c96f8d42-0422-4558-a051-7c3bf83bf18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Методы и техники, используемые </a:t>
            </a:r>
            <a:r>
              <a:rPr lang="ru-RU" sz="2800" b="1" dirty="0" smtClean="0"/>
              <a:t>в практике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85984" y="2071678"/>
            <a:ext cx="1285884" cy="21431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3357562"/>
            <a:ext cx="4040188" cy="3071834"/>
          </a:xfrm>
        </p:spPr>
        <p:txBody>
          <a:bodyPr>
            <a:normAutofit lnSpcReduction="10000"/>
          </a:bodyPr>
          <a:lstStyle/>
          <a:p>
            <a:r>
              <a:rPr lang="ru-RU" sz="3500" b="1" i="1" dirty="0" smtClean="0"/>
              <a:t>Убеждение и упражнение</a:t>
            </a:r>
            <a:r>
              <a:rPr lang="ru-RU" sz="3500" i="1" dirty="0" smtClean="0"/>
              <a:t>.</a:t>
            </a:r>
            <a:r>
              <a:rPr lang="ru-RU" sz="3500" dirty="0" smtClean="0"/>
              <a:t> </a:t>
            </a:r>
          </a:p>
          <a:p>
            <a:r>
              <a:rPr lang="ru-RU" sz="3500" b="1" i="1" dirty="0" smtClean="0"/>
              <a:t>Рассказ </a:t>
            </a:r>
            <a:r>
              <a:rPr lang="ru-RU" sz="3500" b="1" i="1" dirty="0"/>
              <a:t>и лекция</a:t>
            </a:r>
            <a:r>
              <a:rPr lang="ru-RU" sz="3500" i="1" dirty="0"/>
              <a:t> </a:t>
            </a:r>
            <a:endParaRPr lang="ru-RU" sz="3500" i="1" dirty="0" smtClean="0"/>
          </a:p>
          <a:p>
            <a:r>
              <a:rPr lang="ru-RU" sz="3500" b="1" i="1" dirty="0" smtClean="0"/>
              <a:t>Беседа </a:t>
            </a:r>
            <a:r>
              <a:rPr lang="ru-RU" sz="3500" b="1" i="1" dirty="0"/>
              <a:t>и </a:t>
            </a:r>
            <a:r>
              <a:rPr lang="ru-RU" sz="3500" b="1" i="1" dirty="0" smtClean="0"/>
              <a:t>диспут</a:t>
            </a:r>
            <a:r>
              <a:rPr lang="ru-RU" sz="3500" b="1" dirty="0"/>
              <a:t> </a:t>
            </a:r>
            <a:endParaRPr lang="ru-RU" sz="3500" b="1" dirty="0" smtClean="0"/>
          </a:p>
          <a:p>
            <a:r>
              <a:rPr lang="ru-RU" sz="3500" b="1" i="1" dirty="0" smtClean="0"/>
              <a:t>Упражнения</a:t>
            </a:r>
            <a:r>
              <a:rPr lang="ru-RU" i="1" dirty="0"/>
              <a:t> 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286380" y="928670"/>
            <a:ext cx="2713057" cy="21796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Picture 3" descr="C:\Users\ser\Desktop\20210412_1621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57224" y="642918"/>
            <a:ext cx="3498850" cy="2624138"/>
          </a:xfrm>
          <a:prstGeom prst="rect">
            <a:avLst/>
          </a:prstGeom>
          <a:noFill/>
        </p:spPr>
      </p:pic>
      <p:pic>
        <p:nvPicPr>
          <p:cNvPr id="1030" name="Picture 6" descr="C:\Users\ser\Desktop\20210318_1709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4531505"/>
            <a:ext cx="2571768" cy="1928826"/>
          </a:xfrm>
          <a:prstGeom prst="rect">
            <a:avLst/>
          </a:prstGeom>
          <a:noFill/>
        </p:spPr>
      </p:pic>
      <p:pic>
        <p:nvPicPr>
          <p:cNvPr id="1031" name="Picture 7" descr="C:\Users\ser\Desktop\IMG_20210604_1028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00042"/>
            <a:ext cx="378621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avatars.mds.yandex.net/get-pdb/1523412/c96f8d42-0422-4558-a051-7c3bf83bf18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Эффективность использования метода упражнения повышается</a:t>
            </a:r>
            <a:r>
              <a:rPr lang="ru-RU" sz="2000" dirty="0" smtClean="0"/>
              <a:t>, если форма организации метода упражнения является </a:t>
            </a:r>
            <a:r>
              <a:rPr lang="ru-RU" sz="2000" i="1" dirty="0" smtClean="0"/>
              <a:t>игра:</a:t>
            </a:r>
            <a:r>
              <a:rPr lang="ru-RU" sz="2000" dirty="0" smtClean="0"/>
              <a:t> творческая, сюжетно-ролевая и другие виды игр. </a:t>
            </a:r>
            <a:br>
              <a:rPr lang="ru-RU" sz="2000" dirty="0" smtClean="0"/>
            </a:br>
            <a:r>
              <a:rPr lang="ru-RU" sz="2000" dirty="0" smtClean="0"/>
              <a:t>Игровая деятельность — всегда творческая, и дети, как правило, вносят какие-либо новые штрихи в проведение игры. В сюжетно-ролевой игре присутствует определенный нравственный образец (роль матери, отца, защитника, привлекательной профессии и пр.), которому ребенок хочет подражать.</a:t>
            </a:r>
            <a:br>
              <a:rPr lang="ru-RU" sz="2000" dirty="0" smtClean="0"/>
            </a:br>
            <a:endParaRPr lang="ru-RU" sz="2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51520" y="2420888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1\Downloads\20200807_113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c96f8d42-0422-4558-a051-7c3bf83bf18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Ценность игры заключается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dirty="0" smtClean="0"/>
              <a:t>в том, что потребностями ребенка становятся те нормы, следовать которым мы его хотим приучить. Игра достигает своего успеха при определенных условиях: </a:t>
            </a:r>
            <a:br>
              <a:rPr lang="ru-RU" sz="2000" dirty="0" smtClean="0"/>
            </a:br>
            <a:r>
              <a:rPr lang="ru-RU" sz="2000" dirty="0" smtClean="0"/>
              <a:t>Идея игры должна быть понятной и принятой детьми;</a:t>
            </a:r>
            <a:br>
              <a:rPr lang="ru-RU" sz="2000" dirty="0" smtClean="0"/>
            </a:br>
            <a:r>
              <a:rPr lang="ru-RU" sz="2000" dirty="0" smtClean="0"/>
              <a:t>Дети должны активно привлекаться к составлению сюжета игры, распределению ролей;</a:t>
            </a:r>
            <a:br>
              <a:rPr lang="ru-RU" sz="2000" dirty="0" smtClean="0"/>
            </a:br>
            <a:r>
              <a:rPr lang="ru-RU" sz="2000" dirty="0" smtClean="0"/>
              <a:t>детям должна предоставляться возможность повторить понравившуюся игру. Методы убеждения и упражнения тесно между собой взаимосвязаны.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 descr="C:\Users\1\Downloads\20200728_111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51520" y="2564904"/>
            <a:ext cx="4261248" cy="3195936"/>
          </a:xfrm>
          <a:prstGeom prst="rect">
            <a:avLst/>
          </a:prstGeom>
          <a:noFill/>
        </p:spPr>
      </p:pic>
      <p:pic>
        <p:nvPicPr>
          <p:cNvPr id="2051" name="Picture 3" descr="C:\Users\1\Downloads\20210413_121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c96f8d42-0422-4558-a051-7c3bf83bf18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Механизм реализации программы</a:t>
            </a:r>
            <a:endParaRPr lang="ru-RU" dirty="0"/>
          </a:p>
          <a:p>
            <a:r>
              <a:rPr lang="ru-RU" dirty="0"/>
              <a:t>Срок реализация </a:t>
            </a:r>
            <a:r>
              <a:rPr lang="ru-RU" dirty="0" smtClean="0"/>
              <a:t>практики </a:t>
            </a:r>
            <a:r>
              <a:rPr lang="ru-RU" dirty="0"/>
              <a:t>21-дневная смена в ГБУ ОСРЦН «Золотой колос» </a:t>
            </a:r>
            <a:r>
              <a:rPr lang="ru-RU" dirty="0" err="1"/>
              <a:t>Арзамасский</a:t>
            </a:r>
            <a:r>
              <a:rPr lang="ru-RU" dirty="0"/>
              <a:t> район.</a:t>
            </a:r>
          </a:p>
          <a:p>
            <a:r>
              <a:rPr lang="ru-RU" dirty="0" smtClean="0"/>
              <a:t>Практика </a:t>
            </a:r>
            <a:r>
              <a:rPr lang="ru-RU" dirty="0"/>
              <a:t>состоит из двух разделов, которые рассчитаны на несовершеннолетних 7-11 и 12-16 лет. </a:t>
            </a:r>
          </a:p>
          <a:p>
            <a:r>
              <a:rPr lang="ru-RU" dirty="0"/>
              <a:t>Занятия </a:t>
            </a:r>
            <a:r>
              <a:rPr lang="ru-RU" dirty="0" smtClean="0"/>
              <a:t>проводятся </a:t>
            </a:r>
            <a:r>
              <a:rPr lang="ru-RU" dirty="0"/>
              <a:t>с группой несовершеннолетних (8-10 человек), которая формируется отдельно в каждом отряде.</a:t>
            </a:r>
          </a:p>
          <a:p>
            <a:r>
              <a:rPr lang="ru-RU" dirty="0"/>
              <a:t>Занятия проводятся 3-4 раза в неделю.</a:t>
            </a:r>
          </a:p>
          <a:p>
            <a:pPr>
              <a:buNone/>
            </a:pPr>
            <a:r>
              <a:rPr lang="ru-RU" b="1" dirty="0" smtClean="0"/>
              <a:t>Включает </a:t>
            </a:r>
            <a:r>
              <a:rPr lang="ru-RU" b="1" dirty="0"/>
              <a:t>в себя 3 этапа:</a:t>
            </a:r>
          </a:p>
          <a:p>
            <a:pPr>
              <a:buNone/>
            </a:pPr>
            <a:r>
              <a:rPr lang="en-US" dirty="0"/>
              <a:t>I</a:t>
            </a:r>
            <a:r>
              <a:rPr lang="ru-RU" dirty="0"/>
              <a:t>. </a:t>
            </a:r>
            <a:r>
              <a:rPr lang="ru-RU" dirty="0" smtClean="0"/>
              <a:t>Вводный</a:t>
            </a:r>
            <a:endParaRPr lang="ru-RU" dirty="0"/>
          </a:p>
          <a:p>
            <a:pPr>
              <a:buNone/>
            </a:pPr>
            <a:r>
              <a:rPr lang="en-US" dirty="0"/>
              <a:t>II</a:t>
            </a:r>
            <a:r>
              <a:rPr lang="ru-RU" dirty="0"/>
              <a:t>. </a:t>
            </a:r>
            <a:r>
              <a:rPr lang="ru-RU" dirty="0" smtClean="0"/>
              <a:t>Коррекционно-развивающий</a:t>
            </a:r>
            <a:endParaRPr lang="ru-RU" dirty="0"/>
          </a:p>
          <a:p>
            <a:pPr>
              <a:buNone/>
            </a:pPr>
            <a:r>
              <a:rPr lang="en-US" dirty="0"/>
              <a:t>III</a:t>
            </a:r>
            <a:r>
              <a:rPr lang="ru-RU" dirty="0"/>
              <a:t>. </a:t>
            </a:r>
            <a:r>
              <a:rPr lang="ru-RU" dirty="0" smtClean="0"/>
              <a:t>Заключительный</a:t>
            </a:r>
            <a:endParaRPr lang="ru-RU" dirty="0"/>
          </a:p>
          <a:p>
            <a:pPr>
              <a:buNone/>
            </a:pPr>
            <a:r>
              <a:rPr lang="ru-RU" b="1" dirty="0"/>
              <a:t>Каждое занятие включает в себя 4 этапа:</a:t>
            </a:r>
          </a:p>
          <a:p>
            <a:pPr>
              <a:buNone/>
            </a:pPr>
            <a:r>
              <a:rPr lang="ru-RU" dirty="0"/>
              <a:t>1. Организационный  этап;</a:t>
            </a:r>
          </a:p>
          <a:p>
            <a:pPr>
              <a:buNone/>
            </a:pPr>
            <a:r>
              <a:rPr lang="ru-RU" dirty="0"/>
              <a:t>2. </a:t>
            </a:r>
            <a:r>
              <a:rPr lang="ru-RU" dirty="0" smtClean="0"/>
              <a:t>Мотивационно- ориентировочный </a:t>
            </a:r>
            <a:r>
              <a:rPr lang="ru-RU" dirty="0"/>
              <a:t>этап;</a:t>
            </a:r>
          </a:p>
          <a:p>
            <a:pPr>
              <a:buNone/>
            </a:pPr>
            <a:r>
              <a:rPr lang="ru-RU" dirty="0"/>
              <a:t>3. Основной этап;</a:t>
            </a:r>
            <a:endParaRPr lang="ru-RU" dirty="0" smtClean="0"/>
          </a:p>
          <a:p>
            <a:pPr>
              <a:buNone/>
            </a:pPr>
            <a:r>
              <a:rPr lang="ru-RU" dirty="0"/>
              <a:t>4. Заключительный этап. Рефлексия.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c96f8d42-0422-4558-a051-7c3bf83bf18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Тематический 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63688" y="1124744"/>
          <a:ext cx="5610321" cy="5088594"/>
        </p:xfrm>
        <a:graphic>
          <a:graphicData uri="http://schemas.openxmlformats.org/drawingml/2006/table">
            <a:tbl>
              <a:tblPr/>
              <a:tblGrid>
                <a:gridCol w="263904"/>
                <a:gridCol w="94420"/>
                <a:gridCol w="3074324"/>
                <a:gridCol w="673731"/>
                <a:gridCol w="664417"/>
                <a:gridCol w="839525"/>
              </a:tblGrid>
              <a:tr h="484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Название занятия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Кол-во часов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Теория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Практика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 gridSpan="5">
                  <a:txBody>
                    <a:bodyPr/>
                    <a:lstStyle/>
                    <a:p>
                      <a:pPr indent="988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9125" algn="l"/>
                        </a:tabLs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раздел. Возраст 7-11 лет.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«Азбука здоровья»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«Нет табачному дыму!»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«Чем опасна газировка?»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«Полезные и вредные привычки»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«Интернет: друг или враг?»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«Соблюдение ПДД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залог твоей безопасности!»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«Вне зависимости!»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9995" algn="l"/>
                          <a:tab pos="1760220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 gridSpan="5">
                  <a:txBody>
                    <a:bodyPr/>
                    <a:lstStyle/>
                    <a:p>
                      <a:pPr indent="988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II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раздел. Возраст 12-16 лет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«Что значит зависимость?»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«Осторожно, манипуляция!» (Курение)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«Ты и алкоголь»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4-5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«Береги себя от наркотиков»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«Причины ДТП!»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«Жизнь дается один раз!»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18590" algn="l"/>
                          <a:tab pos="193738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Итого: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5268913" y="1557338"/>
          <a:ext cx="3875400" cy="4569371"/>
        </p:xfrm>
        <a:graphic>
          <a:graphicData uri="http://schemas.openxmlformats.org/drawingml/2006/table">
            <a:tbl>
              <a:tblPr/>
              <a:tblGrid>
                <a:gridCol w="910790"/>
                <a:gridCol w="910790"/>
                <a:gridCol w="806104"/>
                <a:gridCol w="915269"/>
                <a:gridCol w="144227"/>
                <a:gridCol w="188220"/>
              </a:tblGrid>
              <a:tr h="5252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b="1">
                          <a:latin typeface="Times New Roman"/>
                          <a:ea typeface="Times New Roman"/>
                          <a:cs typeface="Times New Roman"/>
                        </a:rPr>
                        <a:t>Смена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b="1">
                          <a:latin typeface="Times New Roman"/>
                          <a:ea typeface="Times New Roman"/>
                          <a:cs typeface="Times New Roman"/>
                        </a:rPr>
                        <a:t>1 отряд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b="1">
                          <a:latin typeface="Times New Roman"/>
                          <a:ea typeface="Times New Roman"/>
                          <a:cs typeface="Times New Roman"/>
                        </a:rPr>
                        <a:t>2 отряд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b="1">
                          <a:latin typeface="Times New Roman"/>
                          <a:ea typeface="Times New Roman"/>
                          <a:cs typeface="Times New Roman"/>
                        </a:rPr>
                        <a:t>Входящая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b="1">
                          <a:latin typeface="Times New Roman"/>
                          <a:ea typeface="Times New Roman"/>
                          <a:cs typeface="Times New Roman"/>
                        </a:rPr>
                        <a:t>Итоговая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b="1">
                          <a:latin typeface="Times New Roman"/>
                          <a:ea typeface="Times New Roman"/>
                          <a:cs typeface="Times New Roman"/>
                        </a:rPr>
                        <a:t>Входящая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b="1">
                          <a:latin typeface="Times New Roman"/>
                          <a:ea typeface="Times New Roman"/>
                          <a:cs typeface="Times New Roman"/>
                        </a:rPr>
                        <a:t>Итоговая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b="1">
                          <a:latin typeface="Times New Roman"/>
                          <a:ea typeface="Times New Roman"/>
                          <a:cs typeface="Times New Roman"/>
                        </a:rPr>
                        <a:t>№ 12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Высокий - 3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Средний - 7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Низкий - 0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Высокий - 0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Средний - 8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Низкий - 0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Высокий - 1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Средний - 0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Низкий - 1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Высокий – 0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Средний - 8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Низкий – 0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b="1">
                          <a:latin typeface="Times New Roman"/>
                          <a:ea typeface="Times New Roman"/>
                          <a:cs typeface="Times New Roman"/>
                        </a:rPr>
                        <a:t>№ 13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Высокий - 2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Средний - 7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Низкий- 1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Высокий - 5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Средний - 3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Низкий - 0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Высокий - 5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Средний - 3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Низкий - 2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Высокий – 2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Средний - 8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Низкий - 0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b="1">
                          <a:latin typeface="Times New Roman"/>
                          <a:ea typeface="Times New Roman"/>
                          <a:cs typeface="Times New Roman"/>
                        </a:rPr>
                        <a:t>№ 14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Высокий - 0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Средний - 9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Низкий - 1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Высокий - 0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Средний -8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Низкий- 0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Высокий - 2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Средний - 8</a:t>
                      </a:r>
                      <a:r>
                        <a:rPr lang="ru-RU" sz="2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latin typeface="Times New Roman"/>
                          <a:ea typeface="Times New Roman"/>
                          <a:cs typeface="Times New Roman"/>
                        </a:rPr>
                        <a:t>Низкий - 0</a:t>
                      </a:r>
                      <a:endParaRPr lang="ru-RU" sz="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latin typeface="Times New Roman"/>
                          <a:ea typeface="Times New Roman"/>
                          <a:cs typeface="Times New Roman"/>
                        </a:rPr>
                        <a:t>Высокий - 0</a:t>
                      </a:r>
                      <a:r>
                        <a:rPr lang="ru-RU" sz="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latin typeface="Times New Roman"/>
                          <a:ea typeface="Times New Roman"/>
                          <a:cs typeface="Times New Roman"/>
                        </a:rPr>
                        <a:t>Средний - 7</a:t>
                      </a:r>
                      <a:r>
                        <a:rPr lang="ru-RU" sz="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latin typeface="Times New Roman"/>
                          <a:ea typeface="Times New Roman"/>
                          <a:cs typeface="Times New Roman"/>
                        </a:rPr>
                        <a:t>Низкий – 0</a:t>
                      </a:r>
                      <a:endParaRPr lang="ru-RU" sz="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148" marR="1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s://avatars.mds.yandex.net/get-pdb/1523412/c96f8d42-0422-4558-a051-7c3bf83bf18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:\Семинары...Конкурсы...Стенгазеты\Конкурс\8 мар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2088006" cy="2952328"/>
          </a:xfrm>
          <a:prstGeom prst="rect">
            <a:avLst/>
          </a:prstGeom>
          <a:noFill/>
        </p:spPr>
      </p:pic>
      <p:pic>
        <p:nvPicPr>
          <p:cNvPr id="3076" name="Picture 4" descr="H:\Семинары...Конкурсы...Стенгазеты\Конкурс\198404Ф1.Б.2018.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573016"/>
            <a:ext cx="2160240" cy="3054464"/>
          </a:xfrm>
          <a:prstGeom prst="rect">
            <a:avLst/>
          </a:prstGeom>
          <a:noFill/>
        </p:spPr>
      </p:pic>
      <p:pic>
        <p:nvPicPr>
          <p:cNvPr id="3078" name="Picture 6" descr="C:\Users\1\Downloads\2021-06-10_11-08-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85728"/>
            <a:ext cx="2250047" cy="3192452"/>
          </a:xfrm>
          <a:prstGeom prst="rect">
            <a:avLst/>
          </a:prstGeom>
          <a:noFill/>
        </p:spPr>
      </p:pic>
      <p:pic>
        <p:nvPicPr>
          <p:cNvPr id="3079" name="Picture 7" descr="C:\Users\1\Downloads\2021-06-10_11-13-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643314"/>
            <a:ext cx="2118485" cy="2991644"/>
          </a:xfrm>
          <a:prstGeom prst="rect">
            <a:avLst/>
          </a:prstGeom>
          <a:noFill/>
        </p:spPr>
      </p:pic>
      <p:pic>
        <p:nvPicPr>
          <p:cNvPr id="3080" name="Picture 8" descr="C:\Users\1\Downloads\2021-06-10_11-15-5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714356"/>
            <a:ext cx="2208922" cy="3168352"/>
          </a:xfrm>
          <a:prstGeom prst="rect">
            <a:avLst/>
          </a:prstGeom>
          <a:noFill/>
        </p:spPr>
      </p:pic>
      <p:pic>
        <p:nvPicPr>
          <p:cNvPr id="3081" name="Picture 9" descr="C:\Users\1\Downloads\20210610_1120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4214818"/>
            <a:ext cx="316841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442</Words>
  <Application>Microsoft Office PowerPoint</Application>
  <PresentationFormat>Экран (4:3)</PresentationFormat>
  <Paragraphs>159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«Я люблю тебя, жизнь!»</vt:lpstr>
      <vt:lpstr>Практика  «Я люблю тебя, жизнь!»         имеет социально-педагогическую направленность и нацелена на несовершеннолетних, у которых имеются такие риски зависимого поведения, как заниженная самооценка, проблемы в межличностном общении, либо уже сложившаяся зависимость от вредных привычек. Реализация практики в условиях ГБУ ОСРЦН «Золотой колос»,  способствует повышению уровня осведомленности о психоактивных веществах, и как результат, увеличению числа несовершеннолетних с отрицательной позицией по отношению к ним. </vt:lpstr>
      <vt:lpstr>Цель программы:  социально-педагогическая профилактика аддиктивного поведения подростков в условиях ГБУ ОСРЦН «Золотой колос». Задачи программы:  Коррекционно-реабилитационные:  формирование навыков отказа от принятия психоактивных веществ; формирование у детей навыков уверенного поведения в сложных ситуациях; Развивающие: отработка методов противостояния внешнему воздействию ровесников и взрослых;  Информирующие: разъяснение негативных последствий “вредных привычек”. </vt:lpstr>
      <vt:lpstr>Методы и техники, используемые в практике </vt:lpstr>
      <vt:lpstr>Эффективность использования метода упражнения повышается, если форма организации метода упражнения является игра: творческая, сюжетно-ролевая и другие виды игр.  Игровая деятельность — всегда творческая, и дети, как правило, вносят какие-либо новые штрихи в проведение игры. В сюжетно-ролевой игре присутствует определенный нравственный образец (роль матери, отца, защитника, привлекательной профессии и пр.), которому ребенок хочет подражать. </vt:lpstr>
      <vt:lpstr>Ценность игры заключается  в том, что потребностями ребенка становятся те нормы, следовать которым мы его хотим приучить. Игра достигает своего успеха при определенных условиях:  Идея игры должна быть понятной и принятой детьми; Дети должны активно привлекаться к составлению сюжета игры, распределению ролей; детям должна предоставляться возможность повторить понравившуюся игру. Методы убеждения и упражнения тесно между собой взаимосвязаны. </vt:lpstr>
      <vt:lpstr>Презентация PowerPoint</vt:lpstr>
      <vt:lpstr>Тематический план 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Конкурс: «Sos! Осторожно наркотики»  «Наркотики-путь в никуда!»</dc:title>
  <dc:creator>1</dc:creator>
  <cp:lastModifiedBy>user</cp:lastModifiedBy>
  <cp:revision>30</cp:revision>
  <dcterms:created xsi:type="dcterms:W3CDTF">2021-06-08T15:23:49Z</dcterms:created>
  <dcterms:modified xsi:type="dcterms:W3CDTF">2023-01-23T08:07:19Z</dcterms:modified>
</cp:coreProperties>
</file>