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!akov RePack" initials="DR" lastIdx="7" clrIdx="0">
    <p:extLst>
      <p:ext uri="{19B8F6BF-5375-455C-9EA6-DF929625EA0E}">
        <p15:presenceInfo xmlns:p15="http://schemas.microsoft.com/office/powerpoint/2012/main" userId="D!akov ReP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C7C7C7"/>
    <a:srgbClr val="000000"/>
    <a:srgbClr val="D5D5D5"/>
    <a:srgbClr val="DEDEDE"/>
    <a:srgbClr val="A21245"/>
    <a:srgbClr val="9B9B9B"/>
    <a:srgbClr val="404040"/>
    <a:srgbClr val="075AB5"/>
    <a:srgbClr val="003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A0FDD9-1542-4897-8B34-9ECA02668951}">
  <a:tblStyle styleId="{F6A0FDD9-1542-4897-8B34-9ECA026689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C0925B-C213-4998-8F30-9B21F019558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3:07:10.615" idx="1">
    <p:pos x="2274" y="839"/>
    <p:text>Приводятся результаты предварительной проработки проекта, рассмотренные альтернативы и причины отказа от рассмотренных альтернатив. Предлагается оптимальный вариант: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4:20:13.533" idx="3">
    <p:pos x="1716" y="769"/>
    <p:text>* Под ресурсами проекта понимаются трудовые, материальные, информационные, финансовые ресурсы, востребованные в ходе реализации проекта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4:42:07.465" idx="4">
    <p:pos x="354" y="1131"/>
    <p:text>Следует указать конкретные, измеримые в числовых значениях, результаты, которые планируется достичь за период реализации проекта.
Используемые показатели должны соответствовать следующим требованиям:
● адекватность (показатель характеризует реальную ситуацию в результате достижения цели или решения задачи);
● достижимость (значения этого показателя реалистично получить в рамках реализации проекта);
● достоверность (способ сбора и обработки исходной информации можно будет подтвердить документально);
● измеримость (у показателя должны быть числовые значения);
● объективность (не допускается использование показателей, которые могут улучшаться при ухудшении реального положения дел);
● однозначность (смысл показателя не должен вызывать разночтений, поэтому следует избегать сложных формулировок).</p:text>
    <p:extLst>
      <p:ext uri="{C676402C-5697-4E1C-873F-D02D1690AC5C}">
        <p15:threadingInfo xmlns:p15="http://schemas.microsoft.com/office/powerpoint/2012/main" timeZoneBias="-180"/>
      </p:ext>
    </p:extLst>
  </p:cm>
  <p:cm authorId="1" dt="2019-02-20T04:42:28.667" idx="5">
    <p:pos x="373" y="2292"/>
    <p:text>Следует указать результаты, не измеримые в числовых значениях, которые планируется достичь за период реализации проекта (положительные изменения в социуме, решение конкретных социальных проблем, повышение качества жизни целевой группы и т. п.).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9510" y="741363"/>
            <a:ext cx="65787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919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1339850"/>
            <a:ext cx="6430962" cy="3617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1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74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61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1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05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14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28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2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3568" y="205978"/>
            <a:ext cx="800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39552" y="1182122"/>
            <a:ext cx="8003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2816442" y="467798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" y="0"/>
            <a:ext cx="9137277" cy="5143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4" y="2018587"/>
            <a:ext cx="3111803" cy="738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9581" y="1632654"/>
            <a:ext cx="533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«Сенсорная комната»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176" y="2048662"/>
            <a:ext cx="38430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"/>
              </a:spcAft>
            </a:pP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Заказчик проекта: Государственное казенное учреждение социального обслуживания Свердловской области «Социально-реабилитационный центр для несовершеннолетних города Березовского»</a:t>
            </a:r>
          </a:p>
          <a:p>
            <a:pPr>
              <a:spcAft>
                <a:spcPts val="10"/>
              </a:spcAft>
            </a:pPr>
            <a:endParaRPr lang="ru-RU" sz="9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algn="just">
              <a:spcAft>
                <a:spcPts val="10"/>
              </a:spcAft>
            </a:pPr>
            <a:r>
              <a:rPr lang="ru-RU" sz="8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Цель проекта: </a:t>
            </a:r>
            <a:r>
              <a:rPr lang="ru-RU" sz="800" b="1" dirty="0" smtClean="0">
                <a:solidFill>
                  <a:srgbClr val="282828"/>
                </a:solidFill>
                <a:latin typeface="+mn-lt"/>
              </a:rPr>
              <a:t>Организация </a:t>
            </a:r>
            <a:r>
              <a:rPr lang="ru-RU" sz="800" b="1" dirty="0">
                <a:solidFill>
                  <a:srgbClr val="282828"/>
                </a:solidFill>
                <a:latin typeface="+mn-lt"/>
              </a:rPr>
              <a:t>психолого-педагогического сопровождения (психологическая реабилитация)детей, находящихся на реабилитации в Государственном казенном учреждении социального обслуживания Свердловской области «Социально реабилитационный центр для несовершеннолетних города Березовского» (ГКУ «СРЦН города Березовского»)</a:t>
            </a:r>
            <a:endParaRPr lang="ru-RU" sz="800" b="1" dirty="0">
              <a:latin typeface="+mn-lt"/>
            </a:endParaRPr>
          </a:p>
          <a:p>
            <a:pPr>
              <a:spcAft>
                <a:spcPts val="10"/>
              </a:spcAft>
            </a:pPr>
            <a:endParaRPr lang="ru-RU" sz="900" b="1" dirty="0" smtClean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946"/>
            <a:ext cx="9144000" cy="2897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75A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590881"/>
            <a:ext cx="338602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Ресурсный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план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527" y="1187826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Таблица используемых ресурсов: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47689"/>
              </p:ext>
            </p:extLst>
          </p:nvPr>
        </p:nvGraphicFramePr>
        <p:xfrm>
          <a:off x="519381" y="1454074"/>
          <a:ext cx="8141812" cy="3153625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61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5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Наименование статьи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Количественная оценка ресурсов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Вклад партнёров проекта, с указанием партнёров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( если имеются)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EDEDE">
                            <a:shade val="30000"/>
                            <a:satMod val="115000"/>
                          </a:srgbClr>
                        </a:gs>
                        <a:gs pos="100000">
                          <a:srgbClr val="DEDEDE">
                            <a:shade val="675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-Ремонт помещения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580000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-Ремонт осуществляет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Общество с ограниченной ответственностью «</a:t>
                      </a:r>
                      <a:r>
                        <a:rPr lang="ru-RU" sz="1000" b="0" baseline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ВторЦветМет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Урал»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-Приобретение оборудования и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мебели для сенсорной комнаты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298435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Средства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гранта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-Оплата ЖКУ для содержания «сенсорной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комнаты»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1500руб./месяц – электроэнергия;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1700руб./месяц </a:t>
                      </a:r>
                      <a:r>
                        <a:rPr lang="ru-RU" sz="1000" b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теплоэнергия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Оплату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ЖКУ производит ГКУ «СРЦН города Березовского»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-Оплата труда психолога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12520/в месяц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Оплату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труда производит ГКУ «СРЦН города Березовского»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-Публикация в СМИ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2000/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публикация в газете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Оплату производит ГКУ «СРЦН города Березовского»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054"/>
            <a:ext cx="9144000" cy="2563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A2124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334110"/>
            <a:ext cx="33860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Ключевые показатели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эффективности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483" y="1191483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Таблица используемых ресурсов: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3238"/>
              </p:ext>
            </p:extLst>
          </p:nvPr>
        </p:nvGraphicFramePr>
        <p:xfrm>
          <a:off x="1094000" y="1454074"/>
          <a:ext cx="6933801" cy="4012503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6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Показатели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Значение показателя</a:t>
                      </a:r>
                      <a:endParaRPr lang="ru-RU" sz="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Количественные результаты: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</a:t>
                      </a:r>
                      <a:r>
                        <a:rPr lang="ru-RU" dirty="0" smtClean="0"/>
                        <a:t> </a:t>
                      </a:r>
                      <a:r>
                        <a:rPr lang="ru-RU" sz="1000" dirty="0" smtClean="0"/>
                        <a:t>Открытие «сенсорной комнаты»</a:t>
                      </a:r>
                      <a:endParaRPr lang="ru-RU" sz="10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</a:t>
                      </a:r>
                      <a:r>
                        <a:rPr lang="ru-RU" sz="1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К</a:t>
                      </a:r>
                      <a:r>
                        <a:rPr lang="ru-RU" sz="1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оличество воспитанников, которым оказаны психологические услуги,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с использованием индивидуальных занятий в «сенсорной комнате»</a:t>
                      </a:r>
                      <a:endParaRPr lang="ru-RU" sz="10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88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-Количество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публикаций в СМИ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2.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Качественные</a:t>
                      </a:r>
                      <a:r>
                        <a:rPr lang="ru-RU" sz="10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результаты:</a:t>
                      </a:r>
                      <a:endParaRPr lang="ru-RU" sz="1000" b="1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rgbClr val="020202"/>
                          </a:solidFill>
                          <a:effectLst/>
                          <a:latin typeface="Open Sans"/>
                        </a:rPr>
                        <a:t>- Активация различных функций центральной нервной системы за счет создания обогащенной мультисенсорной среды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Open San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08906"/>
                  </a:ext>
                </a:extLst>
              </a:tr>
              <a:tr h="321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- Стимуляция сенсорного восприятия и двигательной активности, коррекция психических состояний-снятие тревожности и агрессии, профилактика умственного и физического переутомления, повышение положительных эмоций, релаксация, стимулирование психической активности, снятие мышечного и эмоционального напряжения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Повышение качества предоставления реабилитационных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услуг воспитанникам центра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Организация индивидуальной и комплексной психологической помощи воспитанникам центра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0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94000" y="883637"/>
            <a:ext cx="1636588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4946" y="605767"/>
            <a:ext cx="179686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Приложения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76" y="990583"/>
            <a:ext cx="8586389" cy="40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4" y="189780"/>
            <a:ext cx="8659402" cy="45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7" y="212361"/>
            <a:ext cx="8077429" cy="47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8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52" y="222022"/>
            <a:ext cx="7928002" cy="5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6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7" y="195535"/>
            <a:ext cx="8534630" cy="50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6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0" y="140724"/>
            <a:ext cx="8350370" cy="51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6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0" y="119406"/>
            <a:ext cx="8871060" cy="55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3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0" y="196451"/>
            <a:ext cx="8526004" cy="47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8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7552" y="518663"/>
            <a:ext cx="372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Цель проекта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213" y="1258214"/>
            <a:ext cx="715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Цель проекта</a:t>
            </a:r>
            <a:r>
              <a:rPr lang="ru-RU" sz="1200" b="1" u="sng" dirty="0" smtClean="0"/>
              <a:t>: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9936" y="1578706"/>
            <a:ext cx="7157546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ru-RU" sz="900" dirty="0">
                <a:solidFill>
                  <a:srgbClr val="282828"/>
                </a:solidFill>
                <a:latin typeface="PT Sans"/>
              </a:rPr>
              <a:t>Организация психолого-педагогического сопровождения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(психологическая реабилитация)детей, находящихся на реабилитации в Государственном казенном учреждении социального обслуживания Свердловской области «Социально реабилитационный центр для несовершеннолетних города Березовского» (ГКУ «СРЦН города Березовского»)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9936" y="2135715"/>
            <a:ext cx="715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/>
              <a:t>Актуальность и социальная значимость проекта: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943911" y="2410623"/>
            <a:ext cx="7460623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440"/>
              </a:lnSpc>
            </a:pPr>
            <a:r>
              <a:rPr lang="ru-RU" sz="900" b="1" dirty="0" smtClean="0">
                <a:solidFill>
                  <a:srgbClr val="282828"/>
                </a:solidFill>
                <a:latin typeface="PT Sans"/>
              </a:rPr>
              <a:t>Цель </a:t>
            </a:r>
            <a:r>
              <a:rPr lang="ru-RU" sz="900" b="1" dirty="0">
                <a:solidFill>
                  <a:srgbClr val="282828"/>
                </a:solidFill>
                <a:latin typeface="PT Sans"/>
              </a:rPr>
              <a:t>работы </a:t>
            </a:r>
            <a:r>
              <a:rPr lang="ru-RU" sz="900" b="1" dirty="0" smtClean="0">
                <a:solidFill>
                  <a:srgbClr val="282828"/>
                </a:solidFill>
                <a:latin typeface="PT Sans"/>
              </a:rPr>
              <a:t>социально-реабилитационного центра: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осуществление предусмотренных законодательством РФ полномочий исполнительных органов государственной власти Свердловской области в сфере социального обслуживания, профилактики безнадзорности и беспризорности, социальной реабилитации несовершеннолетних детей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. </a:t>
            </a:r>
          </a:p>
          <a:p>
            <a:pPr indent="432000" algn="just">
              <a:lnSpc>
                <a:spcPts val="1440"/>
              </a:lnSpc>
            </a:pP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В социально-реабилитационном центре проживают и воспитываются дети, оставшиеся без попечения родителей, дети-сироты, а также дети из неблагополучных семей в количестве 88 воспитанников. У таких детей присутствует высокий уровень тревожности, нарушение эмоционально-волевой сферы, коммуникативных качеств личности, синдром </a:t>
            </a:r>
            <a:r>
              <a:rPr lang="ru-RU" sz="900" dirty="0" err="1" smtClean="0">
                <a:solidFill>
                  <a:srgbClr val="282828"/>
                </a:solidFill>
                <a:latin typeface="PT Sans"/>
              </a:rPr>
              <a:t>гиперактивности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, депрессивное состояние, адаптационные расстройства. </a:t>
            </a:r>
            <a:r>
              <a:rPr lang="ru-RU" sz="900" dirty="0"/>
              <a:t>В сенсорной комнате происходит воздействие на три основных канала восприятия человеком окружающего мира — кинестетический, аудиальный и визуальный (тактильными ощущениями, звуком и цветом</a:t>
            </a:r>
            <a:r>
              <a:rPr lang="ru-RU" sz="900" dirty="0" smtClean="0"/>
              <a:t>).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Современная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психологическая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помощь в виде систематических занятий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в условиях сенсорной комнаты,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повышает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эффективность реабилитационных мероприятий,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способствует положительному периоду адаптации ребенка в учреждении, активно развивает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коммуникативные навыки,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снимает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психологические барьеры,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помогает корректировать эмоциональную сферу, что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способствует нормализации психического и психологического развития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ребенка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;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з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анятия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в сенсорной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комнате, под руководством психолога, помогут создать у воспитанников ощущение безопасности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и защищенности,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сформировать положительный эмоциональный фон, снизить беспокойство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и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агрессивность, снять нервное возбуждение 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и </a:t>
            </a:r>
            <a:r>
              <a:rPr lang="ru-RU" sz="900" dirty="0" smtClean="0">
                <a:solidFill>
                  <a:srgbClr val="282828"/>
                </a:solidFill>
                <a:latin typeface="PT Sans"/>
              </a:rPr>
              <a:t>тревожность.</a:t>
            </a:r>
            <a:r>
              <a:rPr lang="ru-RU" sz="900" dirty="0">
                <a:solidFill>
                  <a:srgbClr val="282828"/>
                </a:solidFill>
                <a:latin typeface="PT Sans"/>
              </a:rPr>
              <a:t> </a:t>
            </a:r>
            <a:endParaRPr lang="ru-RU" sz="900" dirty="0" smtClean="0"/>
          </a:p>
        </p:txBody>
      </p:sp>
    </p:spTree>
    <p:extLst>
      <p:ext uri="{BB962C8B-B14F-4D97-AF65-F5344CB8AC3E}">
        <p14:creationId xmlns:p14="http://schemas.microsoft.com/office/powerpoint/2010/main" val="41778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8" y="366575"/>
            <a:ext cx="8454506" cy="4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5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237" y="514862"/>
            <a:ext cx="372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Цель проекта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213" y="1302104"/>
            <a:ext cx="1992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Задачи: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31213" y="3008778"/>
            <a:ext cx="199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Место реализации</a:t>
            </a:r>
          </a:p>
          <a:p>
            <a:pPr algn="r"/>
            <a:r>
              <a:rPr lang="ru-RU" sz="1200" b="1" u="sng" dirty="0" smtClean="0"/>
              <a:t>проекта: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31213" y="3583061"/>
            <a:ext cx="1992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Участники проекта: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62579" y="1302104"/>
            <a:ext cx="5398615" cy="29700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 smtClean="0"/>
              <a:t>Подготовка помещения для оборудования «сенсорной комнаты»;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Приобретение необходимой мебели и оборудования;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Монтаж приобретенного оборудования;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Разработка программы психологического сопровождения воспитанников центра в условиях «сенсорной комнаты»;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Реализация проекта и повышение качества реабилитационного процесса, путем проведения индивидуально-ориентированных социально-психологических занятий;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Информирование о реализации проекта.</a:t>
            </a:r>
          </a:p>
          <a:p>
            <a:pPr marL="171450" indent="-171450">
              <a:buFontTx/>
              <a:buChar char="-"/>
            </a:pPr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 smtClean="0"/>
              <a:t>- </a:t>
            </a:r>
          </a:p>
          <a:p>
            <a:endParaRPr lang="ru-RU" sz="1100" dirty="0"/>
          </a:p>
          <a:p>
            <a:endParaRPr lang="ru-RU" sz="11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281042" y="3011190"/>
            <a:ext cx="5398615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   ГКУ «СРЦН города Березовского», Свердловская область, поселок Лосиный, улица Октябрьская, 10</a:t>
            </a:r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262577" y="3583061"/>
            <a:ext cx="5398615" cy="12772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pPr marL="171450" indent="-171450">
              <a:buFontTx/>
              <a:buChar char="-"/>
            </a:pPr>
            <a:r>
              <a:rPr lang="ru-RU" sz="1100" dirty="0" smtClean="0"/>
              <a:t>ГКУ «СРЦН города Березовского»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ООО «ВЦМ Урал»</a:t>
            </a:r>
          </a:p>
          <a:p>
            <a:pPr marL="171450" indent="-171450">
              <a:buFontTx/>
              <a:buChar char="-"/>
            </a:pPr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83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11"/>
            <a:ext cx="9144000" cy="194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8880" y="29319"/>
            <a:ext cx="337404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Концепция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 альтернативы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594" y="565907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Краткое описание содержания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85924"/>
              </p:ext>
            </p:extLst>
          </p:nvPr>
        </p:nvGraphicFramePr>
        <p:xfrm>
          <a:off x="168214" y="863095"/>
          <a:ext cx="8807571" cy="4401434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176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1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93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Варианты реализации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Преимущества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Недостатки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Вывод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008"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100000">
                          <a:srgbClr val="B6B6B6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Реализуем проект в полном объеме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50" dirty="0" smtClean="0"/>
                        <a:t>Занятия</a:t>
                      </a:r>
                      <a:r>
                        <a:rPr lang="ru-RU" sz="950" baseline="0" dirty="0" smtClean="0"/>
                        <a:t> в сенсорной комнате оказывают благоприятное воздействие на нервную систему ребенка, улучшают психоэмоциональное состояние. </a:t>
                      </a:r>
                    </a:p>
                    <a:p>
                      <a:r>
                        <a:rPr lang="ru-RU" sz="950" baseline="0" dirty="0" smtClean="0"/>
                        <a:t>В сенсорной комнате можно использовать разные методы воздействия: </a:t>
                      </a:r>
                      <a:r>
                        <a:rPr lang="ru-RU" sz="950" baseline="0" dirty="0" err="1" smtClean="0"/>
                        <a:t>цветотерапия</a:t>
                      </a:r>
                      <a:r>
                        <a:rPr lang="ru-RU" sz="950" baseline="0" dirty="0" smtClean="0"/>
                        <a:t>, </a:t>
                      </a:r>
                      <a:r>
                        <a:rPr lang="ru-RU" sz="950" baseline="0" dirty="0" err="1" smtClean="0"/>
                        <a:t>звукотерапия</a:t>
                      </a:r>
                      <a:r>
                        <a:rPr lang="ru-RU" sz="950" baseline="0" dirty="0" smtClean="0"/>
                        <a:t>, </a:t>
                      </a:r>
                      <a:r>
                        <a:rPr lang="ru-RU" sz="950" baseline="0" dirty="0" err="1" smtClean="0"/>
                        <a:t>светотерапия</a:t>
                      </a:r>
                      <a:r>
                        <a:rPr lang="ru-RU" sz="950" baseline="0" dirty="0" smtClean="0"/>
                        <a:t>, тактильные ощущения, ароматерапия. В помещении, которое состоит из двух зон: релаксационной и активационной, можно активировать и стимулировать органы чувств, нервную систему, а также наоборот расслабиться и создать необходимый настрой у воспитанников.</a:t>
                      </a:r>
                      <a:endParaRPr lang="ru-RU" sz="95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Принять к реализации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94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11"/>
            <a:ext cx="9144000" cy="194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357673"/>
            <a:ext cx="337404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Концепция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 альтернативы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743" y="992596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Устраняемые риски </a:t>
            </a:r>
            <a:r>
              <a:rPr lang="en-US" sz="1050" u="sng" dirty="0" smtClean="0">
                <a:solidFill>
                  <a:schemeClr val="tx2">
                    <a:lumMod val="25000"/>
                  </a:schemeClr>
                </a:solidFill>
              </a:rPr>
              <a:t>/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проблемы: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90344"/>
              </p:ext>
            </p:extLst>
          </p:nvPr>
        </p:nvGraphicFramePr>
        <p:xfrm>
          <a:off x="1094000" y="2205196"/>
          <a:ext cx="6977945" cy="2875451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174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789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Значение показателя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68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Текущее значение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Целевое состояние</a:t>
                      </a:r>
                      <a:r>
                        <a:rPr lang="ru-RU" sz="1050" b="1" dirty="0" smtClean="0">
                          <a:solidFill>
                            <a:srgbClr val="008C3B"/>
                          </a:solidFill>
                        </a:rPr>
                        <a:t>*</a:t>
                      </a:r>
                      <a:endParaRPr lang="ru-RU" sz="900" b="1" dirty="0" smtClean="0">
                        <a:solidFill>
                          <a:srgbClr val="008C3B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Отклонение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894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-Разнообразие методов психологического</a:t>
                      </a:r>
                      <a:r>
                        <a:rPr lang="ru-RU" sz="9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сопровождения</a:t>
                      </a:r>
                      <a:endParaRPr lang="ru-RU" sz="900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-Недостаточно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-В сенсорной комнате возможно использование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различных методик, которые в комплексе предоставляют хороший результат психологической работы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57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-Адаптационный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период</a:t>
                      </a:r>
                    </a:p>
                    <a:p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Уровень тревожности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-При поступлении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в центр у ребенка наблюдается недоверие, тревожность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-С помощью занятий в сенсорной комнате период адаптации у ребёнка будет проходить быстрее,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насыщеннее и результативнее</a:t>
                      </a:r>
                      <a:endParaRPr lang="ru-RU" sz="9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4000" y="1242288"/>
            <a:ext cx="6977945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 Малое разнообразие методов психологического сопровождения воспитанников центра;</a:t>
            </a:r>
          </a:p>
          <a:p>
            <a:r>
              <a:rPr lang="ru-RU" sz="1100" dirty="0" smtClean="0"/>
              <a:t>- Тяжелый адаптационный период при поступлении ребенка в учреждение;</a:t>
            </a:r>
          </a:p>
          <a:p>
            <a:r>
              <a:rPr lang="ru-RU" sz="1100" dirty="0" smtClean="0"/>
              <a:t>- Высокий уровень тревожности;</a:t>
            </a:r>
          </a:p>
          <a:p>
            <a:r>
              <a:rPr lang="ru-RU" sz="1100" dirty="0" smtClean="0"/>
              <a:t>- Нестабильная эмоционально-волевая сфера;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4000" y="1951281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Эффект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12" y="7045956"/>
            <a:ext cx="3380539" cy="80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3413" y="6910399"/>
            <a:ext cx="131019" cy="117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81193" y="7045956"/>
            <a:ext cx="133239" cy="11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8607" y="6870298"/>
            <a:ext cx="12971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/>
              <a:t>- Улучшение показателей</a:t>
            </a:r>
            <a:endParaRPr lang="ru-RU" sz="7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47812" y="7016974"/>
            <a:ext cx="12939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/>
              <a:t>- Ухудшение показателей</a:t>
            </a:r>
            <a:endParaRPr lang="ru-RU" sz="7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77507" y="6943439"/>
            <a:ext cx="17604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008C3B"/>
                </a:solidFill>
              </a:rPr>
              <a:t>* </a:t>
            </a:r>
            <a:r>
              <a:rPr lang="ru-RU" sz="700" i="1" dirty="0"/>
              <a:t>Применяется цветовая индикация</a:t>
            </a:r>
          </a:p>
        </p:txBody>
      </p:sp>
    </p:spTree>
    <p:extLst>
      <p:ext uri="{BB962C8B-B14F-4D97-AF65-F5344CB8AC3E}">
        <p14:creationId xmlns:p14="http://schemas.microsoft.com/office/powerpoint/2010/main" val="24717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90719"/>
              </p:ext>
            </p:extLst>
          </p:nvPr>
        </p:nvGraphicFramePr>
        <p:xfrm>
          <a:off x="268017" y="1268083"/>
          <a:ext cx="8677574" cy="2700068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2169393">
                  <a:extLst>
                    <a:ext uri="{9D8B030D-6E8A-4147-A177-3AD203B41FA5}">
                      <a16:colId xmlns:a16="http://schemas.microsoft.com/office/drawing/2014/main" val="453850070"/>
                    </a:ext>
                  </a:extLst>
                </a:gridCol>
                <a:gridCol w="2169395">
                  <a:extLst>
                    <a:ext uri="{9D8B030D-6E8A-4147-A177-3AD203B41FA5}">
                      <a16:colId xmlns:a16="http://schemas.microsoft.com/office/drawing/2014/main" val="48827983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1715597897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2578318862"/>
                    </a:ext>
                  </a:extLst>
                </a:gridCol>
              </a:tblGrid>
              <a:tr h="270006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-Коррекция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эмоционально-волевой сферы</a:t>
                      </a:r>
                      <a:endParaRPr lang="ru-RU" sz="105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-В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центре проживают дети из неблагополучных семей, поэтому у большинства из них присутствует нестабильность эмоционально-волевой сферы, подавленность, чувство страха, отсутствие навыков коммуникации, задержка развития</a:t>
                      </a:r>
                      <a:endParaRPr lang="ru-RU" sz="105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-Улучшение эмоционального состояния ребенка, снижение уровня</a:t>
                      </a:r>
                      <a:r>
                        <a:rPr lang="ru-RU" sz="105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тревожности, агрессивности, формирование коммуникативных навыков, положительного отношение к самому себе, возможность побыть наедине с собой.</a:t>
                      </a:r>
                      <a:endParaRPr lang="ru-RU" sz="105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6679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33962"/>
              </p:ext>
            </p:extLst>
          </p:nvPr>
        </p:nvGraphicFramePr>
        <p:xfrm>
          <a:off x="268018" y="143235"/>
          <a:ext cx="8677573" cy="1124848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2169393">
                  <a:extLst>
                    <a:ext uri="{9D8B030D-6E8A-4147-A177-3AD203B41FA5}">
                      <a16:colId xmlns:a16="http://schemas.microsoft.com/office/drawing/2014/main" val="983354758"/>
                    </a:ext>
                  </a:extLst>
                </a:gridCol>
                <a:gridCol w="2169394">
                  <a:extLst>
                    <a:ext uri="{9D8B030D-6E8A-4147-A177-3AD203B41FA5}">
                      <a16:colId xmlns:a16="http://schemas.microsoft.com/office/drawing/2014/main" val="1513958069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3541564569"/>
                    </a:ext>
                  </a:extLst>
                </a:gridCol>
                <a:gridCol w="2169393">
                  <a:extLst>
                    <a:ext uri="{9D8B030D-6E8A-4147-A177-3AD203B41FA5}">
                      <a16:colId xmlns:a16="http://schemas.microsoft.com/office/drawing/2014/main" val="4137919218"/>
                    </a:ext>
                  </a:extLst>
                </a:gridCol>
              </a:tblGrid>
              <a:tr h="535642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Значение показателя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52067"/>
                  </a:ext>
                </a:extLst>
              </a:tr>
              <a:tr h="589206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Текущее значение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Целевое состояние</a:t>
                      </a:r>
                      <a:r>
                        <a:rPr lang="ru-RU" sz="1050" b="1" dirty="0" smtClean="0">
                          <a:solidFill>
                            <a:srgbClr val="008C3B"/>
                          </a:solidFill>
                        </a:rPr>
                        <a:t>*</a:t>
                      </a:r>
                      <a:endParaRPr lang="ru-RU" sz="900" b="1" dirty="0" smtClean="0">
                        <a:solidFill>
                          <a:srgbClr val="008C3B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Отклонение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85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09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25"/>
            <a:ext cx="9144000" cy="1954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620913"/>
            <a:ext cx="259091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Партнёры 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743" y="1246140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партнёров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77842"/>
              </p:ext>
            </p:extLst>
          </p:nvPr>
        </p:nvGraphicFramePr>
        <p:xfrm>
          <a:off x="1094000" y="1561760"/>
          <a:ext cx="6965332" cy="2532499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348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ООО «ВЦМ Урал»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-Ремонт помещения для создания «Сенсорной комнаты»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Управление внутренних дел по городу Екатеринбургу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Приобретение музыкального центра для «</a:t>
                      </a:r>
                      <a:r>
                        <a:rPr lang="ru-RU" sz="1000" b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сенсорной комнаты»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15468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ГКУ «СРЦН города Березовского»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Заработная плата психолога, оплата коммунальных услуг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Средства массовой информации («Век телевидения», «Золотая горка», группа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«Березовский. Новости золотого города», «Сила БГО в людях»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в социальной сети </a:t>
                      </a:r>
                      <a:r>
                        <a:rPr lang="ru-RU" sz="1000" b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Вконтакте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ru-RU" sz="1000" b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Инстаграм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Публикация статьи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о реализации проекта «сенсорная комната»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Управление социальной политики №24 по Кировскому району города Екатеринбурга и города Березовского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Публикация новости на сайте учреждения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0" y="4558891"/>
            <a:ext cx="3380539" cy="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25"/>
            <a:ext cx="9144000" cy="1954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362357"/>
            <a:ext cx="33860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Информационное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сопровождение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9743" y="1881935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информационных партнёров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21371"/>
              </p:ext>
            </p:extLst>
          </p:nvPr>
        </p:nvGraphicFramePr>
        <p:xfrm>
          <a:off x="1094000" y="2197555"/>
          <a:ext cx="6946414" cy="1994940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347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Телекомпания «Век телевидения» г. Березовского»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Выпуск сюжета о начале реализации проекта «сенсорная комната»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Сайт ГКУ «СРЦН города Березовского»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Публикация новости на сайте учреждения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-Печатное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издание «Золотая горка» г. Березовского»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Размещение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статьи в газете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Управление социальной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политики №24 Кировского района г. Екатеринбурга и города Березовского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Публикация новости на сайте учреждения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0" y="4558891"/>
            <a:ext cx="3380539" cy="802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9743" y="1217098"/>
            <a:ext cx="7020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Освещение проекта на всех этапах будет производиться в средствах массовой информации Березовского городского округа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299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792"/>
            <a:ext cx="9144000" cy="2721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75A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6413" y="10517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реализации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99242"/>
              </p:ext>
            </p:extLst>
          </p:nvPr>
        </p:nvGraphicFramePr>
        <p:xfrm>
          <a:off x="0" y="264433"/>
          <a:ext cx="9144000" cy="5059680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6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1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Решаемая задача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Ожидаемые итоги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( с указанием количественных и качественных показателей)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EDEDE">
                            <a:shade val="30000"/>
                            <a:satMod val="115000"/>
                          </a:srgbClr>
                        </a:gs>
                        <a:gs pos="100000">
                          <a:srgbClr val="9B9B9B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-Подготовка помещения для оборудования сенсорной комнаты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-Осуществление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ремонтных работ в помещении, предназначенном для сенсорной комнаты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Подготовленное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помещение для «сенсорной комнаты» 30 </a:t>
                      </a:r>
                      <a:r>
                        <a:rPr lang="ru-RU" sz="1000" b="0" baseline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кв.м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.</a:t>
                      </a:r>
                      <a:endParaRPr lang="ru-RU" sz="1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-Приобретение оборудования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Заказ и получение необходимого оборудования и мебели для сенсорной комнаты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Приобретено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необходимое оборудование и мебель для «сенсорной комнаты»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-Монтаж оборудования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-Установка мебели и размещение оборудования в сенсорной комнате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Установлено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и смонтировано все необходимое оборудование для успешного функционирования «сенсорной комнаты»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2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Реализация проекта предоставление социально-психологических услуг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-Разработка программы,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организация и проведение регулярных психологических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занятий с воспитанниками социально-реабилитационного центра в сенсорной комнате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Проведение комплексной реабилитации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воспитанников социально-реабилитационного центра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-Информирование о реализации проекта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-Подготовка информации для размещения на сайте учреждения, выпуска статьи в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газете;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Съемка видеорепортажа 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Информационное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сопровождение проекта, освещение новости о реализации проекта в СМИ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1295</Words>
  <Application>Microsoft Office PowerPoint</Application>
  <PresentationFormat>Экран (16:9)</PresentationFormat>
  <Paragraphs>191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PT Sans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Заместитель2</cp:lastModifiedBy>
  <cp:revision>84</cp:revision>
  <dcterms:modified xsi:type="dcterms:W3CDTF">2023-01-20T05:31:40Z</dcterms:modified>
</cp:coreProperties>
</file>