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1" r:id="rId2"/>
    <p:sldId id="27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B74"/>
    <a:srgbClr val="286251"/>
    <a:srgbClr val="A6162B"/>
    <a:srgbClr val="D71C36"/>
    <a:srgbClr val="1C4439"/>
    <a:srgbClr val="A6A6A6"/>
    <a:srgbClr val="102620"/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44" y="102"/>
      </p:cViewPr>
      <p:guideLst>
        <p:guide orient="horz" pos="2886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E18C-D193-4BDE-BE72-9448CF8C1E0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F1EC0-AF52-45ED-9105-C132C01D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C02D-9F47-43C6-B4CE-418B8168E20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4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C02D-9F47-43C6-B4CE-418B8168E2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8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4483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"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5490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4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8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A41-FB0B-4529-A761-C3D43DD3E1CA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7C35-72BD-46B3-96C8-8F0C3C29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0626778-42A6-4264-AF95-CEBE1DEF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97" y="846249"/>
            <a:ext cx="6227952" cy="588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  <a:reflection endPos="0" dist="50800" dir="5400000" sy="-100000" algn="bl" rotWithShape="0"/>
          </a:effectLst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7B4A29FC-F89B-478A-B755-E85CA995E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422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37600" r="35543" b="43980"/>
          <a:stretch/>
        </p:blipFill>
        <p:spPr>
          <a:xfrm>
            <a:off x="3184476" y="3461856"/>
            <a:ext cx="1891658" cy="1649382"/>
          </a:xfrm>
          <a:prstGeom prst="rect">
            <a:avLst/>
          </a:prstGeom>
        </p:spPr>
      </p:pic>
      <p:sp>
        <p:nvSpPr>
          <p:cNvPr id="118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3097823" y="1390518"/>
            <a:ext cx="2083282" cy="389147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7B4A29FC-F89B-478A-B755-E85CA995E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422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37600" r="35543" b="43980"/>
          <a:stretch/>
        </p:blipFill>
        <p:spPr>
          <a:xfrm>
            <a:off x="3184475" y="1835296"/>
            <a:ext cx="1891659" cy="1649383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011C781A-AC27-4FFA-A3E8-FB00320E0310}"/>
              </a:ext>
            </a:extLst>
          </p:cNvPr>
          <p:cNvSpPr/>
          <p:nvPr/>
        </p:nvSpPr>
        <p:spPr>
          <a:xfrm>
            <a:off x="7969013" y="2064688"/>
            <a:ext cx="3704304" cy="2549799"/>
          </a:xfrm>
          <a:prstGeom prst="roundRect">
            <a:avLst>
              <a:gd name="adj" fmla="val 12364"/>
            </a:avLst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91C7A8-1F60-4FD9-A012-267A95B30DE5}"/>
              </a:ext>
            </a:extLst>
          </p:cNvPr>
          <p:cNvGrpSpPr/>
          <p:nvPr/>
        </p:nvGrpSpPr>
        <p:grpSpPr>
          <a:xfrm>
            <a:off x="8202491" y="2393444"/>
            <a:ext cx="1175148" cy="1923421"/>
            <a:chOff x="5341148" y="2660463"/>
            <a:chExt cx="1385147" cy="2267136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C47EE986-6BF6-4810-B584-FAE3650B17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1148" y="2660463"/>
              <a:ext cx="1385147" cy="2267136"/>
              <a:chOff x="-117796" y="-624599"/>
              <a:chExt cx="2620007" cy="5182873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ABB3ED44-72EE-4C30-B3D7-B4C0379FB5BB}"/>
                  </a:ext>
                </a:extLst>
              </p:cNvPr>
              <p:cNvSpPr/>
              <p:nvPr/>
            </p:nvSpPr>
            <p:spPr>
              <a:xfrm>
                <a:off x="-64456" y="-599198"/>
                <a:ext cx="2513327" cy="5132072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C14E215-F1E8-4FF2-99CE-999E1E5CA392}"/>
                  </a:ext>
                </a:extLst>
              </p:cNvPr>
              <p:cNvSpPr/>
              <p:nvPr/>
            </p:nvSpPr>
            <p:spPr>
              <a:xfrm>
                <a:off x="67624" y="-468388"/>
                <a:ext cx="2251707" cy="4876803"/>
              </a:xfrm>
              <a:custGeom>
                <a:avLst/>
                <a:gdLst/>
                <a:ahLst/>
                <a:cxnLst/>
                <a:rect l="l" t="t" r="r" b="b"/>
                <a:pathLst>
                  <a:path w="2251710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solidFill>
                <a:srgbClr val="3573B2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0D63F2E8-54B2-41A1-BF70-B5CD537E172A}"/>
                  </a:ext>
                </a:extLst>
              </p:cNvPr>
              <p:cNvSpPr/>
              <p:nvPr/>
            </p:nvSpPr>
            <p:spPr>
              <a:xfrm>
                <a:off x="1003612" y="-426477"/>
                <a:ext cx="347979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6B2F42E-0E3E-41BA-97B4-3707DBF8B7B1}"/>
                  </a:ext>
                </a:extLst>
              </p:cNvPr>
              <p:cNvSpPr/>
              <p:nvPr/>
            </p:nvSpPr>
            <p:spPr>
              <a:xfrm>
                <a:off x="1460514" y="-436689"/>
                <a:ext cx="66636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66636" h="63602">
                    <a:moveTo>
                      <a:pt x="33318" y="51"/>
                    </a:moveTo>
                    <a:cubicBezTo>
                      <a:pt x="21941" y="0"/>
                      <a:pt x="11406" y="6040"/>
                      <a:pt x="5703" y="15885"/>
                    </a:cubicBezTo>
                    <a:cubicBezTo>
                      <a:pt x="0" y="25729"/>
                      <a:pt x="0" y="37873"/>
                      <a:pt x="5703" y="47717"/>
                    </a:cubicBezTo>
                    <a:cubicBezTo>
                      <a:pt x="11406" y="57562"/>
                      <a:pt x="21941" y="63602"/>
                      <a:pt x="33318" y="63551"/>
                    </a:cubicBezTo>
                    <a:cubicBezTo>
                      <a:pt x="44695" y="63602"/>
                      <a:pt x="55230" y="57562"/>
                      <a:pt x="60933" y="47717"/>
                    </a:cubicBezTo>
                    <a:cubicBezTo>
                      <a:pt x="66636" y="37873"/>
                      <a:pt x="66636" y="25729"/>
                      <a:pt x="60933" y="15885"/>
                    </a:cubicBezTo>
                    <a:cubicBezTo>
                      <a:pt x="55230" y="6040"/>
                      <a:pt x="44695" y="0"/>
                      <a:pt x="33318" y="51"/>
                    </a:cubicBezTo>
                    <a:close/>
                  </a:path>
                </a:pathLst>
              </a:custGeom>
              <a:solidFill>
                <a:srgbClr val="555555"/>
              </a:solidFill>
            </p:spPr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DC942568-8A99-4606-8F87-0D214B48D450}"/>
                  </a:ext>
                </a:extLst>
              </p:cNvPr>
              <p:cNvSpPr/>
              <p:nvPr/>
            </p:nvSpPr>
            <p:spPr>
              <a:xfrm>
                <a:off x="-117796" y="61203"/>
                <a:ext cx="27939" cy="213361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008F17F8-267E-4928-BE82-FCD77D7F3683}"/>
                  </a:ext>
                </a:extLst>
              </p:cNvPr>
              <p:cNvSpPr/>
              <p:nvPr/>
            </p:nvSpPr>
            <p:spPr>
              <a:xfrm>
                <a:off x="-117796" y="433312"/>
                <a:ext cx="27939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3D0E9934-B7F7-42B7-BD23-B8FF4775EABE}"/>
                  </a:ext>
                </a:extLst>
              </p:cNvPr>
              <p:cNvSpPr/>
              <p:nvPr/>
            </p:nvSpPr>
            <p:spPr>
              <a:xfrm>
                <a:off x="-117796" y="901944"/>
                <a:ext cx="27939" cy="386079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14159CBC-0A09-49A0-A0C5-CC6F21D4BE00}"/>
                  </a:ext>
                </a:extLst>
              </p:cNvPr>
              <p:cNvSpPr/>
              <p:nvPr/>
            </p:nvSpPr>
            <p:spPr>
              <a:xfrm>
                <a:off x="2474272" y="560313"/>
                <a:ext cx="27939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D61B6D8-3E0E-4A5D-9A5B-FB730A7B4640}"/>
                  </a:ext>
                </a:extLst>
              </p:cNvPr>
              <p:cNvSpPr/>
              <p:nvPr/>
            </p:nvSpPr>
            <p:spPr>
              <a:xfrm>
                <a:off x="-89857" y="-624599"/>
                <a:ext cx="2564127" cy="5182873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F013FAF-4A19-4AFC-AAF7-D957CED6E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l="27697" r="34666" b="51636"/>
            <a:stretch/>
          </p:blipFill>
          <p:spPr>
            <a:xfrm>
              <a:off x="5895179" y="2870948"/>
              <a:ext cx="290512" cy="2901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BC52C71-B350-41CC-AB50-2A68DAD3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0046" y="3736196"/>
              <a:ext cx="463715" cy="73218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03F688-2E8E-4ACF-93D8-28B8023C9B13}"/>
                </a:ext>
              </a:extLst>
            </p:cNvPr>
            <p:cNvSpPr txBox="1"/>
            <p:nvPr/>
          </p:nvSpPr>
          <p:spPr>
            <a:xfrm>
              <a:off x="5383637" y="4413087"/>
              <a:ext cx="1305589" cy="47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Прохождение</a:t>
              </a:r>
              <a:b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чек-листа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70462A-ED0D-41EE-AD45-AF83478D3367}"/>
                </a:ext>
              </a:extLst>
            </p:cNvPr>
            <p:cNvSpPr txBox="1"/>
            <p:nvPr/>
          </p:nvSpPr>
          <p:spPr>
            <a:xfrm>
              <a:off x="5484550" y="3093843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Проверки</a:t>
              </a:r>
              <a:b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Подмосковья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FC84B8-4916-46EF-8CFB-833C0391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59" y="2870638"/>
            <a:ext cx="252000" cy="2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EB31546-74C8-4C62-A2A5-91495712C16A}"/>
              </a:ext>
            </a:extLst>
          </p:cNvPr>
          <p:cNvSpPr txBox="1"/>
          <p:nvPr/>
        </p:nvSpPr>
        <p:spPr>
          <a:xfrm>
            <a:off x="9870343" y="2795219"/>
            <a:ext cx="16693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286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</a:p>
          <a:p>
            <a:r>
              <a:rPr lang="ru-RU" sz="1100" b="1" dirty="0" smtClean="0">
                <a:solidFill>
                  <a:srgbClr val="286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комментарий </a:t>
            </a:r>
            <a:endParaRPr lang="ru-RU" sz="1100" b="1" dirty="0">
              <a:solidFill>
                <a:srgbClr val="2862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223A361-7364-42EC-B887-783F81DBEB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6795" r="25583" b="24089"/>
          <a:stretch/>
        </p:blipFill>
        <p:spPr>
          <a:xfrm>
            <a:off x="9669489" y="3355972"/>
            <a:ext cx="252000" cy="27249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843C1DC-01F7-42BA-A2BD-B20D1583123E}"/>
              </a:ext>
            </a:extLst>
          </p:cNvPr>
          <p:cNvSpPr txBox="1"/>
          <p:nvPr/>
        </p:nvSpPr>
        <p:spPr>
          <a:xfrm>
            <a:off x="9881028" y="3271644"/>
            <a:ext cx="17490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286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</a:p>
          <a:p>
            <a:r>
              <a:rPr lang="ru-RU" sz="1100" b="1" dirty="0" smtClean="0">
                <a:solidFill>
                  <a:srgbClr val="286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комментарий</a:t>
            </a:r>
            <a:endParaRPr lang="ru-RU" sz="1100" b="1" dirty="0">
              <a:solidFill>
                <a:srgbClr val="2862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7B505BD-7688-4D93-9C70-48369B02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7" y="3796548"/>
            <a:ext cx="252000" cy="2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253945B-45B4-4825-9E9B-05E35C6BD2B6}"/>
              </a:ext>
            </a:extLst>
          </p:cNvPr>
          <p:cNvSpPr txBox="1"/>
          <p:nvPr/>
        </p:nvSpPr>
        <p:spPr>
          <a:xfrm>
            <a:off x="9875270" y="3798154"/>
            <a:ext cx="8211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2862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ru-RU" sz="1100" b="1" dirty="0">
              <a:solidFill>
                <a:srgbClr val="2862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0D62F37-6FD2-4D72-92AA-345DD129E881}"/>
              </a:ext>
            </a:extLst>
          </p:cNvPr>
          <p:cNvSpPr txBox="1"/>
          <p:nvPr/>
        </p:nvSpPr>
        <p:spPr>
          <a:xfrm>
            <a:off x="9485421" y="2077553"/>
            <a:ext cx="216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 способа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устранения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143937-4460-4132-A356-4EBDE2613CF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6883" r="31076" b="27588"/>
          <a:stretch/>
        </p:blipFill>
        <p:spPr>
          <a:xfrm>
            <a:off x="4408612" y="4023244"/>
            <a:ext cx="548444" cy="6161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537C1-87BA-46AB-8E53-3620BFED7B15}"/>
              </a:ext>
            </a:extLst>
          </p:cNvPr>
          <p:cNvSpPr/>
          <p:nvPr/>
        </p:nvSpPr>
        <p:spPr>
          <a:xfrm>
            <a:off x="3509806" y="2061955"/>
            <a:ext cx="1259315" cy="37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предписания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8816AFB-0B3C-4B1C-B0D5-6C41F9B55F63}"/>
              </a:ext>
            </a:extLst>
          </p:cNvPr>
          <p:cNvGrpSpPr/>
          <p:nvPr/>
        </p:nvGrpSpPr>
        <p:grpSpPr>
          <a:xfrm>
            <a:off x="5711961" y="2064689"/>
            <a:ext cx="1741098" cy="2550956"/>
            <a:chOff x="2587372" y="1513803"/>
            <a:chExt cx="1741098" cy="1442711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CA5A8257-D1F2-464D-85F4-92330253DCAD}"/>
                </a:ext>
              </a:extLst>
            </p:cNvPr>
            <p:cNvSpPr/>
            <p:nvPr/>
          </p:nvSpPr>
          <p:spPr>
            <a:xfrm>
              <a:off x="2588008" y="1513803"/>
              <a:ext cx="1736436" cy="1442711"/>
            </a:xfrm>
            <a:prstGeom prst="roundRect">
              <a:avLst/>
            </a:prstGeom>
            <a:solidFill>
              <a:srgbClr val="296353">
                <a:alpha val="3000"/>
              </a:srgbClr>
            </a:solidFill>
            <a:ln>
              <a:solidFill>
                <a:srgbClr val="296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1412C9F8-2D0A-4F7E-A955-4A5475EE4D7A}"/>
                </a:ext>
              </a:extLst>
            </p:cNvPr>
            <p:cNvGrpSpPr/>
            <p:nvPr/>
          </p:nvGrpSpPr>
          <p:grpSpPr>
            <a:xfrm>
              <a:off x="2746595" y="1574101"/>
              <a:ext cx="1418625" cy="245488"/>
              <a:chOff x="2778330" y="607348"/>
              <a:chExt cx="1506079" cy="26062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4D1932-BF48-426F-B905-58B1B88C861F}"/>
                  </a:ext>
                </a:extLst>
              </p:cNvPr>
              <p:cNvSpPr txBox="1"/>
              <p:nvPr/>
            </p:nvSpPr>
            <p:spPr>
              <a:xfrm>
                <a:off x="3112070" y="663921"/>
                <a:ext cx="1172339" cy="147837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ГОСУСЛУГИ</a:t>
                </a:r>
              </a:p>
              <a:p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Московской области</a:t>
                </a: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2168D085-6887-4290-A85B-E071E06EB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78330" y="607348"/>
                <a:ext cx="326144" cy="260623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E81E41-AE95-467F-A50F-B9602D290707}"/>
                </a:ext>
              </a:extLst>
            </p:cNvPr>
            <p:cNvSpPr txBox="1"/>
            <p:nvPr/>
          </p:nvSpPr>
          <p:spPr>
            <a:xfrm>
              <a:off x="2587372" y="2354657"/>
              <a:ext cx="1741098" cy="539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Уведомление</a:t>
              </a:r>
              <a:endPara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возможности пройти 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 </a:t>
              </a:r>
              <a:endPara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доступом к МП</a:t>
              </a:r>
            </a:p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Android, iOS</a:t>
              </a:r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Стрелка: вправо 100">
            <a:extLst>
              <a:ext uri="{FF2B5EF4-FFF2-40B4-BE49-F238E27FC236}">
                <a16:creationId xmlns:a16="http://schemas.microsoft.com/office/drawing/2014/main" id="{711C3B65-8301-4254-A571-3DB9591D1EED}"/>
              </a:ext>
            </a:extLst>
          </p:cNvPr>
          <p:cNvSpPr/>
          <p:nvPr/>
        </p:nvSpPr>
        <p:spPr>
          <a:xfrm>
            <a:off x="5203505" y="3863374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: вправо 102">
            <a:extLst>
              <a:ext uri="{FF2B5EF4-FFF2-40B4-BE49-F238E27FC236}">
                <a16:creationId xmlns:a16="http://schemas.microsoft.com/office/drawing/2014/main" id="{D4F0D88F-53F7-46F4-B006-16967A9CE52C}"/>
              </a:ext>
            </a:extLst>
          </p:cNvPr>
          <p:cNvSpPr/>
          <p:nvPr/>
        </p:nvSpPr>
        <p:spPr>
          <a:xfrm>
            <a:off x="11697628" y="3338557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3">
            <a:extLst>
              <a:ext uri="{FF2B5EF4-FFF2-40B4-BE49-F238E27FC236}">
                <a16:creationId xmlns:a16="http://schemas.microsoft.com/office/drawing/2014/main" id="{D34123C8-C9FF-41A3-8415-4513B87F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6501" y="3146130"/>
            <a:ext cx="667160" cy="6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04000" sy="104000" algn="ctr" rotWithShape="0">
              <a:schemeClr val="bg1"/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EB31546-74C8-4C62-A2A5-91495712C16A}"/>
              </a:ext>
            </a:extLst>
          </p:cNvPr>
          <p:cNvSpPr txBox="1"/>
          <p:nvPr/>
        </p:nvSpPr>
        <p:spPr>
          <a:xfrm>
            <a:off x="9599722" y="4027831"/>
            <a:ext cx="2030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(пройдена экспертиза изменений в ПД, номер из ЕГРЗ № 00001)</a:t>
            </a:r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5562" y="323683"/>
            <a:ext cx="98859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РАБОТА С ПРЕДПИСАНИЕМ В МОБИЛЬНОМ ПРИЛОЖЕНИИ</a:t>
            </a:r>
            <a:endParaRPr lang="ru-RU" sz="21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 rot="16200000" flipH="1">
            <a:off x="596692" y="-23759"/>
            <a:ext cx="158400" cy="1049182"/>
            <a:chOff x="2015414" y="402855"/>
            <a:chExt cx="158400" cy="1049182"/>
          </a:xfrm>
          <a:solidFill>
            <a:srgbClr val="398B74"/>
          </a:solidFill>
        </p:grpSpPr>
        <p:cxnSp>
          <p:nvCxnSpPr>
            <p:cNvPr id="88" name="Прямая соединительная линия 87"/>
            <p:cNvCxnSpPr/>
            <p:nvPr/>
          </p:nvCxnSpPr>
          <p:spPr>
            <a:xfrm rot="16200000" flipH="1">
              <a:off x="1918041" y="579427"/>
              <a:ext cx="353146" cy="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авнобедренный треугольник 93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60A537C1-87BA-46AB-8E53-3620BFED7B15}"/>
              </a:ext>
            </a:extLst>
          </p:cNvPr>
          <p:cNvSpPr/>
          <p:nvPr/>
        </p:nvSpPr>
        <p:spPr>
          <a:xfrm>
            <a:off x="3350642" y="1548946"/>
            <a:ext cx="1573911" cy="23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ЕГИС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3160" y="3882710"/>
            <a:ext cx="1625895" cy="938719"/>
          </a:xfrm>
          <a:prstGeom prst="rect">
            <a:avLst/>
          </a:prstGeom>
          <a:effectLst>
            <a:outerShdw blurRad="215900" dist="63500" sx="105000" sy="105000" algn="ctr" rotWithShape="0">
              <a:schemeClr val="bg1">
                <a:lumMod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чек-листа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подтверждения устранения нарушений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Picture 7">
            <a:extLst>
              <a:ext uri="{FF2B5EF4-FFF2-40B4-BE49-F238E27FC236}">
                <a16:creationId xmlns:a16="http://schemas.microsoft.com/office/drawing/2014/main" id="{B8FCA0BB-02FE-407F-9314-902CECDD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72" y="3131575"/>
            <a:ext cx="686039" cy="68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04000" sy="104000" algn="ctr" rotWithShape="0">
              <a:schemeClr val="bg1"/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1931" y="2471538"/>
            <a:ext cx="527014" cy="765556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5725056" y="2806028"/>
            <a:ext cx="1712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Предписание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22FE61C8-B87A-21EB-1E73-90FFD7C5B1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1C4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94" y="264934"/>
            <a:ext cx="386367" cy="482822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60A537C1-87BA-46AB-8E53-3620BFED7B15}"/>
              </a:ext>
            </a:extLst>
          </p:cNvPr>
          <p:cNvSpPr/>
          <p:nvPr/>
        </p:nvSpPr>
        <p:spPr>
          <a:xfrm>
            <a:off x="0" y="4700141"/>
            <a:ext cx="2826457" cy="90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</a:t>
            </a:r>
          </a:p>
          <a:p>
            <a:pPr marL="447675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выверенный</a:t>
            </a:r>
          </a:p>
          <a:p>
            <a:pPr marL="447675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неизменный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282300"/>
            <a:ext cx="2819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нарушений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178765" y="4651632"/>
            <a:ext cx="2412000" cy="7274"/>
          </a:xfrm>
          <a:prstGeom prst="line">
            <a:avLst/>
          </a:prstGeom>
          <a:ln w="25400">
            <a:solidFill>
              <a:srgbClr val="286251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V="1">
            <a:off x="-75181" y="3732791"/>
            <a:ext cx="5796000" cy="7274"/>
          </a:xfrm>
          <a:prstGeom prst="line">
            <a:avLst/>
          </a:prstGeom>
          <a:ln w="25400">
            <a:solidFill>
              <a:srgbClr val="286251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303703" y="1352619"/>
            <a:ext cx="2173023" cy="2936686"/>
            <a:chOff x="540075" y="1288264"/>
            <a:chExt cx="2578141" cy="3484174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0075" y="1288264"/>
              <a:ext cx="2578141" cy="3484174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950879" y="1420103"/>
              <a:ext cx="1883374" cy="365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ПРЕДПИСАНИЕ</a:t>
              </a:r>
              <a:endParaRPr lang="ru-RU" sz="1400" dirty="0"/>
            </a:p>
          </p:txBody>
        </p:sp>
      </p:grp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0A537C1-87BA-46AB-8E53-3620BFED7B15}"/>
              </a:ext>
            </a:extLst>
          </p:cNvPr>
          <p:cNvSpPr/>
          <p:nvPr/>
        </p:nvSpPr>
        <p:spPr>
          <a:xfrm>
            <a:off x="3490477" y="3584285"/>
            <a:ext cx="1450689" cy="373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7969013" y="5180427"/>
            <a:ext cx="3704304" cy="1242713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7962318" y="5212638"/>
            <a:ext cx="371099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ВАЖНАЯ ОСОБЕННОСТЬ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Каждому нарушению в чек-листе определен конкретный способ подтверждения его устранения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Прямая со стрелкой 79"/>
          <p:cNvCxnSpPr>
            <a:stCxn id="70" idx="2"/>
            <a:endCxn id="83" idx="0"/>
          </p:cNvCxnSpPr>
          <p:nvPr/>
        </p:nvCxnSpPr>
        <p:spPr>
          <a:xfrm>
            <a:off x="9821165" y="4614487"/>
            <a:ext cx="0" cy="565940"/>
          </a:xfrm>
          <a:prstGeom prst="straightConnector1">
            <a:avLst/>
          </a:prstGeom>
          <a:ln w="15875">
            <a:solidFill>
              <a:srgbClr val="398B74">
                <a:alpha val="56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840753" y="3461856"/>
            <a:ext cx="1440000" cy="7274"/>
          </a:xfrm>
          <a:prstGeom prst="line">
            <a:avLst/>
          </a:prstGeom>
          <a:ln w="15875">
            <a:solidFill>
              <a:srgbClr val="286251">
                <a:alpha val="51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трелка: вправо 100">
            <a:extLst>
              <a:ext uri="{FF2B5EF4-FFF2-40B4-BE49-F238E27FC236}">
                <a16:creationId xmlns:a16="http://schemas.microsoft.com/office/drawing/2014/main" id="{711C3B65-8301-4254-A571-3DB9591D1EED}"/>
              </a:ext>
            </a:extLst>
          </p:cNvPr>
          <p:cNvSpPr/>
          <p:nvPr/>
        </p:nvSpPr>
        <p:spPr>
          <a:xfrm>
            <a:off x="5211118" y="2806346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5581270" y="1278900"/>
            <a:ext cx="2804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на прохождение чек-листа для конкретного предписания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1860539" y="6458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205600" y="1684755"/>
            <a:ext cx="3717881" cy="360000"/>
            <a:chOff x="5205600" y="1684755"/>
            <a:chExt cx="3717881" cy="360000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718F090-8E06-4831-80BD-20D467377C03}"/>
                </a:ext>
              </a:extLst>
            </p:cNvPr>
            <p:cNvSpPr/>
            <p:nvPr/>
          </p:nvSpPr>
          <p:spPr>
            <a:xfrm rot="16200000">
              <a:off x="6886800" y="4659"/>
              <a:ext cx="144000" cy="3506400"/>
            </a:xfrm>
            <a:prstGeom prst="rect">
              <a:avLst/>
            </a:prstGeom>
            <a:solidFill>
              <a:srgbClr val="296353">
                <a:alpha val="56000"/>
              </a:srgbClr>
            </a:soli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трелка: вправо 100">
              <a:extLst>
                <a:ext uri="{FF2B5EF4-FFF2-40B4-BE49-F238E27FC236}">
                  <a16:creationId xmlns:a16="http://schemas.microsoft.com/office/drawing/2014/main" id="{711C3B65-8301-4254-A571-3DB9591D1EED}"/>
                </a:ext>
              </a:extLst>
            </p:cNvPr>
            <p:cNvSpPr/>
            <p:nvPr/>
          </p:nvSpPr>
          <p:spPr>
            <a:xfrm rot="5400000">
              <a:off x="8603081" y="1724355"/>
              <a:ext cx="360000" cy="280800"/>
            </a:xfrm>
            <a:prstGeom prst="rightArrow">
              <a:avLst/>
            </a:prstGeom>
            <a:solidFill>
              <a:srgbClr val="296353">
                <a:alpha val="56000"/>
              </a:srgbClr>
            </a:soli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4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626778-42A6-4264-AF95-CEBE1DEF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97" y="846249"/>
            <a:ext cx="6227952" cy="58898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55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19005" y="3972109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337444" y="1676218"/>
            <a:ext cx="2874914" cy="3238501"/>
          </a:xfrm>
          <a:prstGeom prst="roundRect">
            <a:avLst>
              <a:gd name="adj" fmla="val 7059"/>
            </a:avLst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91">
            <a:extLst>
              <a:ext uri="{FF2B5EF4-FFF2-40B4-BE49-F238E27FC236}">
                <a16:creationId xmlns:a16="http://schemas.microsoft.com/office/drawing/2014/main" id="{082C9EAB-9317-4FB6-ACEE-797A7092BA9A}"/>
              </a:ext>
            </a:extLst>
          </p:cNvPr>
          <p:cNvSpPr/>
          <p:nvPr/>
        </p:nvSpPr>
        <p:spPr>
          <a:xfrm>
            <a:off x="6246192" y="2815007"/>
            <a:ext cx="3132000" cy="962079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D2B4BC-7C11-452E-AB8B-0CE923DEA14B}"/>
              </a:ext>
            </a:extLst>
          </p:cNvPr>
          <p:cNvSpPr txBox="1"/>
          <p:nvPr/>
        </p:nvSpPr>
        <p:spPr>
          <a:xfrm>
            <a:off x="6258416" y="2784570"/>
            <a:ext cx="3118248" cy="878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доработку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неподтвержденный пункт </a:t>
            </a:r>
          </a:p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чек-листа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дается возможность исправить ошибку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подтверждении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87DA8A0-84CC-44C0-A474-65E3E40FE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422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37600" r="35543" b="43980"/>
          <a:stretch/>
        </p:blipFill>
        <p:spPr>
          <a:xfrm>
            <a:off x="331952" y="2047614"/>
            <a:ext cx="2896482" cy="2525513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A33808B-CE48-45D0-95AA-64DA2D06C562}"/>
              </a:ext>
            </a:extLst>
          </p:cNvPr>
          <p:cNvGrpSpPr/>
          <p:nvPr/>
        </p:nvGrpSpPr>
        <p:grpSpPr>
          <a:xfrm>
            <a:off x="578560" y="2415392"/>
            <a:ext cx="2403266" cy="1578819"/>
            <a:chOff x="2468718" y="1238414"/>
            <a:chExt cx="1736436" cy="1189038"/>
          </a:xfrm>
        </p:grpSpPr>
        <p:pic>
          <p:nvPicPr>
            <p:cNvPr id="83" name="Picture 7">
              <a:extLst>
                <a:ext uri="{FF2B5EF4-FFF2-40B4-BE49-F238E27FC236}">
                  <a16:creationId xmlns:a16="http://schemas.microsoft.com/office/drawing/2014/main" id="{EA4DEE2A-6A08-4581-871B-DAC77E235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336" y="1774228"/>
              <a:ext cx="651229" cy="65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0" dist="50800" dir="5400000" sx="105000" sy="105000" algn="ctr" rotWithShape="0">
                <a:schemeClr val="bg1">
                  <a:alpha val="40000"/>
                </a:schemeClr>
              </a:outerShdw>
            </a:effectLst>
          </p:spPr>
        </p:pic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806930D9-60CB-42D8-8311-7C8D0A7CCD27}"/>
                </a:ext>
              </a:extLst>
            </p:cNvPr>
            <p:cNvSpPr/>
            <p:nvPr/>
          </p:nvSpPr>
          <p:spPr>
            <a:xfrm>
              <a:off x="2468718" y="1238414"/>
              <a:ext cx="1736436" cy="3732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</a:t>
              </a: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результатов</a:t>
              </a:r>
              <a:b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чек-листа</a:t>
              </a:r>
              <a:endPara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C77FB5C-F6E7-4606-B0F7-A3857C6AF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448" y="2911102"/>
            <a:ext cx="867401" cy="125120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 rot="16200000" flipH="1">
            <a:off x="596692" y="-23759"/>
            <a:ext cx="158400" cy="1049182"/>
            <a:chOff x="2015414" y="402855"/>
            <a:chExt cx="158400" cy="1049182"/>
          </a:xfrm>
          <a:solidFill>
            <a:srgbClr val="398B74"/>
          </a:solidFill>
        </p:grpSpPr>
        <p:cxnSp>
          <p:nvCxnSpPr>
            <p:cNvPr id="88" name="Прямая соединительная линия 87"/>
            <p:cNvCxnSpPr/>
            <p:nvPr/>
          </p:nvCxnSpPr>
          <p:spPr>
            <a:xfrm rot="16200000" flipH="1">
              <a:off x="1918041" y="579427"/>
              <a:ext cx="353146" cy="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авнобедренный треугольник 93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Прямоугольник: скругленные углы 86">
            <a:extLst>
              <a:ext uri="{FF2B5EF4-FFF2-40B4-BE49-F238E27FC236}">
                <a16:creationId xmlns:a16="http://schemas.microsoft.com/office/drawing/2014/main" id="{CA84B1B6-1F8A-4F77-8BB1-2499101E45C6}"/>
              </a:ext>
            </a:extLst>
          </p:cNvPr>
          <p:cNvSpPr/>
          <p:nvPr/>
        </p:nvSpPr>
        <p:spPr>
          <a:xfrm>
            <a:off x="3812622" y="1674453"/>
            <a:ext cx="1855746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9AF0C3E-C225-4CCB-9F05-32899F46C693}"/>
              </a:ext>
            </a:extLst>
          </p:cNvPr>
          <p:cNvSpPr txBox="1"/>
          <p:nvPr/>
        </p:nvSpPr>
        <p:spPr>
          <a:xfrm>
            <a:off x="3822079" y="1839208"/>
            <a:ext cx="185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подтверждено</a:t>
            </a:r>
            <a:endParaRPr lang="ru-RU" sz="1600" b="1" dirty="0">
              <a:solidFill>
                <a:srgbClr val="398B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: скругленные углы 89">
            <a:extLst>
              <a:ext uri="{FF2B5EF4-FFF2-40B4-BE49-F238E27FC236}">
                <a16:creationId xmlns:a16="http://schemas.microsoft.com/office/drawing/2014/main" id="{8A4D89E4-F477-4F5C-9A10-DFEECE8C73C0}"/>
              </a:ext>
            </a:extLst>
          </p:cNvPr>
          <p:cNvSpPr/>
          <p:nvPr/>
        </p:nvSpPr>
        <p:spPr>
          <a:xfrm>
            <a:off x="3813729" y="2815006"/>
            <a:ext cx="1855746" cy="2113911"/>
          </a:xfrm>
          <a:prstGeom prst="roundRect">
            <a:avLst>
              <a:gd name="adj" fmla="val 8721"/>
            </a:avLst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761C04F-721E-445D-82A4-C40FA6F88C4A}"/>
              </a:ext>
            </a:extLst>
          </p:cNvPr>
          <p:cNvSpPr txBox="1"/>
          <p:nvPr/>
        </p:nvSpPr>
        <p:spPr>
          <a:xfrm>
            <a:off x="3757946" y="3578023"/>
            <a:ext cx="1985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       не подтверждено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5736129" y="1971899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трелка: вправо 110">
            <a:extLst>
              <a:ext uri="{FF2B5EF4-FFF2-40B4-BE49-F238E27FC236}">
                <a16:creationId xmlns:a16="http://schemas.microsoft.com/office/drawing/2014/main" id="{D12D0261-29E6-4296-BE09-6BD92488C756}"/>
              </a:ext>
            </a:extLst>
          </p:cNvPr>
          <p:cNvSpPr/>
          <p:nvPr/>
        </p:nvSpPr>
        <p:spPr>
          <a:xfrm>
            <a:off x="5736129" y="4311098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: скругленные углы 124">
            <a:extLst>
              <a:ext uri="{FF2B5EF4-FFF2-40B4-BE49-F238E27FC236}">
                <a16:creationId xmlns:a16="http://schemas.microsoft.com/office/drawing/2014/main" id="{C4F2CE06-2D68-4B26-BA65-B6E12800268D}"/>
              </a:ext>
            </a:extLst>
          </p:cNvPr>
          <p:cNvSpPr/>
          <p:nvPr/>
        </p:nvSpPr>
        <p:spPr>
          <a:xfrm>
            <a:off x="6244664" y="1674453"/>
            <a:ext cx="3132000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0B6D3BF-F694-45F1-8403-6CCD375D791F}"/>
              </a:ext>
            </a:extLst>
          </p:cNvPr>
          <p:cNvSpPr txBox="1"/>
          <p:nvPr/>
        </p:nvSpPr>
        <p:spPr>
          <a:xfrm>
            <a:off x="6235810" y="1947246"/>
            <a:ext cx="3141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b="1" dirty="0" smtClean="0">
                <a:solidFill>
                  <a:srgbClr val="296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solidFill>
                  <a:srgbClr val="296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22FE61C8-B87A-21EB-1E73-90FFD7C5B1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1C443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94" y="264934"/>
            <a:ext cx="386367" cy="482822"/>
          </a:xfrm>
          <a:prstGeom prst="rect">
            <a:avLst/>
          </a:prstGeom>
        </p:spPr>
      </p:pic>
      <p:sp>
        <p:nvSpPr>
          <p:cNvPr id="98" name="Стрелка: вправо 102">
            <a:extLst>
              <a:ext uri="{FF2B5EF4-FFF2-40B4-BE49-F238E27FC236}">
                <a16:creationId xmlns:a16="http://schemas.microsoft.com/office/drawing/2014/main" id="{D4F0D88F-53F7-46F4-B006-16967A9CE52C}"/>
              </a:ext>
            </a:extLst>
          </p:cNvPr>
          <p:cNvSpPr/>
          <p:nvPr/>
        </p:nvSpPr>
        <p:spPr>
          <a:xfrm>
            <a:off x="3261601" y="3713153"/>
            <a:ext cx="514504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0A537C1-87BA-46AB-8E53-3620BFED7B15}"/>
              </a:ext>
            </a:extLst>
          </p:cNvPr>
          <p:cNvSpPr/>
          <p:nvPr/>
        </p:nvSpPr>
        <p:spPr>
          <a:xfrm>
            <a:off x="1003870" y="1773333"/>
            <a:ext cx="1573911" cy="231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ЕГИС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: вправо 110">
            <a:extLst>
              <a:ext uri="{FF2B5EF4-FFF2-40B4-BE49-F238E27FC236}">
                <a16:creationId xmlns:a16="http://schemas.microsoft.com/office/drawing/2014/main" id="{D12D0261-29E6-4296-BE09-6BD92488C756}"/>
              </a:ext>
            </a:extLst>
          </p:cNvPr>
          <p:cNvSpPr/>
          <p:nvPr/>
        </p:nvSpPr>
        <p:spPr>
          <a:xfrm>
            <a:off x="5724101" y="3168170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26">
            <a:extLst>
              <a:ext uri="{FF2B5EF4-FFF2-40B4-BE49-F238E27FC236}">
                <a16:creationId xmlns:a16="http://schemas.microsoft.com/office/drawing/2014/main" id="{20867F41-9CAA-4268-9510-2AAD606C50D4}"/>
              </a:ext>
            </a:extLst>
          </p:cNvPr>
          <p:cNvSpPr/>
          <p:nvPr/>
        </p:nvSpPr>
        <p:spPr>
          <a:xfrm>
            <a:off x="6234998" y="3972109"/>
            <a:ext cx="3133525" cy="961200"/>
          </a:xfrm>
          <a:prstGeom prst="roundRect">
            <a:avLst/>
          </a:prstGeom>
          <a:solidFill>
            <a:srgbClr val="296353">
              <a:alpha val="5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9423E3-ACEE-4EE7-A745-0DF927BCECB6}"/>
              </a:ext>
            </a:extLst>
          </p:cNvPr>
          <p:cNvSpPr txBox="1"/>
          <p:nvPr/>
        </p:nvSpPr>
        <p:spPr>
          <a:xfrm>
            <a:off x="6242441" y="4191881"/>
            <a:ext cx="3120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</a:p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крайняя мера</a:t>
            </a:r>
            <a:endParaRPr lang="ru-RU" sz="1100" dirty="0">
              <a:solidFill>
                <a:srgbClr val="D22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27106" y="2829770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19005" y="3190754"/>
            <a:ext cx="19335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 возвращении чек-листа для доработки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40">
            <a:extLst>
              <a:ext uri="{FF2B5EF4-FFF2-40B4-BE49-F238E27FC236}">
                <a16:creationId xmlns:a16="http://schemas.microsoft.com/office/drawing/2014/main" id="{CA5A8257-D1F2-464D-85F4-92330253DCAD}"/>
              </a:ext>
            </a:extLst>
          </p:cNvPr>
          <p:cNvSpPr/>
          <p:nvPr/>
        </p:nvSpPr>
        <p:spPr>
          <a:xfrm>
            <a:off x="9927106" y="1674453"/>
            <a:ext cx="1933577" cy="961200"/>
          </a:xfrm>
          <a:prstGeom prst="roundRect">
            <a:avLst/>
          </a:prstGeom>
          <a:solidFill>
            <a:srgbClr val="296353">
              <a:alpha val="3000"/>
            </a:srgbClr>
          </a:solidFill>
          <a:ln>
            <a:solidFill>
              <a:srgbClr val="296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20024" y="2094202"/>
            <a:ext cx="19335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об отказе   от проведения проверки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88967" y="4016835"/>
            <a:ext cx="1314639" cy="299113"/>
            <a:chOff x="3026097" y="600813"/>
            <a:chExt cx="1395682" cy="20296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BE81E41-AE95-467F-A50F-B9602D290707}"/>
              </a:ext>
            </a:extLst>
          </p:cNvPr>
          <p:cNvSpPr txBox="1"/>
          <p:nvPr/>
        </p:nvSpPr>
        <p:spPr>
          <a:xfrm>
            <a:off x="9931502" y="4338677"/>
            <a:ext cx="19335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 </a:t>
            </a: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планировании проверки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трелка: вправо 102">
            <a:extLst>
              <a:ext uri="{FF2B5EF4-FFF2-40B4-BE49-F238E27FC236}">
                <a16:creationId xmlns:a16="http://schemas.microsoft.com/office/drawing/2014/main" id="{D4F0D88F-53F7-46F4-B006-16967A9CE52C}"/>
              </a:ext>
            </a:extLst>
          </p:cNvPr>
          <p:cNvSpPr/>
          <p:nvPr/>
        </p:nvSpPr>
        <p:spPr>
          <a:xfrm>
            <a:off x="3262929" y="1979764"/>
            <a:ext cx="514504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408129" y="1974991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408701" y="3155768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право 109">
            <a:extLst>
              <a:ext uri="{FF2B5EF4-FFF2-40B4-BE49-F238E27FC236}">
                <a16:creationId xmlns:a16="http://schemas.microsoft.com/office/drawing/2014/main" id="{FAC4F079-236B-4539-9177-6CAC02026ACF}"/>
              </a:ext>
            </a:extLst>
          </p:cNvPr>
          <p:cNvSpPr/>
          <p:nvPr/>
        </p:nvSpPr>
        <p:spPr>
          <a:xfrm>
            <a:off x="9397496" y="4312645"/>
            <a:ext cx="479688" cy="284400"/>
          </a:xfrm>
          <a:prstGeom prst="rightArrow">
            <a:avLst/>
          </a:prstGeom>
          <a:solidFill>
            <a:srgbClr val="296353">
              <a:alpha val="56000"/>
            </a:srgbClr>
          </a:solidFill>
          <a:ln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385562" y="323683"/>
            <a:ext cx="98859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ДИСТАНЦИОННАЯ РАБОТА ИНСПЕКТОРА</a:t>
            </a:r>
            <a:endParaRPr lang="ru-RU" sz="21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28473" y="2875462"/>
            <a:ext cx="1314639" cy="299113"/>
            <a:chOff x="3026097" y="600813"/>
            <a:chExt cx="1395682" cy="2029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12C9F8-2D0A-4F7E-A955-4A5475EE4D7A}"/>
              </a:ext>
            </a:extLst>
          </p:cNvPr>
          <p:cNvGrpSpPr/>
          <p:nvPr/>
        </p:nvGrpSpPr>
        <p:grpSpPr>
          <a:xfrm>
            <a:off x="10240970" y="1715625"/>
            <a:ext cx="1314639" cy="299113"/>
            <a:chOff x="3026097" y="600813"/>
            <a:chExt cx="1395682" cy="20296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B4D1932-BF48-426F-B905-58B1B88C861F}"/>
                </a:ext>
              </a:extLst>
            </p:cNvPr>
            <p:cNvSpPr txBox="1"/>
            <p:nvPr/>
          </p:nvSpPr>
          <p:spPr>
            <a:xfrm>
              <a:off x="3249441" y="636703"/>
              <a:ext cx="1172338" cy="16707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ГОСУСЛУГИ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168D085-6887-4290-A85B-E071E06E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6097" y="600813"/>
              <a:ext cx="230515" cy="202521"/>
            </a:xfrm>
            <a:prstGeom prst="rect">
              <a:avLst/>
            </a:prstGeom>
          </p:spPr>
        </p:pic>
      </p:grpSp>
      <p:sp>
        <p:nvSpPr>
          <p:cNvPr id="52" name="Прямоугольник 51"/>
          <p:cNvSpPr/>
          <p:nvPr/>
        </p:nvSpPr>
        <p:spPr>
          <a:xfrm>
            <a:off x="11860539" y="64588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57734" y="5910661"/>
            <a:ext cx="10991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600" b="1" dirty="0" smtClean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398B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количества внеплановых проверок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Исключение очного взаимодействия бизнеса с инспектором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rot="16200000" flipH="1">
            <a:off x="546889" y="5177765"/>
            <a:ext cx="158400" cy="1049182"/>
            <a:chOff x="2015414" y="402855"/>
            <a:chExt cx="158400" cy="1049182"/>
          </a:xfrm>
          <a:solidFill>
            <a:srgbClr val="398B74"/>
          </a:solidFill>
        </p:grpSpPr>
        <p:cxnSp>
          <p:nvCxnSpPr>
            <p:cNvPr id="60" name="Прямая соединительная линия 59"/>
            <p:cNvCxnSpPr/>
            <p:nvPr/>
          </p:nvCxnSpPr>
          <p:spPr>
            <a:xfrm rot="16200000" flipH="1">
              <a:off x="1918041" y="579427"/>
              <a:ext cx="353146" cy="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Равнобедренный треугольник 60"/>
            <p:cNvSpPr/>
            <p:nvPr/>
          </p:nvSpPr>
          <p:spPr>
            <a:xfrm flipV="1">
              <a:off x="2015414" y="935664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flipV="1">
              <a:off x="2015414" y="1079718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flipV="1">
              <a:off x="2015414" y="1223772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2015414" y="1367826"/>
              <a:ext cx="158400" cy="84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266740" y="5517690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98B7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РЕЗУЛЬТАТ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3803</TotalTime>
  <Words>172</Words>
  <Application>Microsoft Office PowerPoint</Application>
  <PresentationFormat>Широкоэкранный</PresentationFormat>
  <Paragraphs>91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Алиса Сергеевна</dc:creator>
  <cp:lastModifiedBy>Хорев Олег Геннадьевич</cp:lastModifiedBy>
  <cp:revision>357</cp:revision>
  <dcterms:created xsi:type="dcterms:W3CDTF">2019-11-14T13:42:56Z</dcterms:created>
  <dcterms:modified xsi:type="dcterms:W3CDTF">2023-01-19T07:45:29Z</dcterms:modified>
</cp:coreProperties>
</file>