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4" r:id="rId4"/>
    <p:sldId id="264" r:id="rId5"/>
    <p:sldId id="273" r:id="rId6"/>
    <p:sldId id="275" r:id="rId7"/>
    <p:sldId id="276" r:id="rId8"/>
    <p:sldId id="277" r:id="rId9"/>
    <p:sldId id="278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80" autoAdjust="0"/>
  </p:normalViewPr>
  <p:slideViewPr>
    <p:cSldViewPr snapToGrid="0">
      <p:cViewPr>
        <p:scale>
          <a:sx n="72" d="100"/>
          <a:sy n="72" d="100"/>
        </p:scale>
        <p:origin x="-941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7028-E0D8-453E-ADB8-3181A0D002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32DC6-B868-4DD2-B705-5BB7EE60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2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4F1B9-C7EB-4247-80DF-FF6CEACE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BC59FC-8328-4D9C-8FAC-6FEFFA38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0DB0-16CE-49F3-811E-644928E0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817B5C-F16B-4A44-80E4-D5EB0516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119C1-D9A6-4279-8CCA-9912037C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8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8CFBCA-AF73-4403-BA24-6955E665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64D204-91CF-4F94-8A69-84C75C32F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5BF855-3E9D-4D98-A561-595525DD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F373C0-F6AD-4D04-A5FC-776666F2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1B856D-DB53-4CC7-84F1-52494F46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6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9C45249-22A3-4E1C-9BB6-14437B6E1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267122-A9A4-4083-82B1-EC23FD7BE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0DCDC1-5888-4D88-8FDD-938201BE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E03460-D74F-4790-B58D-8CA587AC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308DF8-7437-4C54-865A-BB86A05C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4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8AB9B8-6FDA-4DFA-BD3C-CC97310F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6474EC-991F-49B4-B642-1647856A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EC571E-41F0-437C-A977-BC4B0B46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D3FDB4-39C7-4332-B298-5B690684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7407F0-9C20-42E9-B187-570D823E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1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F635CA-82C5-4486-A223-1AEAB1B5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B20C86-B455-400D-BDB8-05C220F60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1D68A-48D5-4091-BD1B-76F00471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C9E75-E3CF-496D-A598-B11E5251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261F2B-4CE1-4043-B714-55C3B6D6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9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86662E-CA91-404A-87AE-32060E05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13C5F1-34A6-40B8-85E4-2B094DF81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BAF250-A2E8-491A-89AC-059BEEF3B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0ABEEA2-648C-4451-B7E9-2F1B7500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A4AE89-AA19-484A-AD33-DBAD1EBD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A23A3E-41D8-4FB1-AF18-2118FC83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8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E32A7-7EE7-4FF2-B333-F08B0DE8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F6F6FF-8FE6-4A7D-BF37-94AB9E229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9802CA-E291-4658-989F-10662E388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DF943B-356E-4995-9E21-2062D9507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17FD91D-BEB7-4E05-BE0E-4A978C9D4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31888EE-EFEB-4134-8DCE-307DF001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7327FBE-C5D0-4157-A51A-6FD1C6DD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DDEC3D1-AD0C-4115-9993-F84370C3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C15AA-CB8F-4D77-B264-5F0A8C99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76679E-5893-4A9A-AB8F-D0718722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89A95C-EE8B-4EA5-8D86-FAC3579B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C43B99-76A1-4107-BF7C-E9570DEF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0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6F5AD5-C45B-425B-9EAF-487720CC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E8BBAA-2E24-4CB6-92D0-0B1108B7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CB0B39-25BD-4D35-A93D-1C9B1539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7C564-6BFE-4524-BBE4-6E5E01FC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2AA362-FC03-4B25-BDCA-E3A97909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CD2C82-71BA-40BB-803D-3ED9DA73B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2CA1E9-13BD-4FA7-9999-BD00533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D9A425-F020-46D0-A931-402AA565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0C0737-14DE-4137-87B4-E2230C4B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ED78C-5180-43F9-8BD4-CC65E7C9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28BE633-F0D3-445A-A992-26C526A38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258AB0-89A1-453C-8896-0EA9AD2A4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F2CEF0-5BFD-4550-99F1-16810910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1EDC60-0C91-4C87-AE14-CDA0A747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4BACDB-EC2F-4F69-A210-BD86D888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7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29EBD9-FAFA-4579-8F95-DFB405BB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56C723-0AD6-4F00-9DCE-427691BF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DE0504-FD8C-462F-AE47-54C9778F1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2BA3-137B-45D5-A379-97EEB9F0E95C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68B78E-9A88-43F4-98CB-2DA55782D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E3E5F5-818D-4AD4-9B6C-7968C0558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B75A-D776-4F23-A975-96E27853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03A036-2502-450F-8CB5-621FA8EE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AA49F1-5042-474D-8395-C67717FF8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Заявитель (ИП, ООО)</a:t>
            </a:r>
          </a:p>
          <a:p>
            <a:endParaRPr lang="ru-RU" smtClean="0"/>
          </a:p>
          <a:p>
            <a:r>
              <a:rPr lang="ru-RU" smtClean="0"/>
              <a:t>ФИО выступающего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164592" y="235386"/>
            <a:ext cx="9784080" cy="57722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/>
              <a:ea typeface="Times New Roman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3200" b="1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«Комплексные инклюзивные Центры </a:t>
            </a:r>
            <a:r>
              <a:rPr lang="ru-RU" sz="32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раннего развития и дополнительного образования детей «Знай-ка</a:t>
            </a:r>
            <a:r>
              <a:rPr lang="ru-RU" sz="32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!».</a:t>
            </a:r>
            <a:endParaRPr lang="ru-RU" sz="3200" b="1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Заявитель: Индивидуальный предприниматель Арсенова Юлия Евгеньевна</a:t>
            </a: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b="1" i="1" u="sng" dirty="0" smtClean="0">
                <a:latin typeface="Times New Roman"/>
                <a:ea typeface="Calibri"/>
                <a:cs typeface="Times New Roman"/>
              </a:rPr>
              <a:t>По данным РОССТАТ ежегодно в России </a:t>
            </a: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b="1" i="1" u="sng" dirty="0" smtClean="0">
                <a:latin typeface="Times New Roman"/>
                <a:ea typeface="Calibri"/>
                <a:cs typeface="Times New Roman"/>
              </a:rPr>
              <a:t>рождается до 15% детей с особыми</a:t>
            </a: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b="1" i="1" u="sng" dirty="0" smtClean="0">
                <a:latin typeface="Times New Roman"/>
                <a:ea typeface="Calibri"/>
                <a:cs typeface="Times New Roman"/>
              </a:rPr>
              <a:t> возможностями развития и</a:t>
            </a: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b="1" i="1" u="sng" dirty="0" smtClean="0">
                <a:latin typeface="Times New Roman"/>
                <a:ea typeface="Calibri"/>
                <a:cs typeface="Times New Roman"/>
              </a:rPr>
              <a:t> образовательными потребностями </a:t>
            </a: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2000" b="1" i="1" u="sng" dirty="0">
              <a:latin typeface="Times New Roman"/>
              <a:ea typeface="Calibri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2000" b="1" i="1" u="sng" dirty="0" smtClean="0">
              <a:latin typeface="Times New Roman"/>
              <a:ea typeface="Calibri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2000" b="1" i="1" u="sng" dirty="0">
              <a:latin typeface="Times New Roman"/>
              <a:ea typeface="Calibri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6788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marL="6788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525512" y="3112353"/>
            <a:ext cx="4361688" cy="3145536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mel-w\Desktop\фото н презенташкиз\16052947033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r="393"/>
          <a:stretch/>
        </p:blipFill>
        <p:spPr bwMode="auto">
          <a:xfrm>
            <a:off x="7877782" y="3337560"/>
            <a:ext cx="3657148" cy="2761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63781" r="63404" b="2295"/>
          <a:stretch/>
        </p:blipFill>
        <p:spPr>
          <a:xfrm>
            <a:off x="9444942" y="115746"/>
            <a:ext cx="2605287" cy="193297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38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324091" y="2464451"/>
            <a:ext cx="7392838" cy="3703280"/>
          </a:xfrm>
          <a:prstGeom prst="wedgeEllipseCallout">
            <a:avLst>
              <a:gd name="adj1" fmla="val -21650"/>
              <a:gd name="adj2" fmla="val 68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СПАСИБО ЗА ВНИМАНИЕ!!!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Руководитель ИЦРРДОД «Знай-ка!»</a:t>
            </a:r>
          </a:p>
          <a:p>
            <a:pPr algn="ctr"/>
            <a:r>
              <a:rPr lang="ru-RU" sz="2400" b="1" dirty="0" smtClean="0"/>
              <a:t>Арсенова Юлия Евгеньевна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Mel-way@yandex.ru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Контактный телефон 8-917-176-13-26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37" y="4049907"/>
            <a:ext cx="750558" cy="68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721395" y="-90659"/>
            <a:ext cx="3395241" cy="245727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Наш сайт</a:t>
            </a:r>
          </a:p>
          <a:p>
            <a:pPr lvl="0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www.znai-ka.ucoz.ru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-138896" y="94536"/>
            <a:ext cx="3194611" cy="2766349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" y="305773"/>
            <a:ext cx="2705290" cy="234387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41" y="2860885"/>
            <a:ext cx="4699321" cy="55638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Овальная выноска 1"/>
          <p:cNvSpPr/>
          <p:nvPr/>
        </p:nvSpPr>
        <p:spPr>
          <a:xfrm>
            <a:off x="5671831" y="459146"/>
            <a:ext cx="3275399" cy="2515547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C:\Users\mel-w\Downloads\1657278518791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92" y="845235"/>
            <a:ext cx="1794076" cy="17433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0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0F1BC3-DCA6-45A4-9E1D-89A26FC7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53" y="-944880"/>
            <a:ext cx="11120110" cy="27204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Мы не делим детей на категории, в нашем Центре каждый ребенок уникален и имеет равные возможности развития и общения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V="1">
            <a:off x="7615428" y="3442716"/>
            <a:ext cx="6065520" cy="14686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71120" y="2186462"/>
            <a:ext cx="6743904" cy="41540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Основные направления деятельности ЦРРДОД «Знай-ка!»</a:t>
            </a:r>
          </a:p>
          <a:p>
            <a:r>
              <a:rPr lang="ru-RU" dirty="0" smtClean="0"/>
              <a:t>1.Раннее развитие от 1 года до 5 лет</a:t>
            </a:r>
          </a:p>
          <a:p>
            <a:r>
              <a:rPr lang="ru-RU" dirty="0" smtClean="0"/>
              <a:t>2.Подготовка к школе 5-7 лет</a:t>
            </a:r>
          </a:p>
          <a:p>
            <a:r>
              <a:rPr lang="ru-RU" dirty="0" smtClean="0"/>
              <a:t>3. Программы дополнительного </a:t>
            </a:r>
          </a:p>
          <a:p>
            <a:r>
              <a:rPr lang="ru-RU" dirty="0" smtClean="0"/>
              <a:t>образования и спорта для  детей: </a:t>
            </a:r>
            <a:r>
              <a:rPr lang="ru-RU" spc="-10" dirty="0" smtClean="0">
                <a:latin typeface="Times New Roman"/>
                <a:ea typeface="Times New Roman"/>
                <a:cs typeface="Times New Roman"/>
              </a:rPr>
              <a:t>ИЗО </a:t>
            </a:r>
            <a:r>
              <a:rPr lang="ru-RU" spc="-10" dirty="0">
                <a:latin typeface="Times New Roman"/>
                <a:ea typeface="Times New Roman"/>
                <a:cs typeface="Times New Roman"/>
              </a:rPr>
              <a:t>студия, занимательный английский, прикладное творчество, мир танца, </a:t>
            </a:r>
            <a:r>
              <a:rPr lang="ru-RU" spc="-10" dirty="0" smtClean="0">
                <a:latin typeface="Times New Roman"/>
                <a:ea typeface="Times New Roman"/>
                <a:cs typeface="Times New Roman"/>
              </a:rPr>
              <a:t> детский спорт и </a:t>
            </a:r>
            <a:r>
              <a:rPr lang="ru-RU" spc="-10" dirty="0">
                <a:latin typeface="Times New Roman"/>
                <a:ea typeface="Times New Roman"/>
                <a:cs typeface="Times New Roman"/>
              </a:rPr>
              <a:t>др. 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pc="-10" dirty="0" smtClean="0">
                <a:latin typeface="Times New Roman"/>
                <a:ea typeface="Times New Roman"/>
              </a:rPr>
              <a:t>4. Реабилитация и социализация особенных малышей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445760" y="2813280"/>
            <a:ext cx="3332480" cy="2165120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Наша целевая аудитория  - дети от 1 года до 12 лет  с нормой развития и с особыми возможностями развития</a:t>
            </a:r>
            <a:endParaRPr lang="ru-RU" b="1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-102501" y="815121"/>
            <a:ext cx="4662926" cy="1865982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Мы работаем более 14 лет, в 2020 мы стали лауреатами всероссийского конкурса «Лучший социальный проект года»</a:t>
            </a:r>
          </a:p>
          <a:p>
            <a:pPr algn="ctr"/>
            <a:r>
              <a:rPr lang="ru-RU" sz="1600" b="1" dirty="0" smtClean="0"/>
              <a:t>В 2021  призерами премий</a:t>
            </a:r>
            <a:r>
              <a:rPr lang="en-US" sz="1600" b="1" dirty="0" smtClean="0"/>
              <a:t> #</a:t>
            </a:r>
            <a:r>
              <a:rPr lang="ru-RU" sz="1600" b="1" dirty="0" err="1" smtClean="0"/>
              <a:t>мывместе</a:t>
            </a:r>
            <a:r>
              <a:rPr lang="ru-RU" sz="1600" b="1" dirty="0" smtClean="0"/>
              <a:t>, «Предприниматель года»</a:t>
            </a:r>
            <a:endParaRPr lang="ru-RU" sz="1600" b="1" dirty="0"/>
          </a:p>
        </p:txBody>
      </p:sp>
      <p:pic>
        <p:nvPicPr>
          <p:cNvPr id="2050" name="Picture 2" descr="C:\Users\mel-w\Desktop\фото н презенташкиз\1605294569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73" y="3887214"/>
            <a:ext cx="2438085" cy="1782065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l-w\Desktop\1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60" y="822136"/>
            <a:ext cx="2738529" cy="2088796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8082973" y="822136"/>
            <a:ext cx="4109027" cy="27286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Уникальность проекта </a:t>
            </a:r>
            <a:r>
              <a:rPr lang="ru-RU" dirty="0" smtClean="0">
                <a:solidFill>
                  <a:schemeClr val="bg1"/>
                </a:solidFill>
              </a:rPr>
              <a:t>– дети с особыми возможностями развития занимаются в малых группах совместно с обычными сверстниками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581" y="5117600"/>
            <a:ext cx="2140419" cy="24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1" y="104172"/>
            <a:ext cx="8669438" cy="53290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Наша команда и наши компетенции</a:t>
            </a:r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3 педагога управленца в образовании</a:t>
            </a:r>
          </a:p>
          <a:p>
            <a:pPr algn="ctr"/>
            <a:r>
              <a:rPr lang="ru-RU" b="1" dirty="0" smtClean="0"/>
              <a:t>25 педагогов различной направленности работают с инклюзией более 14 лет</a:t>
            </a:r>
          </a:p>
          <a:p>
            <a:pPr algn="ctr"/>
            <a:r>
              <a:rPr lang="ru-RU" b="1" dirty="0" smtClean="0"/>
              <a:t>8 психологов и узких специалистов</a:t>
            </a:r>
          </a:p>
          <a:p>
            <a:pPr algn="ctr"/>
            <a:r>
              <a:rPr lang="ru-RU" b="1" dirty="0" smtClean="0"/>
              <a:t>25 волонтеров образования и </a:t>
            </a:r>
            <a:r>
              <a:rPr lang="ru-RU" b="1" dirty="0" err="1" smtClean="0"/>
              <a:t>тьюторов</a:t>
            </a:r>
            <a:endParaRPr lang="ru-RU" b="1" dirty="0" smtClean="0"/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Разрабатываем и внедряем авторские программы  и методики работы в инклюзии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Имеем программу обучения педагогов в инклюзии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Разработали и внедрили систему </a:t>
            </a:r>
            <a:r>
              <a:rPr lang="ru-RU" dirty="0" err="1" smtClean="0"/>
              <a:t>котнроля</a:t>
            </a:r>
            <a:r>
              <a:rPr lang="ru-RU" dirty="0" smtClean="0"/>
              <a:t> качества</a:t>
            </a:r>
          </a:p>
          <a:p>
            <a:r>
              <a:rPr lang="ru-RU" dirty="0" smtClean="0"/>
              <a:t> услуг и результативности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Разработали систему открытия, развития и функционирования Инклюзивного центра  для тиражирования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86" y="34723"/>
            <a:ext cx="2492414" cy="258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6867646" y="2314938"/>
            <a:ext cx="5324354" cy="395854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Наши достижения</a:t>
            </a:r>
            <a:r>
              <a:rPr lang="en-US" sz="2800" b="1" dirty="0" smtClean="0"/>
              <a:t> </a:t>
            </a:r>
            <a:endParaRPr lang="ru-RU" sz="28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Более 6000 детей получили качественные образовательные услуги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Более 700 из них дети с особыми возможностями развития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Три филиала в городе Астрахань</a:t>
            </a:r>
          </a:p>
          <a:p>
            <a:pPr algn="ctr"/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9" y="4540102"/>
            <a:ext cx="3384698" cy="219030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51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0" y="91440"/>
            <a:ext cx="9621520" cy="601999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Актуальность проекта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(какие проблемы мы решаем)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93517"/>
              </p:ext>
            </p:extLst>
          </p:nvPr>
        </p:nvGraphicFramePr>
        <p:xfrm>
          <a:off x="1077741" y="1274242"/>
          <a:ext cx="7325360" cy="384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680"/>
                <a:gridCol w="3662680"/>
              </a:tblGrid>
              <a:tr h="358391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Наше решение</a:t>
                      </a:r>
                      <a:endParaRPr lang="ru-RU" dirty="0"/>
                    </a:p>
                  </a:txBody>
                  <a:tcPr/>
                </a:tc>
              </a:tr>
              <a:tr h="846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Для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детей от 1 года до 5 лет нет системы повсеместного дополнительного  образования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Группы развития и социализации, дополнительного образования для детей от 1 года до 5х лет в инклюзии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7517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Дети с особыми возможностями развития изолированы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от совместного образования и развития с обычными сверстниками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Организуем группы совместного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развития, образования и общения особенных малышей и их сверстников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49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 спальных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районах города нет учреждений с многообразием различных видов дополнительного образования в одном месте с удобным расписанием для малышей от 1 года до 12 лет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Мы экономим время родителей, организовав для малышей многообразие видов деятельности с удобным расписанием за разумную стоимость в одном месте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8137003" y="2534856"/>
            <a:ext cx="4054997" cy="380807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  Чем мы отличаемся от     конкурентов:</a:t>
            </a:r>
          </a:p>
          <a:p>
            <a:r>
              <a:rPr lang="ru-RU" b="1" dirty="0" smtClean="0"/>
              <a:t>-мы оказываем весь комплекс образовательных услуг в 1 месте</a:t>
            </a:r>
          </a:p>
          <a:p>
            <a:r>
              <a:rPr lang="ru-RU" b="1" dirty="0" smtClean="0"/>
              <a:t>-создаем новые услуги каждые полгода</a:t>
            </a:r>
          </a:p>
          <a:p>
            <a:r>
              <a:rPr lang="ru-RU" b="1" dirty="0" smtClean="0"/>
              <a:t>-работаем по авторским        программам и     разрабатываем пособия</a:t>
            </a:r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91440"/>
            <a:ext cx="2736850" cy="273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0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729206" y="95489"/>
            <a:ext cx="6759614" cy="386015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Масштаб решаемой проблемы</a:t>
            </a:r>
          </a:p>
          <a:p>
            <a:pPr algn="ctr"/>
            <a:r>
              <a:rPr lang="ru-RU" sz="2400" b="1" i="1" u="sng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400" b="1" i="1" u="sng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данным РОССТАТ ежегодно в </a:t>
            </a:r>
            <a:r>
              <a:rPr lang="ru-RU" sz="2400" b="1" i="1" u="sng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России рождается </a:t>
            </a:r>
            <a:r>
              <a:rPr lang="ru-RU" sz="2400" b="1" i="1" u="sng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до 15% детей с особыми</a:t>
            </a:r>
          </a:p>
          <a:p>
            <a:pPr marL="678815" lvl="0" algn="ctr">
              <a:lnSpc>
                <a:spcPct val="107000"/>
              </a:lnSpc>
            </a:pPr>
            <a:r>
              <a:rPr lang="ru-RU" sz="2400" b="1" i="1" u="sng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возможностями развития и</a:t>
            </a:r>
          </a:p>
          <a:p>
            <a:pPr marL="678815" lvl="0" algn="ctr">
              <a:lnSpc>
                <a:spcPct val="107000"/>
              </a:lnSpc>
            </a:pPr>
            <a:r>
              <a:rPr lang="ru-RU" sz="2400" b="1" i="1" u="sng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образовательными </a:t>
            </a:r>
            <a:r>
              <a:rPr lang="ru-RU" sz="2400" b="1" i="1" u="sng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потребностями</a:t>
            </a:r>
          </a:p>
          <a:p>
            <a:pPr marL="678815" lvl="0">
              <a:lnSpc>
                <a:spcPct val="107000"/>
              </a:lnSpc>
            </a:pPr>
            <a:r>
              <a:rPr lang="ru-RU" sz="3200" b="1" i="1" u="sng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b="1" i="1" u="sng" dirty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marL="678815" lvl="0" algn="ctr">
              <a:lnSpc>
                <a:spcPct val="107000"/>
              </a:lnSpc>
            </a:pPr>
            <a:endParaRPr lang="ru-RU" sz="2000" b="1" i="1" u="sng" dirty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marL="678815" lvl="0" algn="ctr">
              <a:lnSpc>
                <a:spcPct val="107000"/>
              </a:lnSpc>
            </a:pPr>
            <a:endParaRPr lang="ru-RU" sz="2000" b="1" i="1" u="sng" dirty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marL="678815" lvl="0" algn="ctr">
              <a:lnSpc>
                <a:spcPct val="107000"/>
              </a:lnSpc>
            </a:pPr>
            <a:endParaRPr lang="ru-RU" sz="2000" b="1" i="1" u="sng" dirty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6400800" y="1410653"/>
            <a:ext cx="5683169" cy="4654481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В России нет системы развития и образования в инклюзии с рождения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Особенные малыши изолированы от обычных сверстников и социума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Система государственного образования не готова к быстрым изменениям в сторону инклюзии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Особенные малыши  в самый благоприятный для развития период не имеют возможности в комплексном развитии в среде сверстников</a:t>
            </a:r>
            <a:endParaRPr lang="ru-RU" b="1" dirty="0"/>
          </a:p>
        </p:txBody>
      </p:sp>
      <p:pic>
        <p:nvPicPr>
          <p:cNvPr id="1027" name="Picture 3" descr="C:\Users\mel-w\Desktop\12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" y="3449257"/>
            <a:ext cx="2249347" cy="160309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-w\Desktop\Raznye-vozmozhnosti-e1560963807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43" y="4901880"/>
            <a:ext cx="2660249" cy="175935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l-w\Desktop\265502_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65" y="3829139"/>
            <a:ext cx="2785580" cy="184779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 rot="1519089">
            <a:off x="6481739" y="2170606"/>
            <a:ext cx="868102" cy="8449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634" y="95488"/>
            <a:ext cx="2115335" cy="20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138896" y="127321"/>
            <a:ext cx="9340770" cy="52201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Наше решение </a:t>
            </a:r>
          </a:p>
          <a:p>
            <a:pPr algn="ctr"/>
            <a:r>
              <a:rPr lang="ru-RU" dirty="0" smtClean="0"/>
              <a:t>с возможностью дальнейшего масштабирования</a:t>
            </a:r>
          </a:p>
          <a:p>
            <a:pPr algn="ctr"/>
            <a:r>
              <a:rPr lang="ru-RU" sz="2400" b="1" u="sng" dirty="0" smtClean="0"/>
              <a:t>Создание региональных и районных комплексных инклюзивных центров  для детей от 0 до 12 лет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b="1" dirty="0" smtClean="0"/>
              <a:t>Исполнитель – социальный предприниматель</a:t>
            </a:r>
          </a:p>
          <a:p>
            <a:pPr algn="ctr"/>
            <a:r>
              <a:rPr lang="ru-RU" sz="2400" dirty="0" smtClean="0"/>
              <a:t>(пилотный центр в г. Астрахань)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Раннее развитие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Дошкольное образование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Бассейн с 0 лет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Дополнительное образование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Детский бассейн с 0 лет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Спорт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Отделение реабилитации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S – </a:t>
            </a:r>
            <a:r>
              <a:rPr lang="ru-RU" dirty="0" smtClean="0"/>
              <a:t>450-650 </a:t>
            </a:r>
            <a:r>
              <a:rPr lang="ru-RU" dirty="0" err="1" smtClean="0"/>
              <a:t>кв</a:t>
            </a:r>
            <a:r>
              <a:rPr lang="ru-RU" dirty="0" smtClean="0"/>
              <a:t> м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6829063" y="2997843"/>
            <a:ext cx="5301205" cy="333350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Преимущества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ложения только на входе, предполагаемая окупаемость  3 - 4  года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Финансовая устойчивость  (85% детей с </a:t>
            </a:r>
            <a:r>
              <a:rPr lang="ru-RU" dirty="0" err="1" smtClean="0"/>
              <a:t>нормотипичных</a:t>
            </a:r>
            <a:r>
              <a:rPr lang="ru-RU" dirty="0" smtClean="0"/>
              <a:t> получают услуги на коммерческой основе)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Расходы на дальнейшее содержание берет предприниматель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127321"/>
            <a:ext cx="2736850" cy="27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mel-w\Desktop\1539324255_1f4a1b57bd101a6054e1d1e80fa3785f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4" y="4582471"/>
            <a:ext cx="3035844" cy="211927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0" y="150470"/>
            <a:ext cx="7778188" cy="51970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оциальный  эффект от реализации проекта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До 15% льготных мест для образования особенных малышей (по направлению, заказу региона)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Полная адаптация в среде сверстников  особенных малышей, стимуляция психического развития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Частичная, а в 50% полная ликвидация задержек психического развития к 7 годам у особенных малышей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До 50% изначально особенных малышей могут успешно обучаться в обычных СОШ города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Восприятие нормой жизни совместное развитие , дружбу и образование </a:t>
            </a:r>
            <a:r>
              <a:rPr lang="ru-RU" sz="1600" b="1" dirty="0" err="1" smtClean="0"/>
              <a:t>нормотипичных</a:t>
            </a:r>
            <a:r>
              <a:rPr lang="ru-RU" sz="1600" b="1" dirty="0" smtClean="0"/>
              <a:t> и особенных малышей.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Воспитание нового  поколения в инклюзии </a:t>
            </a:r>
            <a:endParaRPr lang="ru-RU" sz="16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6481822" y="2210765"/>
            <a:ext cx="5451676" cy="405146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Экономический эффект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Экономически устойчивое социальное предпринимательство  без дальнейших вложений со стороны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Окупаемость за 3-4 года в зависимости от площади Центра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Долгосрочный экономический эффект, превышающий затраты на реализацию.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150471"/>
            <a:ext cx="2736850" cy="274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4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1" y="127442"/>
            <a:ext cx="9317620" cy="60071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ЭКОМИКА ПРОЕКТА</a:t>
            </a:r>
          </a:p>
          <a:p>
            <a:pPr algn="ctr"/>
            <a:r>
              <a:rPr lang="ru-RU" sz="2400" dirty="0" smtClean="0"/>
              <a:t>Первоначальные инвестиции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Покупка помещения – 7-12 млн. рублей, при предоставлении регионом стоимость уменьшится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Организация в помещении </a:t>
            </a:r>
            <a:r>
              <a:rPr lang="ru-RU" sz="2400" dirty="0" err="1" smtClean="0"/>
              <a:t>безбарьерной</a:t>
            </a:r>
            <a:r>
              <a:rPr lang="ru-RU" sz="2400" dirty="0" smtClean="0"/>
              <a:t> среды, ремонт, бассейн – 3-5 млн. рублей в зависимости от  помещения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Необходимое оборудование и</a:t>
            </a:r>
          </a:p>
          <a:p>
            <a:pPr algn="ctr"/>
            <a:r>
              <a:rPr lang="ru-RU" sz="2400" dirty="0" smtClean="0"/>
              <a:t> мебель 2,5 – 3 млн рублей </a:t>
            </a:r>
          </a:p>
          <a:p>
            <a:pPr algn="ctr"/>
            <a:r>
              <a:rPr lang="ru-RU" sz="2400" dirty="0" smtClean="0"/>
              <a:t>(10 обучающих пространств)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7072132" y="2720051"/>
            <a:ext cx="5119868" cy="3738623"/>
          </a:xfrm>
          <a:prstGeom prst="wedgeEllipseCallout">
            <a:avLst/>
          </a:prstGeom>
          <a:solidFill>
            <a:srgbClr val="FFC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Один Центр </a:t>
            </a:r>
            <a:r>
              <a:rPr lang="en-US" b="1" dirty="0" smtClean="0"/>
              <a:t> S -500-650</a:t>
            </a:r>
            <a:r>
              <a:rPr lang="ru-RU" b="1" dirty="0" smtClean="0"/>
              <a:t> </a:t>
            </a:r>
            <a:r>
              <a:rPr lang="ru-RU" b="1" dirty="0" err="1" smtClean="0"/>
              <a:t>кв</a:t>
            </a:r>
            <a:r>
              <a:rPr lang="ru-RU" b="1" dirty="0" smtClean="0"/>
              <a:t> м способен принимать ежемесячно от  800 до 1000 детей, 85% которых оплачивают услуги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При среднем чеке в 4000 рублей  ежемесячно начиная со 2 полугодия от открытия</a:t>
            </a:r>
          </a:p>
          <a:p>
            <a:pPr algn="ctr"/>
            <a:r>
              <a:rPr lang="ru-RU" b="1" dirty="0" smtClean="0"/>
              <a:t>Доходность  - от 2800000 рублей</a:t>
            </a:r>
          </a:p>
          <a:p>
            <a:pPr algn="ctr"/>
            <a:r>
              <a:rPr lang="ru-RU" b="1" dirty="0" smtClean="0"/>
              <a:t>Чистая прибыль  1200000 рублей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23" y="127442"/>
            <a:ext cx="2736850" cy="29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9099631" y="4242121"/>
            <a:ext cx="1064870" cy="347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7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0" y="81023"/>
            <a:ext cx="8368496" cy="54748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Дальнейшее  развитие проекта</a:t>
            </a:r>
          </a:p>
          <a:p>
            <a:pPr algn="ctr"/>
            <a:r>
              <a:rPr lang="ru-RU" sz="2400" b="1" dirty="0" smtClean="0"/>
              <a:t>Динамика проекта за 1 год реализации от открытия до загруженности в 75% от возможностей</a:t>
            </a:r>
          </a:p>
          <a:p>
            <a:pPr algn="ctr"/>
            <a:r>
              <a:rPr lang="ru-RU" sz="2400" dirty="0" smtClean="0"/>
              <a:t>Доходность  от 20 000 000</a:t>
            </a:r>
          </a:p>
          <a:p>
            <a:pPr algn="ctr"/>
            <a:r>
              <a:rPr lang="en-US" sz="2400" dirty="0" smtClean="0"/>
              <a:t>EBIDTA</a:t>
            </a:r>
            <a:r>
              <a:rPr lang="ru-RU" sz="2400" dirty="0" smtClean="0"/>
              <a:t> от 11 400 000</a:t>
            </a:r>
          </a:p>
          <a:p>
            <a:pPr algn="ctr"/>
            <a:r>
              <a:rPr lang="ru-RU" sz="2400" dirty="0" smtClean="0"/>
              <a:t>Чистая прибыль 8 400 000</a:t>
            </a:r>
          </a:p>
          <a:p>
            <a:pPr algn="ctr"/>
            <a:r>
              <a:rPr lang="ru-RU" sz="2400" dirty="0" smtClean="0"/>
              <a:t>Количество сотрудников 25</a:t>
            </a:r>
          </a:p>
          <a:p>
            <a:pPr algn="ctr"/>
            <a:r>
              <a:rPr lang="ru-RU" sz="2400" dirty="0" smtClean="0"/>
              <a:t>Количество клиентов  800</a:t>
            </a:r>
            <a:endParaRPr lang="ru-RU" sz="24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6134582" y="2592729"/>
            <a:ext cx="5903089" cy="3657600"/>
          </a:xfrm>
          <a:prstGeom prst="wedgeEllipseCallout">
            <a:avLst/>
          </a:prstGeom>
          <a:solidFill>
            <a:srgbClr val="FFC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</a:rPr>
              <a:t>Динамика проекта за </a:t>
            </a:r>
            <a:r>
              <a:rPr lang="ru-RU" sz="2400" b="1" dirty="0" smtClean="0">
                <a:solidFill>
                  <a:prstClr val="white"/>
                </a:solidFill>
              </a:rPr>
              <a:t>5 </a:t>
            </a:r>
            <a:r>
              <a:rPr lang="ru-RU" sz="2400" b="1" dirty="0">
                <a:solidFill>
                  <a:prstClr val="white"/>
                </a:solidFill>
              </a:rPr>
              <a:t>год реализации</a:t>
            </a:r>
          </a:p>
          <a:p>
            <a:pPr lvl="0" algn="ctr"/>
            <a:r>
              <a:rPr lang="ru-RU" sz="2400" dirty="0">
                <a:solidFill>
                  <a:prstClr val="white"/>
                </a:solidFill>
              </a:rPr>
              <a:t>Доходность </a:t>
            </a:r>
            <a:r>
              <a:rPr lang="ru-RU" sz="2400" dirty="0" smtClean="0">
                <a:solidFill>
                  <a:prstClr val="white"/>
                </a:solidFill>
              </a:rPr>
              <a:t> от 57 000 000</a:t>
            </a:r>
            <a:endParaRPr lang="ru-RU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 smtClean="0">
                <a:solidFill>
                  <a:prstClr val="white"/>
                </a:solidFill>
              </a:rPr>
              <a:t>EBIDTA</a:t>
            </a:r>
            <a:r>
              <a:rPr lang="ru-RU" sz="2400" dirty="0" smtClean="0">
                <a:solidFill>
                  <a:prstClr val="white"/>
                </a:solidFill>
              </a:rPr>
              <a:t>  от  32 000 000</a:t>
            </a:r>
            <a:endParaRPr lang="ru-RU" sz="2400" dirty="0">
              <a:solidFill>
                <a:prstClr val="white"/>
              </a:solidFill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</a:rPr>
              <a:t>Чистая </a:t>
            </a:r>
            <a:r>
              <a:rPr lang="ru-RU" sz="2400" dirty="0" smtClean="0">
                <a:solidFill>
                  <a:prstClr val="white"/>
                </a:solidFill>
              </a:rPr>
              <a:t>прибыль  24 000 000</a:t>
            </a:r>
            <a:endParaRPr lang="ru-RU" sz="2400" dirty="0">
              <a:solidFill>
                <a:prstClr val="white"/>
              </a:solidFill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</a:rPr>
              <a:t>Количество </a:t>
            </a:r>
            <a:r>
              <a:rPr lang="ru-RU" sz="2400" dirty="0" smtClean="0">
                <a:solidFill>
                  <a:prstClr val="white"/>
                </a:solidFill>
              </a:rPr>
              <a:t>сотрудников 35 </a:t>
            </a:r>
            <a:endParaRPr lang="ru-RU" sz="2400" dirty="0">
              <a:solidFill>
                <a:prstClr val="white"/>
              </a:solidFill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</a:rPr>
              <a:t>Количество </a:t>
            </a:r>
            <a:r>
              <a:rPr lang="ru-RU" sz="2400" dirty="0" smtClean="0">
                <a:solidFill>
                  <a:prstClr val="white"/>
                </a:solidFill>
              </a:rPr>
              <a:t>клиентов  1000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81023"/>
            <a:ext cx="2736850" cy="273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265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873</Words>
  <Application>Microsoft Office PowerPoint</Application>
  <PresentationFormat>Произвольный</PresentationFormat>
  <Paragraphs>182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Название проекта</vt:lpstr>
      <vt:lpstr>Мы не делим детей на категории, в нашем Центре каждый ребенок уникален и имеет равные возможности развития и 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Мария Сергеевна Иншина</dc:creator>
  <cp:lastModifiedBy>игорь арсенов</cp:lastModifiedBy>
  <cp:revision>53</cp:revision>
  <dcterms:created xsi:type="dcterms:W3CDTF">2021-08-20T05:54:32Z</dcterms:created>
  <dcterms:modified xsi:type="dcterms:W3CDTF">2022-08-25T09:51:02Z</dcterms:modified>
</cp:coreProperties>
</file>