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77" r:id="rId3"/>
    <p:sldId id="281" r:id="rId4"/>
    <p:sldId id="283" r:id="rId5"/>
    <p:sldId id="284" r:id="rId6"/>
    <p:sldId id="285" r:id="rId7"/>
    <p:sldId id="286" r:id="rId8"/>
    <p:sldId id="261" r:id="rId9"/>
    <p:sldId id="269" r:id="rId10"/>
    <p:sldId id="279" r:id="rId11"/>
    <p:sldId id="280" r:id="rId12"/>
    <p:sldId id="265" r:id="rId13"/>
    <p:sldId id="287" r:id="rId14"/>
    <p:sldId id="289" r:id="rId15"/>
    <p:sldId id="267" r:id="rId16"/>
    <p:sldId id="288" r:id="rId17"/>
    <p:sldId id="268" r:id="rId18"/>
    <p:sldId id="29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E5F8"/>
    <a:srgbClr val="89E0FF"/>
    <a:srgbClr val="3CF6F2"/>
    <a:srgbClr val="87F9F6"/>
    <a:srgbClr val="CC0000"/>
    <a:srgbClr val="AAD2D1"/>
    <a:srgbClr val="EBFAFF"/>
    <a:srgbClr val="000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10" autoAdjust="0"/>
  </p:normalViewPr>
  <p:slideViewPr>
    <p:cSldViewPr>
      <p:cViewPr varScale="1">
        <p:scale>
          <a:sx n="103" d="100"/>
          <a:sy n="103" d="100"/>
        </p:scale>
        <p:origin x="10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4E8439-A8BD-4F74-90F6-2E50B4480933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DF36C6-BBEB-492F-A158-86C9E5E8460A}">
      <dgm:prSet phldrT="[Текст]" custT="1"/>
      <dgm:spPr>
        <a:solidFill>
          <a:srgbClr val="7030A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>
          <a:sp3d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Ученики начальных классов</a:t>
          </a:r>
        </a:p>
      </dgm:t>
    </dgm:pt>
    <dgm:pt modelId="{1FBA6122-B3AB-4773-B36C-C8A413504210}" type="parTrans" cxnId="{CDB687B8-A3CA-4D3C-952C-5F3C33E3A8EC}">
      <dgm:prSet/>
      <dgm:spPr/>
      <dgm:t>
        <a:bodyPr/>
        <a:lstStyle/>
        <a:p>
          <a:endParaRPr lang="ru-RU"/>
        </a:p>
      </dgm:t>
    </dgm:pt>
    <dgm:pt modelId="{7758D69B-2D3E-413C-A551-092790970023}" type="sibTrans" cxnId="{CDB687B8-A3CA-4D3C-952C-5F3C33E3A8EC}">
      <dgm:prSet/>
      <dgm:spPr/>
      <dgm:t>
        <a:bodyPr/>
        <a:lstStyle/>
        <a:p>
          <a:endParaRPr lang="ru-RU"/>
        </a:p>
      </dgm:t>
    </dgm:pt>
    <dgm:pt modelId="{81C65AE6-3298-4767-9592-B700666E0DCA}">
      <dgm:prSet phldrT="[Текст]" custT="1"/>
      <dgm:spPr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Родители учеников</a:t>
          </a:r>
        </a:p>
      </dgm:t>
    </dgm:pt>
    <dgm:pt modelId="{349D23E6-01E1-4785-BA8B-9ECB7EFD8E58}" type="parTrans" cxnId="{2B3C05C7-9001-4C4E-B31F-2E4505296E63}">
      <dgm:prSet/>
      <dgm:spPr/>
      <dgm:t>
        <a:bodyPr/>
        <a:lstStyle/>
        <a:p>
          <a:endParaRPr lang="ru-RU"/>
        </a:p>
      </dgm:t>
    </dgm:pt>
    <dgm:pt modelId="{66ADE061-A3EC-4690-A0F2-BB8A93609BA6}" type="sibTrans" cxnId="{2B3C05C7-9001-4C4E-B31F-2E4505296E63}">
      <dgm:prSet/>
      <dgm:spPr/>
      <dgm:t>
        <a:bodyPr/>
        <a:lstStyle/>
        <a:p>
          <a:endParaRPr lang="ru-RU"/>
        </a:p>
      </dgm:t>
    </dgm:pt>
    <dgm:pt modelId="{508252BF-5831-469A-A037-88168C73EAF7}">
      <dgm:prSet phldrT="[Текст]" custT="1"/>
      <dgm:spPr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Студенты ТМК</a:t>
          </a:r>
        </a:p>
      </dgm:t>
    </dgm:pt>
    <dgm:pt modelId="{D9BB7F96-F29C-4905-8840-47D40865D001}" type="parTrans" cxnId="{B6D91E8E-2AAC-4C75-92F9-EE69E0314301}">
      <dgm:prSet/>
      <dgm:spPr/>
      <dgm:t>
        <a:bodyPr/>
        <a:lstStyle/>
        <a:p>
          <a:endParaRPr lang="ru-RU"/>
        </a:p>
      </dgm:t>
    </dgm:pt>
    <dgm:pt modelId="{05A1C608-E62C-4821-A729-11E4DEDC0B1F}" type="sibTrans" cxnId="{B6D91E8E-2AAC-4C75-92F9-EE69E0314301}">
      <dgm:prSet/>
      <dgm:spPr/>
      <dgm:t>
        <a:bodyPr/>
        <a:lstStyle/>
        <a:p>
          <a:endParaRPr lang="ru-RU"/>
        </a:p>
      </dgm:t>
    </dgm:pt>
    <dgm:pt modelId="{C9B43DC1-0932-42FA-968F-B9D0449F1035}">
      <dgm:prSet phldrT="[Текст]" custT="1"/>
      <dgm:spPr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Волонтёры-старшеклассники</a:t>
          </a:r>
        </a:p>
      </dgm:t>
    </dgm:pt>
    <dgm:pt modelId="{D5285432-D0DA-473A-8B04-28CB05AF6B3B}" type="parTrans" cxnId="{72866CE1-2FD1-40BD-AE62-3928D12ABD60}">
      <dgm:prSet/>
      <dgm:spPr/>
      <dgm:t>
        <a:bodyPr/>
        <a:lstStyle/>
        <a:p>
          <a:endParaRPr lang="ru-RU"/>
        </a:p>
      </dgm:t>
    </dgm:pt>
    <dgm:pt modelId="{79ED63E2-5BB6-4775-90EF-4BEEA9F418D1}" type="sibTrans" cxnId="{72866CE1-2FD1-40BD-AE62-3928D12ABD60}">
      <dgm:prSet/>
      <dgm:spPr/>
      <dgm:t>
        <a:bodyPr/>
        <a:lstStyle/>
        <a:p>
          <a:endParaRPr lang="ru-RU"/>
        </a:p>
      </dgm:t>
    </dgm:pt>
    <dgm:pt modelId="{258C0304-3B23-4D5D-96BD-FAC03803BEB4}">
      <dgm:prSet phldrT="[Текст]" custT="1"/>
      <dgm:spPr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Педагоги школы</a:t>
          </a:r>
        </a:p>
      </dgm:t>
    </dgm:pt>
    <dgm:pt modelId="{61066079-6DCA-4E93-AE3D-802B6BAC15F6}" type="parTrans" cxnId="{FD69D570-5E86-48AE-BF33-4F74C282DE07}">
      <dgm:prSet/>
      <dgm:spPr/>
      <dgm:t>
        <a:bodyPr/>
        <a:lstStyle/>
        <a:p>
          <a:endParaRPr lang="ru-RU"/>
        </a:p>
      </dgm:t>
    </dgm:pt>
    <dgm:pt modelId="{4995ECAB-ECF1-4552-AF07-125E142EF32C}" type="sibTrans" cxnId="{FD69D570-5E86-48AE-BF33-4F74C282DE07}">
      <dgm:prSet/>
      <dgm:spPr/>
      <dgm:t>
        <a:bodyPr/>
        <a:lstStyle/>
        <a:p>
          <a:endParaRPr lang="ru-RU"/>
        </a:p>
      </dgm:t>
    </dgm:pt>
    <dgm:pt modelId="{A2292D4A-F692-4E23-9FBD-8E3DEFF7D427}">
      <dgm:prSet phldrT="[Текст]" phldr="1"/>
      <dgm:spPr/>
      <dgm:t>
        <a:bodyPr/>
        <a:lstStyle/>
        <a:p>
          <a:endParaRPr lang="ru-RU" dirty="0"/>
        </a:p>
      </dgm:t>
    </dgm:pt>
    <dgm:pt modelId="{242D1774-D6BA-4C3A-A28C-5F16563B75CB}" type="parTrans" cxnId="{3EBA51FE-BE2E-42B8-952E-74727553E146}">
      <dgm:prSet/>
      <dgm:spPr/>
      <dgm:t>
        <a:bodyPr/>
        <a:lstStyle/>
        <a:p>
          <a:endParaRPr lang="ru-RU"/>
        </a:p>
      </dgm:t>
    </dgm:pt>
    <dgm:pt modelId="{DC1B4BC0-882C-45C5-8561-26871B3E4A7C}" type="sibTrans" cxnId="{3EBA51FE-BE2E-42B8-952E-74727553E146}">
      <dgm:prSet/>
      <dgm:spPr/>
      <dgm:t>
        <a:bodyPr/>
        <a:lstStyle/>
        <a:p>
          <a:endParaRPr lang="ru-RU"/>
        </a:p>
      </dgm:t>
    </dgm:pt>
    <dgm:pt modelId="{E4E15FF5-5CA1-4B40-8044-D350E593244D}" type="pres">
      <dgm:prSet presAssocID="{F64E8439-A8BD-4F74-90F6-2E50B448093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125D255-5E55-4B19-B094-0ED272E0EDF4}" type="pres">
      <dgm:prSet presAssocID="{02DF36C6-BBEB-492F-A158-86C9E5E8460A}" presName="centerShape" presStyleLbl="node0" presStyleIdx="0" presStyleCnt="1" custScaleX="135070" custScaleY="129386"/>
      <dgm:spPr>
        <a:xfrm>
          <a:off x="3245993" y="1643069"/>
          <a:ext cx="1897546" cy="1817694"/>
        </a:xfrm>
        <a:prstGeom prst="ellipse">
          <a:avLst/>
        </a:prstGeom>
      </dgm:spPr>
    </dgm:pt>
    <dgm:pt modelId="{FB0B2754-23FD-409D-8938-E37A75FA2B20}" type="pres">
      <dgm:prSet presAssocID="{349D23E6-01E1-4785-BA8B-9ECB7EFD8E58}" presName="Name9" presStyleLbl="parChTrans1D2" presStyleIdx="0" presStyleCnt="4"/>
      <dgm:spPr/>
    </dgm:pt>
    <dgm:pt modelId="{0AB75C6B-BD1D-4AF9-90E2-C9D9F4594620}" type="pres">
      <dgm:prSet presAssocID="{349D23E6-01E1-4785-BA8B-9ECB7EFD8E58}" presName="connTx" presStyleLbl="parChTrans1D2" presStyleIdx="0" presStyleCnt="4"/>
      <dgm:spPr/>
    </dgm:pt>
    <dgm:pt modelId="{F9DF60E5-DC27-4070-AA90-8217BEA870E7}" type="pres">
      <dgm:prSet presAssocID="{81C65AE6-3298-4767-9592-B700666E0DCA}" presName="node" presStyleLbl="node1" presStyleIdx="0" presStyleCnt="4">
        <dgm:presLayoutVars>
          <dgm:bulletEnabled val="1"/>
        </dgm:presLayoutVars>
      </dgm:prSet>
      <dgm:spPr>
        <a:xfrm>
          <a:off x="3515730" y="20300"/>
          <a:ext cx="1404861" cy="1404861"/>
        </a:xfrm>
        <a:prstGeom prst="ellipse">
          <a:avLst/>
        </a:prstGeom>
      </dgm:spPr>
    </dgm:pt>
    <dgm:pt modelId="{70103F7A-44AD-4556-A0A0-26C6BEF80CC5}" type="pres">
      <dgm:prSet presAssocID="{D9BB7F96-F29C-4905-8840-47D40865D001}" presName="Name9" presStyleLbl="parChTrans1D2" presStyleIdx="1" presStyleCnt="4"/>
      <dgm:spPr/>
    </dgm:pt>
    <dgm:pt modelId="{F46B729D-8E80-4F94-B4C2-063CB7184F56}" type="pres">
      <dgm:prSet presAssocID="{D9BB7F96-F29C-4905-8840-47D40865D001}" presName="connTx" presStyleLbl="parChTrans1D2" presStyleIdx="1" presStyleCnt="4"/>
      <dgm:spPr/>
    </dgm:pt>
    <dgm:pt modelId="{6F640A66-271A-4F48-9C60-B1F4B155077A}" type="pres">
      <dgm:prSet presAssocID="{508252BF-5831-469A-A037-88168C73EAF7}" presName="node" presStyleLbl="node1" presStyleIdx="1" presStyleCnt="4" custScaleX="107658" custScaleY="98875" custRadScaleRad="99584" custRadScaleInc="-1164">
        <dgm:presLayoutVars>
          <dgm:bulletEnabled val="1"/>
        </dgm:presLayoutVars>
      </dgm:prSet>
      <dgm:spPr>
        <a:xfrm>
          <a:off x="5283437" y="1840735"/>
          <a:ext cx="1512445" cy="1389056"/>
        </a:xfrm>
        <a:prstGeom prst="ellipse">
          <a:avLst/>
        </a:prstGeom>
      </dgm:spPr>
    </dgm:pt>
    <dgm:pt modelId="{252026DC-045E-4506-B05A-293418E25B17}" type="pres">
      <dgm:prSet presAssocID="{D5285432-D0DA-473A-8B04-28CB05AF6B3B}" presName="Name9" presStyleLbl="parChTrans1D2" presStyleIdx="2" presStyleCnt="4"/>
      <dgm:spPr/>
    </dgm:pt>
    <dgm:pt modelId="{D17211EF-520C-4BCB-A875-4CCBE430A731}" type="pres">
      <dgm:prSet presAssocID="{D5285432-D0DA-473A-8B04-28CB05AF6B3B}" presName="connTx" presStyleLbl="parChTrans1D2" presStyleIdx="2" presStyleCnt="4"/>
      <dgm:spPr/>
    </dgm:pt>
    <dgm:pt modelId="{DB42A6ED-4D3B-48E5-95A8-5F4DEB6FE2AF}" type="pres">
      <dgm:prSet presAssocID="{C9B43DC1-0932-42FA-968F-B9D0449F1035}" presName="node" presStyleLbl="node1" presStyleIdx="2" presStyleCnt="4">
        <dgm:presLayoutVars>
          <dgm:bulletEnabled val="1"/>
        </dgm:presLayoutVars>
      </dgm:prSet>
      <dgm:spPr>
        <a:xfrm>
          <a:off x="3515730" y="3678671"/>
          <a:ext cx="1404861" cy="1404861"/>
        </a:xfrm>
        <a:prstGeom prst="ellipse">
          <a:avLst/>
        </a:prstGeom>
      </dgm:spPr>
    </dgm:pt>
    <dgm:pt modelId="{C8F5154C-7605-4BA9-88FF-DEBF3FF2BAA7}" type="pres">
      <dgm:prSet presAssocID="{61066079-6DCA-4E93-AE3D-802B6BAC15F6}" presName="Name9" presStyleLbl="parChTrans1D2" presStyleIdx="3" presStyleCnt="4"/>
      <dgm:spPr/>
    </dgm:pt>
    <dgm:pt modelId="{D637970F-BE44-41DE-A3E6-F46C7F8340E5}" type="pres">
      <dgm:prSet presAssocID="{61066079-6DCA-4E93-AE3D-802B6BAC15F6}" presName="connTx" presStyleLbl="parChTrans1D2" presStyleIdx="3" presStyleCnt="4"/>
      <dgm:spPr/>
    </dgm:pt>
    <dgm:pt modelId="{6C4D41A3-D1BF-48FE-A7CA-0E8B485EC5C8}" type="pres">
      <dgm:prSet presAssocID="{258C0304-3B23-4D5D-96BD-FAC03803BEB4}" presName="node" presStyleLbl="node1" presStyleIdx="3" presStyleCnt="4" custScaleX="108603">
        <dgm:presLayoutVars>
          <dgm:bulletEnabled val="1"/>
        </dgm:presLayoutVars>
      </dgm:prSet>
      <dgm:spPr>
        <a:xfrm>
          <a:off x="1663150" y="1849486"/>
          <a:ext cx="1404861" cy="1404861"/>
        </a:xfrm>
        <a:prstGeom prst="ellipse">
          <a:avLst/>
        </a:prstGeom>
      </dgm:spPr>
    </dgm:pt>
  </dgm:ptLst>
  <dgm:cxnLst>
    <dgm:cxn modelId="{8C5E2808-E3A5-4F5D-9FA9-5C1950D7D206}" type="presOf" srcId="{61066079-6DCA-4E93-AE3D-802B6BAC15F6}" destId="{C8F5154C-7605-4BA9-88FF-DEBF3FF2BAA7}" srcOrd="0" destOrd="0" presId="urn:microsoft.com/office/officeart/2005/8/layout/radial1"/>
    <dgm:cxn modelId="{FCA1BD0D-4642-4970-A5F0-B8305CFEE01D}" type="presOf" srcId="{C9B43DC1-0932-42FA-968F-B9D0449F1035}" destId="{DB42A6ED-4D3B-48E5-95A8-5F4DEB6FE2AF}" srcOrd="0" destOrd="0" presId="urn:microsoft.com/office/officeart/2005/8/layout/radial1"/>
    <dgm:cxn modelId="{5F4CC511-34B2-4124-AC31-36E9BC92F454}" type="presOf" srcId="{349D23E6-01E1-4785-BA8B-9ECB7EFD8E58}" destId="{0AB75C6B-BD1D-4AF9-90E2-C9D9F4594620}" srcOrd="1" destOrd="0" presId="urn:microsoft.com/office/officeart/2005/8/layout/radial1"/>
    <dgm:cxn modelId="{5BF4BD1A-BFB4-48FB-94F7-4AADFA83AF19}" type="presOf" srcId="{508252BF-5831-469A-A037-88168C73EAF7}" destId="{6F640A66-271A-4F48-9C60-B1F4B155077A}" srcOrd="0" destOrd="0" presId="urn:microsoft.com/office/officeart/2005/8/layout/radial1"/>
    <dgm:cxn modelId="{8D2EAC1C-D89D-421B-BC14-7A6E19D1B492}" type="presOf" srcId="{61066079-6DCA-4E93-AE3D-802B6BAC15F6}" destId="{D637970F-BE44-41DE-A3E6-F46C7F8340E5}" srcOrd="1" destOrd="0" presId="urn:microsoft.com/office/officeart/2005/8/layout/radial1"/>
    <dgm:cxn modelId="{B207BE2B-3B28-4CD8-A618-ED85517D48FD}" type="presOf" srcId="{02DF36C6-BBEB-492F-A158-86C9E5E8460A}" destId="{5125D255-5E55-4B19-B094-0ED272E0EDF4}" srcOrd="0" destOrd="0" presId="urn:microsoft.com/office/officeart/2005/8/layout/radial1"/>
    <dgm:cxn modelId="{F8751331-18E3-4AC1-ABDB-3E82FA792A4F}" type="presOf" srcId="{D5285432-D0DA-473A-8B04-28CB05AF6B3B}" destId="{D17211EF-520C-4BCB-A875-4CCBE430A731}" srcOrd="1" destOrd="0" presId="urn:microsoft.com/office/officeart/2005/8/layout/radial1"/>
    <dgm:cxn modelId="{FD69D570-5E86-48AE-BF33-4F74C282DE07}" srcId="{02DF36C6-BBEB-492F-A158-86C9E5E8460A}" destId="{258C0304-3B23-4D5D-96BD-FAC03803BEB4}" srcOrd="3" destOrd="0" parTransId="{61066079-6DCA-4E93-AE3D-802B6BAC15F6}" sibTransId="{4995ECAB-ECF1-4552-AF07-125E142EF32C}"/>
    <dgm:cxn modelId="{3006C37F-05BC-4C6C-9D41-4D2BD2B94D59}" type="presOf" srcId="{D9BB7F96-F29C-4905-8840-47D40865D001}" destId="{70103F7A-44AD-4556-A0A0-26C6BEF80CC5}" srcOrd="0" destOrd="0" presId="urn:microsoft.com/office/officeart/2005/8/layout/radial1"/>
    <dgm:cxn modelId="{B6D91E8E-2AAC-4C75-92F9-EE69E0314301}" srcId="{02DF36C6-BBEB-492F-A158-86C9E5E8460A}" destId="{508252BF-5831-469A-A037-88168C73EAF7}" srcOrd="1" destOrd="0" parTransId="{D9BB7F96-F29C-4905-8840-47D40865D001}" sibTransId="{05A1C608-E62C-4821-A729-11E4DEDC0B1F}"/>
    <dgm:cxn modelId="{50580095-5B66-4DB8-952C-C319AF121ABC}" type="presOf" srcId="{81C65AE6-3298-4767-9592-B700666E0DCA}" destId="{F9DF60E5-DC27-4070-AA90-8217BEA870E7}" srcOrd="0" destOrd="0" presId="urn:microsoft.com/office/officeart/2005/8/layout/radial1"/>
    <dgm:cxn modelId="{CDB687B8-A3CA-4D3C-952C-5F3C33E3A8EC}" srcId="{F64E8439-A8BD-4F74-90F6-2E50B4480933}" destId="{02DF36C6-BBEB-492F-A158-86C9E5E8460A}" srcOrd="0" destOrd="0" parTransId="{1FBA6122-B3AB-4773-B36C-C8A413504210}" sibTransId="{7758D69B-2D3E-413C-A551-092790970023}"/>
    <dgm:cxn modelId="{2B3C05C7-9001-4C4E-B31F-2E4505296E63}" srcId="{02DF36C6-BBEB-492F-A158-86C9E5E8460A}" destId="{81C65AE6-3298-4767-9592-B700666E0DCA}" srcOrd="0" destOrd="0" parTransId="{349D23E6-01E1-4785-BA8B-9ECB7EFD8E58}" sibTransId="{66ADE061-A3EC-4690-A0F2-BB8A93609BA6}"/>
    <dgm:cxn modelId="{182257C7-EB6B-4B18-BC95-336BC193C7B7}" type="presOf" srcId="{349D23E6-01E1-4785-BA8B-9ECB7EFD8E58}" destId="{FB0B2754-23FD-409D-8938-E37A75FA2B20}" srcOrd="0" destOrd="0" presId="urn:microsoft.com/office/officeart/2005/8/layout/radial1"/>
    <dgm:cxn modelId="{ED48CFD1-5318-4866-8D03-D04FDFBD04AB}" type="presOf" srcId="{D9BB7F96-F29C-4905-8840-47D40865D001}" destId="{F46B729D-8E80-4F94-B4C2-063CB7184F56}" srcOrd="1" destOrd="0" presId="urn:microsoft.com/office/officeart/2005/8/layout/radial1"/>
    <dgm:cxn modelId="{7439EED2-6C1F-433E-A02E-E584B6DD783F}" type="presOf" srcId="{F64E8439-A8BD-4F74-90F6-2E50B4480933}" destId="{E4E15FF5-5CA1-4B40-8044-D350E593244D}" srcOrd="0" destOrd="0" presId="urn:microsoft.com/office/officeart/2005/8/layout/radial1"/>
    <dgm:cxn modelId="{DD518DDD-CFA8-4218-9762-E681EC52A384}" type="presOf" srcId="{D5285432-D0DA-473A-8B04-28CB05AF6B3B}" destId="{252026DC-045E-4506-B05A-293418E25B17}" srcOrd="0" destOrd="0" presId="urn:microsoft.com/office/officeart/2005/8/layout/radial1"/>
    <dgm:cxn modelId="{72866CE1-2FD1-40BD-AE62-3928D12ABD60}" srcId="{02DF36C6-BBEB-492F-A158-86C9E5E8460A}" destId="{C9B43DC1-0932-42FA-968F-B9D0449F1035}" srcOrd="2" destOrd="0" parTransId="{D5285432-D0DA-473A-8B04-28CB05AF6B3B}" sibTransId="{79ED63E2-5BB6-4775-90EF-4BEEA9F418D1}"/>
    <dgm:cxn modelId="{B6E6F5EC-DAE4-4520-A7AB-C23E69D629CA}" type="presOf" srcId="{258C0304-3B23-4D5D-96BD-FAC03803BEB4}" destId="{6C4D41A3-D1BF-48FE-A7CA-0E8B485EC5C8}" srcOrd="0" destOrd="0" presId="urn:microsoft.com/office/officeart/2005/8/layout/radial1"/>
    <dgm:cxn modelId="{3EBA51FE-BE2E-42B8-952E-74727553E146}" srcId="{F64E8439-A8BD-4F74-90F6-2E50B4480933}" destId="{A2292D4A-F692-4E23-9FBD-8E3DEFF7D427}" srcOrd="1" destOrd="0" parTransId="{242D1774-D6BA-4C3A-A28C-5F16563B75CB}" sibTransId="{DC1B4BC0-882C-45C5-8561-26871B3E4A7C}"/>
    <dgm:cxn modelId="{45D3F5DF-5CC5-4AA2-9BC8-2546EFE4C77F}" type="presParOf" srcId="{E4E15FF5-5CA1-4B40-8044-D350E593244D}" destId="{5125D255-5E55-4B19-B094-0ED272E0EDF4}" srcOrd="0" destOrd="0" presId="urn:microsoft.com/office/officeart/2005/8/layout/radial1"/>
    <dgm:cxn modelId="{30EE3ECF-6DCB-4701-9B9C-E66E3D040590}" type="presParOf" srcId="{E4E15FF5-5CA1-4B40-8044-D350E593244D}" destId="{FB0B2754-23FD-409D-8938-E37A75FA2B20}" srcOrd="1" destOrd="0" presId="urn:microsoft.com/office/officeart/2005/8/layout/radial1"/>
    <dgm:cxn modelId="{D9779EBC-7431-433C-88B3-32AB6811415D}" type="presParOf" srcId="{FB0B2754-23FD-409D-8938-E37A75FA2B20}" destId="{0AB75C6B-BD1D-4AF9-90E2-C9D9F4594620}" srcOrd="0" destOrd="0" presId="urn:microsoft.com/office/officeart/2005/8/layout/radial1"/>
    <dgm:cxn modelId="{2FB6187A-2DF2-4BFC-BA2A-602EDBAF0508}" type="presParOf" srcId="{E4E15FF5-5CA1-4B40-8044-D350E593244D}" destId="{F9DF60E5-DC27-4070-AA90-8217BEA870E7}" srcOrd="2" destOrd="0" presId="urn:microsoft.com/office/officeart/2005/8/layout/radial1"/>
    <dgm:cxn modelId="{23B52AB1-75E8-4DE1-81A6-861F6F5A34B5}" type="presParOf" srcId="{E4E15FF5-5CA1-4B40-8044-D350E593244D}" destId="{70103F7A-44AD-4556-A0A0-26C6BEF80CC5}" srcOrd="3" destOrd="0" presId="urn:microsoft.com/office/officeart/2005/8/layout/radial1"/>
    <dgm:cxn modelId="{F4879D9B-4908-4600-9974-DF32A1766060}" type="presParOf" srcId="{70103F7A-44AD-4556-A0A0-26C6BEF80CC5}" destId="{F46B729D-8E80-4F94-B4C2-063CB7184F56}" srcOrd="0" destOrd="0" presId="urn:microsoft.com/office/officeart/2005/8/layout/radial1"/>
    <dgm:cxn modelId="{795BE97F-601E-4080-A907-549A68C4F121}" type="presParOf" srcId="{E4E15FF5-5CA1-4B40-8044-D350E593244D}" destId="{6F640A66-271A-4F48-9C60-B1F4B155077A}" srcOrd="4" destOrd="0" presId="urn:microsoft.com/office/officeart/2005/8/layout/radial1"/>
    <dgm:cxn modelId="{98C580E8-F294-42A7-BD8D-936B281CF267}" type="presParOf" srcId="{E4E15FF5-5CA1-4B40-8044-D350E593244D}" destId="{252026DC-045E-4506-B05A-293418E25B17}" srcOrd="5" destOrd="0" presId="urn:microsoft.com/office/officeart/2005/8/layout/radial1"/>
    <dgm:cxn modelId="{6D11E3A2-A4C3-4D82-BF8C-ACC3B9EF5A62}" type="presParOf" srcId="{252026DC-045E-4506-B05A-293418E25B17}" destId="{D17211EF-520C-4BCB-A875-4CCBE430A731}" srcOrd="0" destOrd="0" presId="urn:microsoft.com/office/officeart/2005/8/layout/radial1"/>
    <dgm:cxn modelId="{50A9E3A9-31D1-4144-88B9-747BA2D53727}" type="presParOf" srcId="{E4E15FF5-5CA1-4B40-8044-D350E593244D}" destId="{DB42A6ED-4D3B-48E5-95A8-5F4DEB6FE2AF}" srcOrd="6" destOrd="0" presId="urn:microsoft.com/office/officeart/2005/8/layout/radial1"/>
    <dgm:cxn modelId="{562F5B56-EB6C-4A60-BB35-FAE82892AEAB}" type="presParOf" srcId="{E4E15FF5-5CA1-4B40-8044-D350E593244D}" destId="{C8F5154C-7605-4BA9-88FF-DEBF3FF2BAA7}" srcOrd="7" destOrd="0" presId="urn:microsoft.com/office/officeart/2005/8/layout/radial1"/>
    <dgm:cxn modelId="{27977109-1A51-43BA-B507-377C8807ACCB}" type="presParOf" srcId="{C8F5154C-7605-4BA9-88FF-DEBF3FF2BAA7}" destId="{D637970F-BE44-41DE-A3E6-F46C7F8340E5}" srcOrd="0" destOrd="0" presId="urn:microsoft.com/office/officeart/2005/8/layout/radial1"/>
    <dgm:cxn modelId="{B49A33FF-0E3C-429C-A822-A3A9E77F1DDF}" type="presParOf" srcId="{E4E15FF5-5CA1-4B40-8044-D350E593244D}" destId="{6C4D41A3-D1BF-48FE-A7CA-0E8B485EC5C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5D255-5E55-4B19-B094-0ED272E0EDF4}">
      <dsp:nvSpPr>
        <dsp:cNvPr id="0" name=""/>
        <dsp:cNvSpPr/>
      </dsp:nvSpPr>
      <dsp:spPr>
        <a:xfrm>
          <a:off x="3269387" y="1643069"/>
          <a:ext cx="1897546" cy="1817694"/>
        </a:xfrm>
        <a:prstGeom prst="ellipse">
          <a:avLst/>
        </a:prstGeom>
        <a:solidFill>
          <a:srgbClr val="7030A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  <a:sp3d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Ученики начальных классов</a:t>
          </a:r>
        </a:p>
      </dsp:txBody>
      <dsp:txXfrm>
        <a:off x="3547276" y="1909264"/>
        <a:ext cx="1341768" cy="1285304"/>
      </dsp:txXfrm>
    </dsp:sp>
    <dsp:sp modelId="{FB0B2754-23FD-409D-8938-E37A75FA2B20}">
      <dsp:nvSpPr>
        <dsp:cNvPr id="0" name=""/>
        <dsp:cNvSpPr/>
      </dsp:nvSpPr>
      <dsp:spPr>
        <a:xfrm rot="16200000">
          <a:off x="4109207" y="1519117"/>
          <a:ext cx="217907" cy="29998"/>
        </a:xfrm>
        <a:custGeom>
          <a:avLst/>
          <a:gdLst/>
          <a:ahLst/>
          <a:cxnLst/>
          <a:rect l="0" t="0" r="0" b="0"/>
          <a:pathLst>
            <a:path>
              <a:moveTo>
                <a:pt x="0" y="14999"/>
              </a:moveTo>
              <a:lnTo>
                <a:pt x="217907" y="149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212713" y="1528668"/>
        <a:ext cx="10895" cy="10895"/>
      </dsp:txXfrm>
    </dsp:sp>
    <dsp:sp modelId="{F9DF60E5-DC27-4070-AA90-8217BEA870E7}">
      <dsp:nvSpPr>
        <dsp:cNvPr id="0" name=""/>
        <dsp:cNvSpPr/>
      </dsp:nvSpPr>
      <dsp:spPr>
        <a:xfrm>
          <a:off x="3515730" y="20300"/>
          <a:ext cx="1404861" cy="140486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Родители учеников</a:t>
          </a:r>
        </a:p>
      </dsp:txBody>
      <dsp:txXfrm>
        <a:off x="3721467" y="226037"/>
        <a:ext cx="993387" cy="993387"/>
      </dsp:txXfrm>
    </dsp:sp>
    <dsp:sp modelId="{70103F7A-44AD-4556-A0A0-26C6BEF80CC5}">
      <dsp:nvSpPr>
        <dsp:cNvPr id="0" name=""/>
        <dsp:cNvSpPr/>
      </dsp:nvSpPr>
      <dsp:spPr>
        <a:xfrm rot="21568572">
          <a:off x="5166888" y="2527711"/>
          <a:ext cx="116589" cy="29998"/>
        </a:xfrm>
        <a:custGeom>
          <a:avLst/>
          <a:gdLst/>
          <a:ahLst/>
          <a:cxnLst/>
          <a:rect l="0" t="0" r="0" b="0"/>
          <a:pathLst>
            <a:path>
              <a:moveTo>
                <a:pt x="0" y="14999"/>
              </a:moveTo>
              <a:lnTo>
                <a:pt x="116589" y="149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222268" y="2539795"/>
        <a:ext cx="5829" cy="5829"/>
      </dsp:txXfrm>
    </dsp:sp>
    <dsp:sp modelId="{6F640A66-271A-4F48-9C60-B1F4B155077A}">
      <dsp:nvSpPr>
        <dsp:cNvPr id="0" name=""/>
        <dsp:cNvSpPr/>
      </dsp:nvSpPr>
      <dsp:spPr>
        <a:xfrm>
          <a:off x="5283437" y="1840735"/>
          <a:ext cx="1512445" cy="1389056"/>
        </a:xfrm>
        <a:prstGeom prst="ellipse">
          <a:avLst/>
        </a:prstGeom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Студенты ТМК</a:t>
          </a:r>
        </a:p>
      </dsp:txBody>
      <dsp:txXfrm>
        <a:off x="5504929" y="2044158"/>
        <a:ext cx="1069461" cy="982210"/>
      </dsp:txXfrm>
    </dsp:sp>
    <dsp:sp modelId="{252026DC-045E-4506-B05A-293418E25B17}">
      <dsp:nvSpPr>
        <dsp:cNvPr id="0" name=""/>
        <dsp:cNvSpPr/>
      </dsp:nvSpPr>
      <dsp:spPr>
        <a:xfrm rot="5400000">
          <a:off x="4109207" y="3554718"/>
          <a:ext cx="217907" cy="29998"/>
        </a:xfrm>
        <a:custGeom>
          <a:avLst/>
          <a:gdLst/>
          <a:ahLst/>
          <a:cxnLst/>
          <a:rect l="0" t="0" r="0" b="0"/>
          <a:pathLst>
            <a:path>
              <a:moveTo>
                <a:pt x="0" y="14999"/>
              </a:moveTo>
              <a:lnTo>
                <a:pt x="217907" y="149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212713" y="3564270"/>
        <a:ext cx="10895" cy="10895"/>
      </dsp:txXfrm>
    </dsp:sp>
    <dsp:sp modelId="{DB42A6ED-4D3B-48E5-95A8-5F4DEB6FE2AF}">
      <dsp:nvSpPr>
        <dsp:cNvPr id="0" name=""/>
        <dsp:cNvSpPr/>
      </dsp:nvSpPr>
      <dsp:spPr>
        <a:xfrm>
          <a:off x="3515730" y="3678671"/>
          <a:ext cx="1404861" cy="140486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Волонтёры-старшеклассники</a:t>
          </a:r>
        </a:p>
      </dsp:txBody>
      <dsp:txXfrm>
        <a:off x="3721467" y="3884408"/>
        <a:ext cx="993387" cy="993387"/>
      </dsp:txXfrm>
    </dsp:sp>
    <dsp:sp modelId="{C8F5154C-7605-4BA9-88FF-DEBF3FF2BAA7}">
      <dsp:nvSpPr>
        <dsp:cNvPr id="0" name=""/>
        <dsp:cNvSpPr/>
      </dsp:nvSpPr>
      <dsp:spPr>
        <a:xfrm rot="10800000">
          <a:off x="3151836" y="2536917"/>
          <a:ext cx="117551" cy="29998"/>
        </a:xfrm>
        <a:custGeom>
          <a:avLst/>
          <a:gdLst/>
          <a:ahLst/>
          <a:cxnLst/>
          <a:rect l="0" t="0" r="0" b="0"/>
          <a:pathLst>
            <a:path>
              <a:moveTo>
                <a:pt x="0" y="14999"/>
              </a:moveTo>
              <a:lnTo>
                <a:pt x="117551" y="149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207673" y="2548978"/>
        <a:ext cx="5877" cy="5877"/>
      </dsp:txXfrm>
    </dsp:sp>
    <dsp:sp modelId="{6C4D41A3-D1BF-48FE-A7CA-0E8B485EC5C8}">
      <dsp:nvSpPr>
        <dsp:cNvPr id="0" name=""/>
        <dsp:cNvSpPr/>
      </dsp:nvSpPr>
      <dsp:spPr>
        <a:xfrm>
          <a:off x="1626114" y="1849486"/>
          <a:ext cx="1525721" cy="140486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Педагоги школы</a:t>
          </a:r>
        </a:p>
      </dsp:txBody>
      <dsp:txXfrm>
        <a:off x="1849551" y="2055223"/>
        <a:ext cx="1078847" cy="993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F204B-4719-4475-A799-F482C7E52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3C870B-B6B0-40F1-9EFD-3C6723022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75D1D-3F0C-4227-A2D7-5072353D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D4160-23D6-4E7D-8B92-C73E46A3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87CD9F-33F5-471E-B3B5-E1EFB463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05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945A4-36E9-4197-AD08-4B734CB3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5B4A91-A11D-424E-8D21-6A92698C9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D3EA8-2506-4D90-BDAE-4A3FF817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548116-5574-4182-8EA4-BC2243C2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A158B-8F24-4A64-A5CE-AF486719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49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AA5BB2-EB4F-4469-9E31-8970C16CE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F2C34A-75A2-4F7D-A539-C54149986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2A460-9501-4EAE-8C11-B769425E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AB9A0C-839E-4910-80C7-5615E916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7C03A6-277A-4741-862D-6D13A19C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6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1BA9F-4D13-455D-B5C4-A853EEE6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507871-71D0-42B8-B6BD-BE3DD594E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65046-DA4F-418F-9DA9-81DD80A50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9E1DD-4AD1-4BEE-8AE1-A1339E89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3133-3D60-495F-9ADA-C5F2E0C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90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65E9C-9D1E-494F-9E60-5B7A09B5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3FE71-2A65-4616-83A3-E181FD55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76635E-1F64-4EC6-BC23-AFB8B797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AB615B-F799-447E-89C9-BBF0FC15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77498A-0D12-427A-A559-611F956A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5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7C9B3-3779-4330-B706-7966C79E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59701-EA02-4252-9D9A-15AF97E24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44BA33-B22D-47D6-B4CC-7C0837219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6B34A6-69DE-4761-A09A-568257B2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79E07E-D992-489C-846D-95B96434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4D2D99-94F0-42BC-BDD6-73281DC6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4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B672B-42F7-4C04-BE3F-FBBD7698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A7C525-1A27-4B55-A98C-92F06279E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E0B45F-1F90-43CF-873B-02CAF48C3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827532-8B81-4423-8AAB-24EAE8032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650833-0FA4-4353-BCC3-22E34AB57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764386-1975-4633-BE94-5FFB5950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9B55D6-1E43-44C1-9AF6-A3F62087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08D4D4-9354-411A-92D3-EB0959F8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0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49641-21B5-48D1-8C08-134CB875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23D547-3936-45B5-A7BB-3F55F00C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12732E-FC51-4C34-9FEF-3EC5E3B3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70F256-3B67-41B6-B26B-7DB1D833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11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4E93E6-C08C-45F9-844E-EA9E14FC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E74C0-BF94-4718-A502-0CBC55A8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5267CF-444E-4D7C-A620-86B9A369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0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BEEA1-91D9-41B0-B53A-42549AAB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62BF8-DF1A-4959-B2C8-F38FB0D9F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AA7F28-6705-410F-92C1-E681CFBB4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D32B3-6FD1-44F8-9443-8C5B39FD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3F6F05-496B-423B-8DB1-F8700941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F9CC5B-DFC0-4C2D-9E07-1CCBE3EA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83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7B3C9-AE75-47CB-92A0-1850B56D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EE45FE-B1F2-4A03-874C-1E5AF4E59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BC6C1-94D9-4F94-9605-B3FD2E8AE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A1743-0ED6-47F0-9375-6B425D22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F04C00-A230-4B3C-9A70-D55B7FAE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41C9CF-6693-49A8-9E6B-F88EC30E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8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D9657-7DDD-4354-A48F-97CDA275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9BA000-171A-4323-9261-285E20B41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96A65-4B90-4FC0-952B-7C48851DC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B55DB-375E-4626-9A49-74C2A9D59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BAED8-4161-4F92-818B-6D03B49A3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12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1.jpeg"/><Relationship Id="rId9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871551-DFE4-437A-B612-5D3565381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641016" cy="3888432"/>
          </a:xfrm>
          <a:effectLst/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О реализации в ГАПОУ ТО «Тюменский медицинский колледж» проекта</a:t>
            </a:r>
            <a:br>
              <a:rPr lang="ru-RU" sz="4400" b="1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  <a:latin typeface="+mn-lt"/>
              </a:rPr>
            </a:br>
            <a:r>
              <a:rPr lang="ru-RU" sz="4400" b="1" i="1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  <a:latin typeface="+mn-lt"/>
              </a:rPr>
              <a:t>«Здоровое поколение – </a:t>
            </a:r>
            <a:br>
              <a:rPr lang="ru-RU" sz="4400" b="1" i="1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  <a:latin typeface="+mn-lt"/>
              </a:rPr>
            </a:br>
            <a:r>
              <a:rPr lang="ru-RU" sz="4400" b="1" i="1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  <a:latin typeface="+mn-lt"/>
              </a:rPr>
              <a:t>здоровая страна» </a:t>
            </a:r>
            <a:br>
              <a:rPr lang="ru-RU" sz="4400" b="1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  <a:latin typeface="+mn-lt"/>
              </a:rPr>
            </a:br>
            <a:br>
              <a:rPr lang="ru-RU" sz="4000" dirty="0">
                <a:ln w="3175" cap="flat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330200">
                    <a:schemeClr val="bg1">
                      <a:alpha val="55000"/>
                    </a:schemeClr>
                  </a:glow>
                </a:effectLst>
              </a:rPr>
            </a:br>
            <a:endParaRPr lang="ru-RU" sz="2800" dirty="0">
              <a:ln w="3175" cap="flat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330200">
                  <a:schemeClr val="bg1">
                    <a:alpha val="55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1" y="260938"/>
            <a:ext cx="7704913" cy="1151838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buNone/>
            </a:pPr>
            <a:r>
              <a:rPr lang="ru-RU" sz="2400" dirty="0"/>
              <a:t>ГАПОУ ТО «Тюменский медицинский колледж»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2400" dirty="0"/>
              <a:t>Департамент образования и науки Тюменской области</a:t>
            </a:r>
          </a:p>
          <a:p>
            <a:pPr marL="45720" indent="0" algn="ctr">
              <a:buNone/>
            </a:pP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FED786-EBE3-45BB-B54B-CA21BB4F4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368152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372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1822C2-64F4-4E3D-83B1-A9121B15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9144000" cy="6858000"/>
          </a:xfrm>
          <a:prstGeom prst="rect">
            <a:avLst/>
          </a:prstGeom>
        </p:spPr>
      </p:pic>
      <p:pic>
        <p:nvPicPr>
          <p:cNvPr id="1026" name="Picture 2" descr="E:\кружок\фото 4 д-осанка\IMG_6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3429024" cy="257176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Picture 8" descr="E:\кружок\фото 4 д-осанка\IMG_65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31569" r="20880" b="22777"/>
          <a:stretch/>
        </p:blipFill>
        <p:spPr bwMode="auto">
          <a:xfrm>
            <a:off x="133724" y="4142544"/>
            <a:ext cx="3286148" cy="259882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E:\кружок\DeSgBOuz16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 t="26350" r="12260" b="13477"/>
          <a:stretch/>
        </p:blipFill>
        <p:spPr bwMode="auto">
          <a:xfrm>
            <a:off x="6035599" y="1145264"/>
            <a:ext cx="2928889" cy="257176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E:\кружок\2 д--фото-проект здоровая осанка\20170930_1341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29945" r="33934" b="25902"/>
          <a:stretch/>
        </p:blipFill>
        <p:spPr bwMode="auto">
          <a:xfrm>
            <a:off x="5468030" y="4391061"/>
            <a:ext cx="3496458" cy="236215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1990960" y="589260"/>
            <a:ext cx="5162079" cy="430453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sz="24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ПРОЕКТА</a:t>
            </a:r>
            <a:endParaRPr lang="ru-RU" sz="2400" spc="300" dirty="0">
              <a:ln w="1905"/>
              <a:effectLst>
                <a:glow rad="101600">
                  <a:schemeClr val="bg1">
                    <a:alpha val="77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96A856-C85E-43EB-A825-BB5F809922D4}"/>
              </a:ext>
            </a:extLst>
          </p:cNvPr>
          <p:cNvSpPr txBox="1"/>
          <p:nvPr/>
        </p:nvSpPr>
        <p:spPr>
          <a:xfrm>
            <a:off x="3635896" y="11775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B248AE-A1FB-4774-ABCB-85B0C9E86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" y="49051"/>
            <a:ext cx="1300411" cy="1300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2811556"/>
              </p:ext>
            </p:extLst>
          </p:nvPr>
        </p:nvGraphicFramePr>
        <p:xfrm>
          <a:off x="357158" y="1397000"/>
          <a:ext cx="8429684" cy="510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8965C-5257-496E-82D5-D034210DF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736871" y="391529"/>
            <a:ext cx="4823372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28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</a:t>
            </a:r>
            <a:r>
              <a:rPr kumimoji="0" lang="ru-RU" sz="2400" b="1" i="0" u="none" strike="noStrike" kern="1200" cap="none" spc="0" normalizeH="0" baseline="0" noProof="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ЕАЛИЗАЦИЯ ПРОЕКТА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CF3EDC-49B0-4716-AD1A-6747C9B5DA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781299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A8CE3F-91FC-4699-824F-09DDC3067BC8}"/>
              </a:ext>
            </a:extLst>
          </p:cNvPr>
          <p:cNvSpPr/>
          <p:nvPr/>
        </p:nvSpPr>
        <p:spPr>
          <a:xfrm>
            <a:off x="827585" y="905237"/>
            <a:ext cx="7704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Times New Roman" panose="02020603050405020304" pitchFamily="18" charset="0"/>
              </a:rPr>
              <a:t>Работа по направлению «Профилактическая и коррекционная работа с </a:t>
            </a:r>
            <a:r>
              <a:rPr lang="ru-RU" sz="1400" b="1" dirty="0">
                <a:ea typeface="Calibri" panose="020F0502020204030204" pitchFamily="34" charset="0"/>
              </a:rPr>
              <a:t>учащимися младшего школьного возраста» </a:t>
            </a:r>
            <a:r>
              <a:rPr lang="ru-RU" sz="1400" b="1" dirty="0">
                <a:ea typeface="Times New Roman" panose="02020603050405020304" pitchFamily="18" charset="0"/>
              </a:rPr>
              <a:t>началась с проведения входного медицинского осмотра </a:t>
            </a:r>
            <a:endParaRPr lang="ru-RU" sz="1400" b="1" dirty="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7C1E057F-831D-4197-8FF3-C7D8CD454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4451" r="13075" b="11540"/>
          <a:stretch/>
        </p:blipFill>
        <p:spPr bwMode="auto">
          <a:xfrm>
            <a:off x="3284340" y="3054033"/>
            <a:ext cx="2661742" cy="354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CB7DCC10-2273-4196-B1EE-CE7D883A5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5001" r="13042" b="10788"/>
          <a:stretch/>
        </p:blipFill>
        <p:spPr bwMode="auto">
          <a:xfrm>
            <a:off x="6190707" y="3067976"/>
            <a:ext cx="266174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18E016-5B5C-43F8-A4BD-774A97C72857}"/>
              </a:ext>
            </a:extLst>
          </p:cNvPr>
          <p:cNvSpPr/>
          <p:nvPr/>
        </p:nvSpPr>
        <p:spPr>
          <a:xfrm>
            <a:off x="2534694" y="1526206"/>
            <a:ext cx="4053530" cy="95410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1600" b="1" dirty="0">
                <a:ln w="1905"/>
                <a:effectLst>
                  <a:glow rad="889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ОЦЕНКА ЗДОРОВЬЯ ШКОЛЬНИКОВ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B42889-A1D7-45E1-ACD2-40B67BB48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" y="49052"/>
            <a:ext cx="1138862" cy="1138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09622D-4DCF-41DC-928F-2EB1E03DBF31}"/>
              </a:ext>
            </a:extLst>
          </p:cNvPr>
          <p:cNvSpPr txBox="1"/>
          <p:nvPr/>
        </p:nvSpPr>
        <p:spPr>
          <a:xfrm>
            <a:off x="3707904" y="353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DEACDD7B-898D-43A3-B234-9E6393CDAFE9}"/>
              </a:ext>
            </a:extLst>
          </p:cNvPr>
          <p:cNvSpPr/>
          <p:nvPr/>
        </p:nvSpPr>
        <p:spPr>
          <a:xfrm>
            <a:off x="251520" y="1929030"/>
            <a:ext cx="8844019" cy="1067922"/>
          </a:xfrm>
          <a:prstGeom prst="rightArrow">
            <a:avLst>
              <a:gd name="adj1" fmla="val 35036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CBA1F3-E600-4302-B6CE-053F13EE7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6" y="1412776"/>
            <a:ext cx="7999366" cy="20079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11829C-AB0E-4C0A-950F-20A5AB2DB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42462" y="297761"/>
            <a:ext cx="4777810" cy="706090"/>
          </a:xfr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 defTabSz="9144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</a:pPr>
            <a:r>
              <a:rPr lang="ru-RU" sz="28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3" y="940036"/>
            <a:ext cx="3599984" cy="252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5" r="10175"/>
          <a:stretch/>
        </p:blipFill>
        <p:spPr bwMode="auto">
          <a:xfrm>
            <a:off x="5176566" y="4080254"/>
            <a:ext cx="371477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E:\кружок\qnF-YVRmUy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6224"/>
            <a:ext cx="3571900" cy="26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кружок\фото 4 д-осанка\IMG_6498.JPG"/>
          <p:cNvPicPr>
            <a:picLocks noChangeAspect="1" noChangeArrowheads="1"/>
          </p:cNvPicPr>
          <p:nvPr/>
        </p:nvPicPr>
        <p:blipFill>
          <a:blip r:embed="rId6" cstate="print"/>
          <a:srcRect t="5333"/>
          <a:stretch>
            <a:fillRect/>
          </a:stretch>
        </p:blipFill>
        <p:spPr bwMode="auto">
          <a:xfrm>
            <a:off x="5027097" y="912416"/>
            <a:ext cx="3714776" cy="253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08DE48-0764-4C51-BFB5-B6023C8E008F}"/>
              </a:ext>
            </a:extLst>
          </p:cNvPr>
          <p:cNvSpPr/>
          <p:nvPr/>
        </p:nvSpPr>
        <p:spPr>
          <a:xfrm>
            <a:off x="805946" y="3513004"/>
            <a:ext cx="7956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Times New Roman" panose="02020603050405020304" pitchFamily="18" charset="0"/>
              </a:rPr>
              <a:t>Учащиеся, вошедшие в контрольную группу, были обучены комплексу упражнений лечебной физкультуры </a:t>
            </a:r>
            <a:endParaRPr lang="ru-RU" sz="1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C148CD-498B-42CC-811A-7B298BC66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" y="49052"/>
            <a:ext cx="886326" cy="886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867853-54DB-4767-A8D9-55BC01C117AE}"/>
              </a:ext>
            </a:extLst>
          </p:cNvPr>
          <p:cNvSpPr txBox="1"/>
          <p:nvPr/>
        </p:nvSpPr>
        <p:spPr>
          <a:xfrm>
            <a:off x="3779912" y="-2738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76307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4D7996-4E1F-4F28-BB0D-0D505DCA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32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B8F22B-2F64-4C32-B841-7060D94836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5568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05E664-2109-4AC3-892B-BA7D2D032D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54" y="782157"/>
            <a:ext cx="3944883" cy="276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C32877-2F20-4353-9369-007903E45D6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26697"/>
            <a:ext cx="3699922" cy="289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1C96FB-D3A1-4405-ADB6-478371487A1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52" y="3932432"/>
            <a:ext cx="3280692" cy="228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807873-858E-45FE-89A6-D4C0F4F81650}"/>
              </a:ext>
            </a:extLst>
          </p:cNvPr>
          <p:cNvSpPr/>
          <p:nvPr/>
        </p:nvSpPr>
        <p:spPr>
          <a:xfrm>
            <a:off x="3694176" y="3653559"/>
            <a:ext cx="21463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Для контроля систематического выполнения комплекса упражнений ЛФК студенты обучили волонтеров-старшеклассников школы, которые в дальнейшем осуществляли оздоровительную гимнастику в течение двух учебных годов на переменах.</a:t>
            </a:r>
            <a:endParaRPr lang="ru-RU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701E981B-B41D-44E8-8323-F027757EBA05}"/>
              </a:ext>
            </a:extLst>
          </p:cNvPr>
          <p:cNvSpPr txBox="1">
            <a:spLocks/>
          </p:cNvSpPr>
          <p:nvPr/>
        </p:nvSpPr>
        <p:spPr>
          <a:xfrm>
            <a:off x="1884151" y="371661"/>
            <a:ext cx="5162079" cy="430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sz="24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ПРОЕКТА</a:t>
            </a:r>
            <a:endParaRPr lang="ru-RU" sz="2400" spc="300" dirty="0">
              <a:ln w="1905"/>
              <a:effectLst>
                <a:glow rad="101600">
                  <a:schemeClr val="bg1">
                    <a:alpha val="77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9EE33-C10C-42EF-9423-4E58304CD937}"/>
              </a:ext>
            </a:extLst>
          </p:cNvPr>
          <p:cNvSpPr txBox="1"/>
          <p:nvPr/>
        </p:nvSpPr>
        <p:spPr>
          <a:xfrm>
            <a:off x="3707904" y="353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AB40FA-24B0-4EB7-ADE6-2F577CA86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" y="49052"/>
            <a:ext cx="1138862" cy="1138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28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56F0B2-DC4D-47CB-9748-1CB27C84F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C5FAE2-DA95-421F-84B1-6A11D7984D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1" y="4220036"/>
            <a:ext cx="4166608" cy="237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1484B5-8EA1-4490-8C83-DC06933570D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1"/>
          <a:stretch/>
        </p:blipFill>
        <p:spPr bwMode="auto">
          <a:xfrm>
            <a:off x="395536" y="420474"/>
            <a:ext cx="2520280" cy="312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8533CD-6196-49D3-8D67-B4E75E06D14D}"/>
              </a:ext>
            </a:extLst>
          </p:cNvPr>
          <p:cNvSpPr/>
          <p:nvPr/>
        </p:nvSpPr>
        <p:spPr>
          <a:xfrm>
            <a:off x="-55943" y="3621308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Times New Roman" panose="02020603050405020304" pitchFamily="18" charset="0"/>
              </a:rPr>
              <a:t>Для коррекции  осанки был использован один из современных способов – </a:t>
            </a:r>
            <a:r>
              <a:rPr lang="ru-RU" sz="1400" b="1" dirty="0" err="1">
                <a:ea typeface="Times New Roman" panose="02020603050405020304" pitchFamily="18" charset="0"/>
              </a:rPr>
              <a:t>кинезиотейпирование</a:t>
            </a:r>
            <a:endParaRPr lang="ru-RU" sz="1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2EA10-03E9-47FB-8275-D069ECEC857F}"/>
              </a:ext>
            </a:extLst>
          </p:cNvPr>
          <p:cNvSpPr/>
          <p:nvPr/>
        </p:nvSpPr>
        <p:spPr>
          <a:xfrm>
            <a:off x="4788024" y="1031863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Times New Roman" panose="02020603050405020304" pitchFamily="18" charset="0"/>
              </a:rPr>
              <a:t>Суть метода состоит в том, что эластичные тейпы наклеивают на поверхность кожи, вследствие чего усиливаются процессы микроциркуляции в нижележащих тканях</a:t>
            </a:r>
            <a:endParaRPr lang="ru-RU" sz="1400" b="1" dirty="0"/>
          </a:p>
        </p:txBody>
      </p:sp>
      <p:pic>
        <p:nvPicPr>
          <p:cNvPr id="8" name="Рисунок 7" descr="https://barb.ua/uploads/2018_/09/25/77497/bRbe0Y.jpg">
            <a:extLst>
              <a:ext uri="{FF2B5EF4-FFF2-40B4-BE49-F238E27FC236}">
                <a16:creationId xmlns:a16="http://schemas.microsoft.com/office/drawing/2014/main" id="{2DA1AD8E-600E-42A3-9C87-A5296964635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77" y="4022725"/>
            <a:ext cx="2835275" cy="283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 descr="https://face-tape.ru/image/catalog/blog/tejpirovanie-pri-skolioze/image1.jpg">
            <a:extLst>
              <a:ext uri="{FF2B5EF4-FFF2-40B4-BE49-F238E27FC236}">
                <a16:creationId xmlns:a16="http://schemas.microsoft.com/office/drawing/2014/main" id="{5503824B-6AE2-4D76-9950-1E246BA9F40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r="20807"/>
          <a:stretch/>
        </p:blipFill>
        <p:spPr bwMode="auto">
          <a:xfrm>
            <a:off x="4913544" y="2028022"/>
            <a:ext cx="2010718" cy="246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A9128C-3C3B-4594-8EA8-2C72CCFFD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93" y="1424577"/>
            <a:ext cx="1844147" cy="1844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1A73B843-5161-474E-9C2A-FA20539CA440}"/>
              </a:ext>
            </a:extLst>
          </p:cNvPr>
          <p:cNvSpPr txBox="1">
            <a:spLocks/>
          </p:cNvSpPr>
          <p:nvPr/>
        </p:nvSpPr>
        <p:spPr>
          <a:xfrm>
            <a:off x="2236716" y="468581"/>
            <a:ext cx="4823372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28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</a:t>
            </a:r>
            <a:r>
              <a:rPr kumimoji="0" lang="ru-RU" sz="2400" b="1" i="0" u="none" strike="noStrike" kern="1200" cap="none" spc="0" normalizeH="0" baseline="0" noProof="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ЕАЛИЗАЦИЯ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6FB9F-D8E8-435D-BCE7-E344CCDB7BDE}"/>
              </a:ext>
            </a:extLst>
          </p:cNvPr>
          <p:cNvSpPr txBox="1"/>
          <p:nvPr/>
        </p:nvSpPr>
        <p:spPr>
          <a:xfrm>
            <a:off x="3707904" y="353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172492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F14401-F38E-4E6C-B39E-38EE2F5AA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8528" y="836712"/>
            <a:ext cx="8887968" cy="648072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 defTabSz="9144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</a:pPr>
            <a: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Сравнительные данные медицинских осмотров</a:t>
            </a: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1905"/>
              <a:effectLst>
                <a:glow rad="101600">
                  <a:schemeClr val="bg1">
                    <a:alpha val="77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810AE9A-D580-4396-B7A4-4191C9E86F5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4"/>
          <a:stretch/>
        </p:blipFill>
        <p:spPr bwMode="auto">
          <a:xfrm>
            <a:off x="755576" y="1340768"/>
            <a:ext cx="7848872" cy="4440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CBB481-B026-4C6D-9B8A-E1A2CA8918EA}"/>
              </a:ext>
            </a:extLst>
          </p:cNvPr>
          <p:cNvSpPr/>
          <p:nvPr/>
        </p:nvSpPr>
        <p:spPr>
          <a:xfrm>
            <a:off x="1187624" y="5849843"/>
            <a:ext cx="237994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2020-2021 </a:t>
            </a:r>
            <a:r>
              <a:rPr lang="ru-RU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уч.год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7CF13D-A7B3-4B58-B65A-13E13A00EF10}"/>
              </a:ext>
            </a:extLst>
          </p:cNvPr>
          <p:cNvSpPr/>
          <p:nvPr/>
        </p:nvSpPr>
        <p:spPr>
          <a:xfrm>
            <a:off x="3851920" y="5864680"/>
            <a:ext cx="2168222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2021-2022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уч.год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67060-89EA-443C-960B-625E741AC8DA}"/>
              </a:ext>
            </a:extLst>
          </p:cNvPr>
          <p:cNvSpPr txBox="1"/>
          <p:nvPr/>
        </p:nvSpPr>
        <p:spPr>
          <a:xfrm>
            <a:off x="3707904" y="353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5E324B-5EDF-4C9D-863E-44DE1DC5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" y="22394"/>
            <a:ext cx="958334" cy="958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368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133A8A-1710-4710-AD9A-2C9719D0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" y="1070705"/>
            <a:ext cx="3419389" cy="33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29000"/>
            <a:ext cx="2864775" cy="36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4" descr="Рисунок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87" y="4504550"/>
            <a:ext cx="4029305" cy="226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1F2A0F-7378-4D5E-A991-5923406D6106}"/>
              </a:ext>
            </a:extLst>
          </p:cNvPr>
          <p:cNvSpPr/>
          <p:nvPr/>
        </p:nvSpPr>
        <p:spPr>
          <a:xfrm>
            <a:off x="907640" y="391780"/>
            <a:ext cx="6950075" cy="39215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Информационно-просветительская деятельность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ECB605-6453-4059-964C-1261F2D36F3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6"/>
          <a:stretch/>
        </p:blipFill>
        <p:spPr bwMode="auto">
          <a:xfrm>
            <a:off x="5751091" y="888974"/>
            <a:ext cx="3164856" cy="259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9BEDA6-0F4B-4C79-A32B-6A6DCD62299E}"/>
              </a:ext>
            </a:extLst>
          </p:cNvPr>
          <p:cNvSpPr/>
          <p:nvPr/>
        </p:nvSpPr>
        <p:spPr>
          <a:xfrm>
            <a:off x="4067944" y="3830307"/>
            <a:ext cx="2592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Студентами ГАПОУ ТО «Тюменский медицинский колледж» подготовлен разнообразный обучающий материал</a:t>
            </a:r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мультимедийные презентации, комплекс упражнений ЛФК, памятки для учащихся и их родителей.</a:t>
            </a:r>
            <a:r>
              <a:rPr lang="ru-RU" sz="1400" b="1" dirty="0">
                <a:ea typeface="Times New Roman" panose="02020603050405020304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Для формирования системы мотивации младших школьников включены тематические классные часы.</a:t>
            </a:r>
            <a:endParaRPr lang="ru-RU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5F235-8EBD-43D8-9142-D917D7F97771}"/>
              </a:ext>
            </a:extLst>
          </p:cNvPr>
          <p:cNvSpPr txBox="1"/>
          <p:nvPr/>
        </p:nvSpPr>
        <p:spPr>
          <a:xfrm>
            <a:off x="3707904" y="353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AAE40A-98D3-4596-95C3-E980BA40C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31" y="2011227"/>
            <a:ext cx="1417773" cy="1417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80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F0479-9B92-481C-BA4E-FAAA7650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15816" y="821657"/>
            <a:ext cx="2803848" cy="583594"/>
          </a:xfrm>
          <a:effectLst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31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ИТОГИ</a:t>
            </a:r>
            <a:br>
              <a:rPr lang="ru-RU" sz="2400" b="1" spc="300" dirty="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spc="300" dirty="0">
              <a:ln w="1905"/>
              <a:effectLst>
                <a:glow rad="101600">
                  <a:schemeClr val="bg1">
                    <a:alpha val="77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36126155"/>
              </p:ext>
            </p:extLst>
          </p:nvPr>
        </p:nvGraphicFramePr>
        <p:xfrm>
          <a:off x="467545" y="1556793"/>
          <a:ext cx="8440480" cy="44589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{C4B1156A-380E-4F78-BDF5-A606A8083BF9}</a:tableStyleId>
              </a:tblPr>
              <a:tblGrid>
                <a:gridCol w="7214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1465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и исправление осанки у младших школьников.</a:t>
                      </a:r>
                    </a:p>
                  </a:txBody>
                  <a:tcPr>
                    <a:solidFill>
                      <a:srgbClr val="EB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A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заинтересованности школьников в сохранении и укреплении здоровья.</a:t>
                      </a:r>
                    </a:p>
                  </a:txBody>
                  <a:tcPr>
                    <a:solidFill>
                      <a:srgbClr val="EB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A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профориентационной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связи медицинского колледжа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 школой.</a:t>
                      </a:r>
                    </a:p>
                  </a:txBody>
                  <a:tcPr>
                    <a:solidFill>
                      <a:srgbClr val="EB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A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медицинской грамотности населения.</a:t>
                      </a:r>
                    </a:p>
                  </a:txBody>
                  <a:tcPr>
                    <a:solidFill>
                      <a:srgbClr val="EB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A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образования.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B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A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имиджа колледжа.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B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AD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12076E-5D0C-4F07-80EA-AA4F52B32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0" y="133478"/>
            <a:ext cx="979976" cy="979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4E76E-54EA-47FC-82C8-2F54B88ADC1E}"/>
              </a:ext>
            </a:extLst>
          </p:cNvPr>
          <p:cNvSpPr txBox="1"/>
          <p:nvPr/>
        </p:nvSpPr>
        <p:spPr>
          <a:xfrm>
            <a:off x="3707904" y="353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1647789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DE767-3B65-4165-A7EB-74C7E5B9D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7123"/>
            <a:ext cx="9143999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" t="-76" r="-81611" b="-111734"/>
          <a:stretch/>
        </p:blipFill>
        <p:spPr>
          <a:xfrm>
            <a:off x="2715217" y="2096853"/>
            <a:ext cx="11665296" cy="10153128"/>
          </a:xfrm>
          <a:prstGeom prst="ellipse">
            <a:avLst/>
          </a:prstGeom>
        </p:spPr>
      </p:pic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B765AA39-FF61-48C0-B036-85542D503962}"/>
              </a:ext>
            </a:extLst>
          </p:cNvPr>
          <p:cNvSpPr/>
          <p:nvPr/>
        </p:nvSpPr>
        <p:spPr>
          <a:xfrm>
            <a:off x="2747266" y="2096853"/>
            <a:ext cx="6444000" cy="4824000"/>
          </a:xfrm>
          <a:custGeom>
            <a:avLst/>
            <a:gdLst>
              <a:gd name="connsiteX0" fmla="*/ 5864309 w 6403861"/>
              <a:gd name="connsiteY0" fmla="*/ 0 h 4753238"/>
              <a:gd name="connsiteX1" fmla="*/ 6166309 w 6403861"/>
              <a:gd name="connsiteY1" fmla="*/ 6372 h 4753238"/>
              <a:gd name="connsiteX2" fmla="*/ 6403861 w 6403861"/>
              <a:gd name="connsiteY2" fmla="*/ 21443 h 4753238"/>
              <a:gd name="connsiteX3" fmla="*/ 6403861 w 6403861"/>
              <a:gd name="connsiteY3" fmla="*/ 4753238 h 4753238"/>
              <a:gd name="connsiteX4" fmla="*/ 0 w 6403861"/>
              <a:gd name="connsiteY4" fmla="*/ 4753238 h 4753238"/>
              <a:gd name="connsiteX5" fmla="*/ 3294 w 6403861"/>
              <a:gd name="connsiteY5" fmla="*/ 4644569 h 4753238"/>
              <a:gd name="connsiteX6" fmla="*/ 5864309 w 6403861"/>
              <a:gd name="connsiteY6" fmla="*/ 0 h 475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3861" h="4753238">
                <a:moveTo>
                  <a:pt x="5864309" y="0"/>
                </a:moveTo>
                <a:cubicBezTo>
                  <a:pt x="5965596" y="0"/>
                  <a:pt x="6066283" y="2141"/>
                  <a:pt x="6166309" y="6372"/>
                </a:cubicBezTo>
                <a:lnTo>
                  <a:pt x="6403861" y="21443"/>
                </a:lnTo>
                <a:lnTo>
                  <a:pt x="6403861" y="4753238"/>
                </a:lnTo>
                <a:lnTo>
                  <a:pt x="0" y="4753238"/>
                </a:lnTo>
                <a:lnTo>
                  <a:pt x="3294" y="4644569"/>
                </a:lnTo>
                <a:cubicBezTo>
                  <a:pt x="160475" y="2057382"/>
                  <a:pt x="2724429" y="0"/>
                  <a:pt x="5864309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89FAF7"/>
              </a:gs>
              <a:gs pos="4000">
                <a:srgbClr val="3CF6F2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152D07-1230-410A-824B-F8A1D3B10D3E}"/>
              </a:ext>
            </a:extLst>
          </p:cNvPr>
          <p:cNvSpPr/>
          <p:nvPr/>
        </p:nvSpPr>
        <p:spPr>
          <a:xfrm>
            <a:off x="2930348" y="347233"/>
            <a:ext cx="4471194" cy="1970436"/>
          </a:xfrm>
          <a:prstGeom prst="rect">
            <a:avLst/>
          </a:prstGeom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(3452) 40-6</a:t>
            </a:r>
            <a:r>
              <a:rPr lang="ru-RU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ru-RU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50</a:t>
            </a:r>
            <a:b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gapou-mk-tmn@med-to.ru</a:t>
            </a:r>
            <a:b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www.goutmk.ru</a:t>
            </a:r>
            <a:b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@medcollege72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1971C1-032F-470D-9CE9-A49CBEC76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3" y="260648"/>
            <a:ext cx="1720753" cy="172075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2A60B-F837-4BC8-BF2B-10E935B13567}"/>
              </a:ext>
            </a:extLst>
          </p:cNvPr>
          <p:cNvSpPr txBox="1"/>
          <p:nvPr/>
        </p:nvSpPr>
        <p:spPr>
          <a:xfrm>
            <a:off x="1720753" y="856936"/>
            <a:ext cx="6696744" cy="9510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100" b="1" spc="300">
                <a:ln w="1905"/>
                <a:effectLst>
                  <a:glow rad="101600">
                    <a:schemeClr val="bg1">
                      <a:alpha val="77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endParaRPr lang="ru-RU" sz="3600" dirty="0">
              <a:ln w="12700" cmpd="thickThin">
                <a:solidFill>
                  <a:schemeClr val="tx1">
                    <a:alpha val="34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tx1">
                    <a:alpha val="58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79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1A5C51-BE33-4784-A295-F45300026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5103" y="418942"/>
            <a:ext cx="8568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u="sng" dirty="0"/>
              <a:t>Цель проекта</a:t>
            </a:r>
            <a:r>
              <a:rPr lang="ru-RU" u="sng" dirty="0"/>
              <a:t>: </a:t>
            </a:r>
            <a:r>
              <a:rPr lang="ru-RU" dirty="0"/>
              <a:t>Формирование правильной осанки у учащихся младшего школьного возраста путём организации профилактической и коррекционной работы в школе</a:t>
            </a:r>
          </a:p>
        </p:txBody>
      </p:sp>
      <p:pic>
        <p:nvPicPr>
          <p:cNvPr id="3" name="Рисунок 2" descr="C:\Users\Gregory\Desktop\план развития\стендовая выставка\Усольцева\DeSgBOuz16U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9" y="1510378"/>
            <a:ext cx="2952328" cy="2799977"/>
          </a:xfrm>
          <a:prstGeom prst="rect">
            <a:avLst/>
          </a:prstGeom>
          <a:noFill/>
          <a:ln>
            <a:noFill/>
          </a:ln>
          <a:effectLst>
            <a:outerShdw blurRad="63500" dist="50800" dir="7920000" sx="101000" sy="101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C:\Users\Gregory\Desktop\план развития\стендовая выставка\Усольцева\eTWgeSr4_u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32" y="3270047"/>
            <a:ext cx="2261533" cy="2751241"/>
          </a:xfrm>
          <a:prstGeom prst="rect">
            <a:avLst/>
          </a:prstGeom>
          <a:noFill/>
          <a:ln>
            <a:noFill/>
          </a:ln>
          <a:effectLst>
            <a:outerShdw blurRad="63500" dist="50800" dir="7920000" sx="101000" sy="101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C:\Users\Gregory\Desktop\план развития\стендовая выставка\Усольцева\MpojBhvcoN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55" y="1510378"/>
            <a:ext cx="3257600" cy="2163722"/>
          </a:xfrm>
          <a:prstGeom prst="rect">
            <a:avLst/>
          </a:prstGeom>
          <a:noFill/>
          <a:ln>
            <a:noFill/>
          </a:ln>
          <a:effectLst>
            <a:outerShdw blurRad="63500" dist="50800" dir="7920000" sx="101000" sy="101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 descr="C:\Users\Gregory\Desktop\план развития\стендовая выставка\Усольцева\zGh1UHePq1w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1" y="4412828"/>
            <a:ext cx="2926856" cy="2298174"/>
          </a:xfrm>
          <a:prstGeom prst="rect">
            <a:avLst/>
          </a:prstGeom>
          <a:noFill/>
          <a:ln>
            <a:noFill/>
          </a:ln>
          <a:effectLst>
            <a:outerShdw blurRad="63500" dist="50800" dir="7920000" sx="101000" sy="101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C:\Users\Gregory\Desktop\план развития\стендовая выставка\Усольцева\20170930_1347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86" y="3797144"/>
            <a:ext cx="2839628" cy="2928908"/>
          </a:xfrm>
          <a:prstGeom prst="rect">
            <a:avLst/>
          </a:prstGeom>
          <a:noFill/>
          <a:ln>
            <a:noFill/>
          </a:ln>
          <a:effectLst>
            <a:outerShdw blurRad="63500" dist="50800" dir="7920000" sx="101000" sy="101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6E1A73-BBA4-433A-B555-8984F13DC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24737"/>
            <a:ext cx="1700207" cy="1700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62C1EA-1645-4FA5-BFEF-B4D6D7092B57}"/>
              </a:ext>
            </a:extLst>
          </p:cNvPr>
          <p:cNvSpPr txBox="1"/>
          <p:nvPr/>
        </p:nvSpPr>
        <p:spPr>
          <a:xfrm>
            <a:off x="3726577" y="9829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277469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79B37-36CC-4405-B591-49FA9560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7EBC0C6-837A-4417-8406-DDB6E0FAF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413596"/>
              </p:ext>
            </p:extLst>
          </p:nvPr>
        </p:nvGraphicFramePr>
        <p:xfrm>
          <a:off x="755576" y="1052736"/>
          <a:ext cx="7992888" cy="55321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962792112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4088416395"/>
                    </a:ext>
                  </a:extLst>
                </a:gridCol>
              </a:tblGrid>
              <a:tr h="508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Наименование проекта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Здоровое поколение – здоровая страна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extLst>
                  <a:ext uri="{0D108BD9-81ED-4DB2-BD59-A6C34878D82A}">
                    <a16:rowId xmlns:a16="http://schemas.microsoft.com/office/drawing/2014/main" val="4112661531"/>
                  </a:ext>
                </a:extLst>
              </a:tr>
              <a:tr h="508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Срок начала и окончания проекта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01.09.2020 – 30.05.2022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extLst>
                  <a:ext uri="{0D108BD9-81ED-4DB2-BD59-A6C34878D82A}">
                    <a16:rowId xmlns:a16="http://schemas.microsoft.com/office/drawing/2014/main" val="2559051056"/>
                  </a:ext>
                </a:extLst>
              </a:tr>
              <a:tr h="768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Руководитель проекта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Макарова М.М., директор ГАПОУ ТО «Тюменский медицинский колледж»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extLst>
                  <a:ext uri="{0D108BD9-81ED-4DB2-BD59-A6C34878D82A}">
                    <a16:rowId xmlns:a16="http://schemas.microsoft.com/office/drawing/2014/main" val="1429801513"/>
                  </a:ext>
                </a:extLst>
              </a:tr>
              <a:tr h="128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Команда проекта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Федорова Е.М., руководитель УМО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Гурциева</a:t>
                      </a:r>
                      <a:r>
                        <a:rPr lang="ru-RU" sz="2000" dirty="0">
                          <a:effectLst/>
                        </a:rPr>
                        <a:t> И.В., методист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Усольцева С.Р., преподаватель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Паутова И.В., преподаватель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extLst>
                  <a:ext uri="{0D108BD9-81ED-4DB2-BD59-A6C34878D82A}">
                    <a16:rowId xmlns:a16="http://schemas.microsoft.com/office/drawing/2014/main" val="1363029496"/>
                  </a:ext>
                </a:extLst>
              </a:tr>
              <a:tr h="2327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Целевая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b="1" dirty="0">
                          <a:effectLst/>
                        </a:rPr>
                        <a:t>аудитория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Учащиеся младшего и старшего школьного возраста общеобразовательных учреждений, родители, обучающиеся ГАПОУ ТО «Тюменский медицинский колледж» специальности «Сестринское дело», «Лечебное дело»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79" marR="39079" marT="0" marB="0"/>
                </a:tc>
                <a:extLst>
                  <a:ext uri="{0D108BD9-81ED-4DB2-BD59-A6C34878D82A}">
                    <a16:rowId xmlns:a16="http://schemas.microsoft.com/office/drawing/2014/main" val="5191734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F59C62-1713-4CB6-93A5-3106A5E9FDB2}"/>
              </a:ext>
            </a:extLst>
          </p:cNvPr>
          <p:cNvSpPr txBox="1"/>
          <p:nvPr/>
        </p:nvSpPr>
        <p:spPr>
          <a:xfrm>
            <a:off x="3707904" y="64277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FDE575-7343-4A7B-8B07-73A8FD0C8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2" y="0"/>
            <a:ext cx="1053770" cy="1053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26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B30914-621F-4010-9177-36AC5C98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3B2ABE-6D58-4E91-9B43-23CE7BB9EC13}"/>
              </a:ext>
            </a:extLst>
          </p:cNvPr>
          <p:cNvSpPr/>
          <p:nvPr/>
        </p:nvSpPr>
        <p:spPr>
          <a:xfrm>
            <a:off x="359532" y="1383551"/>
            <a:ext cx="842493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>
              <a:spcAft>
                <a:spcPts val="600"/>
              </a:spcAft>
              <a:tabLst>
                <a:tab pos="2588895" algn="l"/>
              </a:tabLst>
            </a:pPr>
            <a:r>
              <a:rPr lang="ru-RU" sz="2400" b="1" u="sng" dirty="0">
                <a:effectLst>
                  <a:glow rad="762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 проекта</a:t>
            </a:r>
          </a:p>
          <a:p>
            <a:pPr marL="71755">
              <a:spcAft>
                <a:spcPts val="600"/>
              </a:spcAft>
              <a:tabLst>
                <a:tab pos="2588895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Формирование правильной осанки у учащихся младшего школьного возраста путём организации профилактической и коррекционной работы в школе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2400" b="1" u="sng" dirty="0">
                <a:effectLst>
                  <a:glow rad="762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Задачи проекта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Разработать и апробировать систему комплексного воздействия, направленную на укрепление и коррекцию осанки у учащихся младшего школьного возраста.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Создать условия для повышения мотивации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школьников к здоровому образу жизни.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  <a:tabLst>
                <a:tab pos="2588895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Подготовить волонтёров – школьников для профилактической работы с учащимися младшего школьного возраста.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1608A-7157-4772-B9A2-8DDAAE13CB84}"/>
              </a:ext>
            </a:extLst>
          </p:cNvPr>
          <p:cNvSpPr txBox="1"/>
          <p:nvPr/>
        </p:nvSpPr>
        <p:spPr>
          <a:xfrm>
            <a:off x="3707904" y="13777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97C199-D071-4512-B22E-FB644655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51"/>
            <a:ext cx="1194911" cy="1194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23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1FD170-3131-4F9E-8E93-F40ECF803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1FD60-C48F-45C7-BED6-2A2C847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763925"/>
            <a:ext cx="6535638" cy="8316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+mn-lt"/>
              </a:rPr>
              <a:t>ГЛАВНЫЙ РЕЗУЛЬТАТ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1ECCC62-41CD-4B04-A813-D7D6B3A7E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270291"/>
              </p:ext>
            </p:extLst>
          </p:nvPr>
        </p:nvGraphicFramePr>
        <p:xfrm>
          <a:off x="755576" y="1916832"/>
          <a:ext cx="8064896" cy="350291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064896">
                  <a:extLst>
                    <a:ext uri="{9D8B030D-6E8A-4147-A177-3AD203B41FA5}">
                      <a16:colId xmlns:a16="http://schemas.microsoft.com/office/drawing/2014/main" val="1748001750"/>
                    </a:ext>
                  </a:extLst>
                </a:gridCol>
              </a:tblGrid>
              <a:tr h="2765722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effectLst/>
                        </a:rPr>
                        <a:t>Количественные показатели </a:t>
                      </a:r>
                      <a:r>
                        <a:rPr lang="ru-RU" sz="2400" b="1" dirty="0">
                          <a:effectLst/>
                        </a:rPr>
                        <a:t>(диагностические данные): </a:t>
                      </a:r>
                    </a:p>
                    <a:p>
                      <a:pPr algn="just" fontAlgn="auto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73% учащихся младшего школьного возраста контрольной группы показали положительную динамику коррекции нарушений осанки.</a:t>
                      </a:r>
                    </a:p>
                    <a:p>
                      <a:pPr algn="just" fontAlgn="auto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</a:endParaRPr>
                    </a:p>
                    <a:p>
                      <a:pPr algn="just" fontAlgn="auto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effectLst/>
                        </a:rPr>
                        <a:t>Качественные показатели </a:t>
                      </a:r>
                      <a:r>
                        <a:rPr lang="ru-RU" sz="2400" b="1" dirty="0">
                          <a:effectLst/>
                        </a:rPr>
                        <a:t>(анкетирование родителей):</a:t>
                      </a:r>
                    </a:p>
                    <a:p>
                      <a:pPr algn="just" fontAlgn="auto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повышение организованности, ответственности, двигательной активности, улучшение общего самочувствия, эмоционального тонуса школьников.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118130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0A32BD-9213-4603-8DDE-A490F77F3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438255" cy="1438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AEC9F-E6BC-451C-BA83-C2C8F05A65C8}"/>
              </a:ext>
            </a:extLst>
          </p:cNvPr>
          <p:cNvSpPr txBox="1"/>
          <p:nvPr/>
        </p:nvSpPr>
        <p:spPr>
          <a:xfrm>
            <a:off x="3707904" y="15530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314140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9548F-1347-4524-B33A-DB330F8B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90F70C3-726B-4753-893E-DDF0B580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39" y="808180"/>
            <a:ext cx="8817121" cy="126848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1FBF814-EAD9-4CCF-A748-9D339181E77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5015"/>
            <a:ext cx="4474729" cy="2760564"/>
          </a:xfrm>
          <a:prstGeom prst="rect">
            <a:avLst/>
          </a:prstGeom>
          <a:noFill/>
          <a:ln>
            <a:noFill/>
          </a:ln>
          <a:effectLst>
            <a:outerShdw blurRad="63500" dist="50800" dir="7920000" sx="101000" sy="101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5DD2373-0973-42D4-8BAC-4E3A6ABD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176187"/>
            <a:ext cx="4646710" cy="3463021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5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8D55582-9E75-440F-AA16-AAF177CE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E0850-D59F-4EA0-A706-33DA187D5FED}"/>
              </a:ext>
            </a:extLst>
          </p:cNvPr>
          <p:cNvSpPr txBox="1"/>
          <p:nvPr/>
        </p:nvSpPr>
        <p:spPr>
          <a:xfrm>
            <a:off x="3672104" y="11282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474254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58BBF-1696-40DC-8859-9C208AE3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E9B1AE-0583-4070-9683-42C8F314205A}"/>
              </a:ext>
            </a:extLst>
          </p:cNvPr>
          <p:cNvSpPr/>
          <p:nvPr/>
        </p:nvSpPr>
        <p:spPr>
          <a:xfrm>
            <a:off x="323528" y="1700808"/>
            <a:ext cx="8568952" cy="438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ru-RU" sz="2800" b="1" dirty="0"/>
              <a:t>       </a:t>
            </a:r>
            <a:r>
              <a:rPr lang="ru-RU" sz="2800" b="1" u="sng" dirty="0"/>
              <a:t>Направления проекта:</a:t>
            </a:r>
            <a:endParaRPr lang="ru-RU" sz="2800" b="1" u="sng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endParaRPr lang="ru-RU" sz="2400" u="sng" dirty="0"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sz="2400" b="1" dirty="0">
                <a:ea typeface="Calibri" panose="020F0502020204030204" pitchFamily="34" charset="0"/>
              </a:rPr>
              <a:t>Профилактическая и коррекционная работа </a:t>
            </a:r>
            <a:r>
              <a:rPr lang="ru-RU" sz="2400" dirty="0">
                <a:ea typeface="Calibri" panose="020F0502020204030204" pitchFamily="34" charset="0"/>
              </a:rPr>
              <a:t>с учащимися младшего школьного возраста.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endParaRPr lang="ru-RU" sz="800" dirty="0"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sz="2400" b="1" dirty="0">
                <a:ea typeface="Calibri" panose="020F0502020204030204" pitchFamily="34" charset="0"/>
              </a:rPr>
              <a:t>Информационно-разъяснительная работа</a:t>
            </a:r>
            <a:r>
              <a:rPr lang="ru-RU" sz="2400" dirty="0">
                <a:ea typeface="Calibri" panose="020F0502020204030204" pitchFamily="34" charset="0"/>
              </a:rPr>
              <a:t> с родителями.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endParaRPr lang="ru-RU" sz="800" dirty="0"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sz="2400" b="1" dirty="0">
                <a:ea typeface="Calibri" panose="020F0502020204030204" pitchFamily="34" charset="0"/>
              </a:rPr>
              <a:t>Подготовка волонтеров</a:t>
            </a:r>
            <a:r>
              <a:rPr lang="ru-RU" sz="2400" dirty="0">
                <a:ea typeface="Calibri" panose="020F0502020204030204" pitchFamily="34" charset="0"/>
              </a:rPr>
              <a:t> из числа учащихся старшего школьного возраста для проведения профилактической работы в младших классах.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endParaRPr lang="ru-RU" sz="800" dirty="0"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ru-RU" sz="2400" b="1" dirty="0">
                <a:ea typeface="Calibri" panose="020F0502020204030204" pitchFamily="34" charset="0"/>
              </a:rPr>
              <a:t>Информационно-просветительская</a:t>
            </a:r>
            <a:r>
              <a:rPr lang="ru-RU" sz="2400" dirty="0">
                <a:ea typeface="Calibri" panose="020F0502020204030204" pitchFamily="34" charset="0"/>
              </a:rPr>
              <a:t> деятельность.</a:t>
            </a:r>
            <a:endParaRPr lang="ru-RU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A296B-AA36-41F3-8005-E7677B44DF0D}"/>
              </a:ext>
            </a:extLst>
          </p:cNvPr>
          <p:cNvSpPr txBox="1"/>
          <p:nvPr/>
        </p:nvSpPr>
        <p:spPr>
          <a:xfrm>
            <a:off x="3635896" y="11775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D14355-2E63-44B8-8F01-F150BE53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96"/>
            <a:ext cx="1438255" cy="1438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59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6ADF7D-1019-4F68-B73D-E9D4F8C4F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99" y="2276872"/>
            <a:ext cx="5221581" cy="3475037"/>
          </a:xfrm>
          <a:prstGeom prst="rect">
            <a:avLst/>
          </a:prstGeom>
          <a:ln>
            <a:noFill/>
          </a:ln>
          <a:effectLst>
            <a:outerShdw blurRad="76200" dist="63500" dir="2700000" sx="101000" sy="101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62579" y="2276872"/>
            <a:ext cx="3710922" cy="3737515"/>
          </a:xfrm>
          <a:prstGeom prst="rect">
            <a:avLst/>
          </a:prstGeom>
          <a:effectLst>
            <a:glow>
              <a:schemeClr val="bg1"/>
            </a:glo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</a:rPr>
              <a:t>Школьный возраст в развитии ребенка </a:t>
            </a:r>
            <a:endParaRPr lang="en-US" sz="2600" i="1" dirty="0">
              <a:ln w="41275">
                <a:noFill/>
              </a:ln>
              <a:solidFill>
                <a:srgbClr val="001236"/>
              </a:solidFill>
              <a:effectLst>
                <a:outerShdw blurRad="127000" dist="38100" dir="2700000" algn="tl" rotWithShape="0">
                  <a:schemeClr val="bg1">
                    <a:alpha val="40000"/>
                  </a:schemeClr>
                </a:outerShdw>
              </a:effectLst>
              <a:latin typeface="+mn-lt"/>
              <a:ea typeface="Times New Roman"/>
            </a:endParaRPr>
          </a:p>
          <a:p>
            <a:pPr marL="457200" indent="-457200">
              <a:buFontTx/>
              <a:buChar char="-"/>
            </a:pPr>
            <a:r>
              <a:rPr lang="ru-RU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</a:rPr>
              <a:t>время, когда</a:t>
            </a:r>
            <a:r>
              <a:rPr lang="en-US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</a:rPr>
              <a:t> </a:t>
            </a:r>
            <a:r>
              <a:rPr lang="ru-RU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</a:rPr>
              <a:t>закладывается </a:t>
            </a:r>
            <a:r>
              <a:rPr lang="ru-RU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  <a:cs typeface="AngsanaUPC" panose="02020603050405020304" pitchFamily="18" charset="-34"/>
              </a:rPr>
              <a:t>фундамент</a:t>
            </a:r>
            <a:r>
              <a:rPr lang="ru-RU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</a:rPr>
              <a:t> </a:t>
            </a:r>
            <a:endParaRPr lang="en-US" sz="2600" i="1" dirty="0">
              <a:ln w="41275">
                <a:noFill/>
              </a:ln>
              <a:solidFill>
                <a:srgbClr val="001236"/>
              </a:solidFill>
              <a:effectLst>
                <a:outerShdw blurRad="127000" dist="38100" dir="2700000" algn="tl" rotWithShape="0">
                  <a:schemeClr val="bg1">
                    <a:alpha val="40000"/>
                  </a:schemeClr>
                </a:outerShdw>
              </a:effectLst>
              <a:latin typeface="+mn-lt"/>
              <a:ea typeface="Times New Roman"/>
            </a:endParaRPr>
          </a:p>
          <a:p>
            <a:pPr marL="457200" indent="-457200">
              <a:buFontTx/>
              <a:buChar char="-"/>
            </a:pPr>
            <a:r>
              <a:rPr lang="ru-RU" sz="2600" i="1" dirty="0">
                <a:ln w="41275">
                  <a:noFill/>
                </a:ln>
                <a:solidFill>
                  <a:srgbClr val="001236"/>
                </a:solidFill>
                <a:effectLst>
                  <a:outerShdw blurRad="1270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Times New Roman"/>
              </a:rPr>
              <a:t>его здоровья, физического развития и культуры движений</a:t>
            </a:r>
            <a:endParaRPr lang="ru-RU" sz="2600" i="1" dirty="0">
              <a:ln w="41275">
                <a:noFill/>
              </a:ln>
              <a:solidFill>
                <a:srgbClr val="001236"/>
              </a:solidFill>
              <a:effectLst>
                <a:outerShdw blurRad="127000" dist="38100" dir="2700000" algn="tl" rotWithShape="0">
                  <a:schemeClr val="bg1">
                    <a:alpha val="40000"/>
                  </a:scheme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59EB3FD-F0DB-4E3B-A216-49297895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738" y="706855"/>
            <a:ext cx="8817121" cy="126848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937117-36CA-4F0B-B973-4B881C6C6771}"/>
              </a:ext>
            </a:extLst>
          </p:cNvPr>
          <p:cNvSpPr txBox="1"/>
          <p:nvPr/>
        </p:nvSpPr>
        <p:spPr>
          <a:xfrm>
            <a:off x="3635896" y="11775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</p:spTree>
    <p:extLst>
      <p:ext uri="{BB962C8B-B14F-4D97-AF65-F5344CB8AC3E}">
        <p14:creationId xmlns:p14="http://schemas.microsoft.com/office/powerpoint/2010/main" val="175070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16C9DA-2CF7-4FE1-ACF8-C75E4958D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7083" r="10305" b="19802"/>
          <a:stretch/>
        </p:blipFill>
        <p:spPr bwMode="auto">
          <a:xfrm>
            <a:off x="730784" y="1938785"/>
            <a:ext cx="3511432" cy="2158583"/>
          </a:xfrm>
          <a:prstGeom prst="rect">
            <a:avLst/>
          </a:prstGeom>
          <a:ln>
            <a:noFill/>
          </a:ln>
          <a:effectLst>
            <a:outerShdw blurRad="76200" dist="63500" dir="2700000" sx="101000" sy="101000" algn="tl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5758" r="23042" b="24198"/>
          <a:stretch/>
        </p:blipFill>
        <p:spPr bwMode="auto">
          <a:xfrm>
            <a:off x="800107" y="4490950"/>
            <a:ext cx="3372786" cy="2113843"/>
          </a:xfrm>
          <a:prstGeom prst="rect">
            <a:avLst/>
          </a:prstGeom>
          <a:ln>
            <a:noFill/>
          </a:ln>
          <a:effectLst>
            <a:outerShdw blurRad="76200" dist="63500" dir="2700000" sx="101000" sy="101000" algn="tl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r="9108" b="32880"/>
          <a:stretch/>
        </p:blipFill>
        <p:spPr bwMode="auto">
          <a:xfrm>
            <a:off x="4355976" y="4797152"/>
            <a:ext cx="4317167" cy="1807641"/>
          </a:xfrm>
          <a:prstGeom prst="rect">
            <a:avLst/>
          </a:prstGeom>
          <a:ln>
            <a:noFill/>
          </a:ln>
          <a:effectLst>
            <a:outerShdw blurRad="76200" dist="63500" dir="2700000" sx="101000" sy="101000" algn="tl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1292839"/>
            <a:ext cx="3450475" cy="3450474"/>
          </a:xfrm>
          <a:prstGeom prst="ellipse">
            <a:avLst/>
          </a:prstGeom>
          <a:ln>
            <a:noFill/>
          </a:ln>
          <a:effectLst>
            <a:outerShdw blurRad="88900" dist="50800" dir="2700000" sx="101000" sy="101000" algn="ctr" rotWithShape="0">
              <a:schemeClr val="tx1">
                <a:alpha val="3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5517" y="551034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/>
                <a:effectLst>
                  <a:glow rad="177800">
                    <a:schemeClr val="bg1">
                      <a:alpha val="53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Сотрудничество </a:t>
            </a:r>
          </a:p>
          <a:p>
            <a:pPr algn="ctr"/>
            <a:r>
              <a:rPr lang="ru-RU" sz="2400" b="1" dirty="0">
                <a:ln w="1905"/>
                <a:effectLst>
                  <a:glow rad="177800">
                    <a:schemeClr val="bg1">
                      <a:alpha val="53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 медицинскими организациями и школой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4CE6A-8BB7-490C-811F-7D3C346DEF67}"/>
              </a:ext>
            </a:extLst>
          </p:cNvPr>
          <p:cNvSpPr txBox="1"/>
          <p:nvPr/>
        </p:nvSpPr>
        <p:spPr>
          <a:xfrm>
            <a:off x="3635896" y="11775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b="1" u="sng" dirty="0">
                <a:solidFill>
                  <a:srgbClr val="C00000"/>
                </a:solidFill>
                <a:effectLst>
                  <a:outerShdw blurRad="203200" dist="38100" dir="2700000" algn="tl" rotWithShape="0">
                    <a:schemeClr val="bg1"/>
                  </a:outerShdw>
                </a:effectLst>
              </a:rPr>
              <a:t>Проект «Здоровое поколение -  здоровая страна»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76FF1D-1FFA-4050-91EC-2672E334F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" y="96589"/>
            <a:ext cx="1438255" cy="1438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702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2766</TotalTime>
  <Words>684</Words>
  <Application>Microsoft Office PowerPoint</Application>
  <PresentationFormat>Экран (4:3)</PresentationFormat>
  <Paragraphs>98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AngsanaUPC</vt:lpstr>
      <vt:lpstr>Arial</vt:lpstr>
      <vt:lpstr>Calibri</vt:lpstr>
      <vt:lpstr>Calibri Light</vt:lpstr>
      <vt:lpstr>Georgia</vt:lpstr>
      <vt:lpstr>Times New Roman</vt:lpstr>
      <vt:lpstr>Verdana</vt:lpstr>
      <vt:lpstr>Тема Office</vt:lpstr>
      <vt:lpstr>О реализации в ГАПОУ ТО «Тюменский медицинский колледж» проекта «Здоровое поколение –  здоровая страна»   </vt:lpstr>
      <vt:lpstr>Презентация PowerPoint</vt:lpstr>
      <vt:lpstr>Презентация PowerPoint</vt:lpstr>
      <vt:lpstr>Презентация PowerPoint</vt:lpstr>
      <vt:lpstr>ГЛАВНЫЙ РЕЗУЛЬТАТ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ПРОЕКТА</vt:lpstr>
      <vt:lpstr>Презентация PowerPoint</vt:lpstr>
      <vt:lpstr>РЕАЛИЗАЦИЯ ПРОЕКТА</vt:lpstr>
      <vt:lpstr>Презентация PowerPoint</vt:lpstr>
      <vt:lpstr>Презентация PowerPoint</vt:lpstr>
      <vt:lpstr>Сравнительные данные медицинских осмотров       </vt:lpstr>
      <vt:lpstr>Презентация PowerPoint</vt:lpstr>
      <vt:lpstr>ИТОГИ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33</dc:creator>
  <cp:lastModifiedBy>Metodist_01</cp:lastModifiedBy>
  <cp:revision>116</cp:revision>
  <dcterms:created xsi:type="dcterms:W3CDTF">2019-05-22T11:42:27Z</dcterms:created>
  <dcterms:modified xsi:type="dcterms:W3CDTF">2023-01-31T09:02:06Z</dcterms:modified>
</cp:coreProperties>
</file>