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8" r:id="rId3"/>
    <p:sldId id="269" r:id="rId4"/>
    <p:sldId id="270" r:id="rId5"/>
    <p:sldId id="259" r:id="rId6"/>
    <p:sldId id="260" r:id="rId7"/>
    <p:sldId id="263" r:id="rId8"/>
    <p:sldId id="264" r:id="rId9"/>
    <p:sldId id="272" r:id="rId10"/>
    <p:sldId id="265" r:id="rId11"/>
    <p:sldId id="267" r:id="rId12"/>
    <p:sldId id="271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14" y="-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8199" y="665163"/>
            <a:ext cx="470816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8199" y="3602038"/>
            <a:ext cx="470816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6D937-DF1D-41E6-B9D6-316CB067AABE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21711-B3F4-4B1C-942E-FC3CB36048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78038080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6D937-DF1D-41E6-B9D6-316CB067AABE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21711-B3F4-4B1C-942E-FC3CB36048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72904178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4933013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6D937-DF1D-41E6-B9D6-316CB067AABE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21711-B3F4-4B1C-942E-FC3CB36048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1824748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6D937-DF1D-41E6-B9D6-316CB067AABE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21711-B3F4-4B1C-942E-FC3CB36048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2"/>
          <p:cNvSpPr>
            <a:spLocks noGrp="1"/>
          </p:cNvSpPr>
          <p:nvPr>
            <p:ph idx="13"/>
          </p:nvPr>
        </p:nvSpPr>
        <p:spPr>
          <a:xfrm>
            <a:off x="719528" y="1825625"/>
            <a:ext cx="5087912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10237732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11977" y="765358"/>
            <a:ext cx="4916670" cy="28527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11976" y="4589463"/>
            <a:ext cx="4835473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6D937-DF1D-41E6-B9D6-316CB067AABE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21711-B3F4-4B1C-942E-FC3CB36048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89807108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83367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6D937-DF1D-41E6-B9D6-316CB067AABE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21711-B3F4-4B1C-942E-FC3CB36048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03591176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72200" y="365125"/>
            <a:ext cx="5183188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6D937-DF1D-41E6-B9D6-316CB067AABE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21711-B3F4-4B1C-942E-FC3CB36048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12026912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9547" y="260194"/>
            <a:ext cx="508791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6D937-DF1D-41E6-B9D6-316CB067AABE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21711-B3F4-4B1C-942E-FC3CB36048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9710550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6D937-DF1D-41E6-B9D6-316CB067AABE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21711-B3F4-4B1C-942E-FC3CB36048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82744751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586651" cy="14015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80682" y="457201"/>
            <a:ext cx="4774706" cy="564379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586651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6D937-DF1D-41E6-B9D6-316CB067AABE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21711-B3F4-4B1C-942E-FC3CB36048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47267850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610662" y="987425"/>
            <a:ext cx="4744726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6D937-DF1D-41E6-B9D6-316CB067AABE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21711-B3F4-4B1C-942E-FC3CB36048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28600940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65888" y="365125"/>
            <a:ext cx="48118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reezing" dir="t"/>
            </a:scene3d>
            <a:sp3d extrusionH="57150" contourW="12700" prstMaterial="dkEdge">
              <a:bevelT w="38100" h="38100"/>
              <a:contourClr>
                <a:schemeClr val="accent4">
                  <a:lumMod val="50000"/>
                </a:schemeClr>
              </a:contourClr>
            </a:sp3d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65888" y="1825625"/>
            <a:ext cx="481184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6D937-DF1D-41E6-B9D6-316CB067AABE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21711-B3F4-4B1C-942E-FC3CB36048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6030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ln w="6350">
            <a:solidFill>
              <a:srgbClr val="640000"/>
            </a:solidFill>
          </a:ln>
          <a:solidFill>
            <a:srgbClr val="FF0000"/>
          </a:solidFill>
          <a:effectLst/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5785" y="246182"/>
            <a:ext cx="10445261" cy="6365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1154722" y="1524000"/>
            <a:ext cx="9923585" cy="1774949"/>
          </a:xfrm>
        </p:spPr>
        <p:txBody>
          <a:bodyPr>
            <a:noAutofit/>
          </a:bodyPr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«Практические формы и методы работы с несовершеннолетними  и членами их семей по повышению правовой компетентности, применяемые в ГАУ СО КЦСОН Аркадакского района»</a:t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5" name="Подзаголовок 7"/>
          <p:cNvSpPr txBox="1">
            <a:spLocks/>
          </p:cNvSpPr>
          <p:nvPr/>
        </p:nvSpPr>
        <p:spPr>
          <a:xfrm>
            <a:off x="3335214" y="589207"/>
            <a:ext cx="4708161" cy="9347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2400" dirty="0" smtClean="0"/>
              <a:t>Презентация на тему: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6"/>
          <p:cNvSpPr txBox="1">
            <a:spLocks/>
          </p:cNvSpPr>
          <p:nvPr/>
        </p:nvSpPr>
        <p:spPr>
          <a:xfrm>
            <a:off x="920261" y="3959349"/>
            <a:ext cx="4708161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  <a:scene3d>
              <a:camera prst="orthographicFront"/>
              <a:lightRig rig="freezing" dir="t"/>
            </a:scene3d>
            <a:sp3d extrusionH="57150" contourW="12700" prstMaterial="dkEdge">
              <a:bevelT w="38100" h="38100"/>
              <a:contourClr>
                <a:schemeClr val="accent4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 w="6350">
                <a:solidFill>
                  <a:srgbClr val="640000"/>
                </a:solidFill>
              </a:ln>
              <a:solidFill>
                <a:srgbClr val="FF0000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sp>
        <p:nvSpPr>
          <p:cNvPr id="9" name="Подзаголовок 7"/>
          <p:cNvSpPr txBox="1">
            <a:spLocks/>
          </p:cNvSpPr>
          <p:nvPr/>
        </p:nvSpPr>
        <p:spPr>
          <a:xfrm>
            <a:off x="1178168" y="4223361"/>
            <a:ext cx="4847493" cy="22477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Подготовили</a:t>
            </a:r>
            <a:endParaRPr kumimoji="0" lang="ru-RU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2400" dirty="0" smtClean="0"/>
              <a:t>с</a:t>
            </a:r>
            <a:r>
              <a:rPr lang="ru-RU" sz="2400" baseline="0" dirty="0" smtClean="0"/>
              <a:t>пециалисты</a:t>
            </a:r>
            <a:r>
              <a:rPr lang="ru-RU" sz="2400" dirty="0" smtClean="0"/>
              <a:t> по работе с семьёй: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2000" dirty="0" err="1" smtClean="0"/>
              <a:t>Дозорова</a:t>
            </a:r>
            <a:r>
              <a:rPr lang="ru-RU" sz="2000" dirty="0" smtClean="0"/>
              <a:t> Наталья Васильевна, 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2000" dirty="0" smtClean="0"/>
              <a:t>         Жихарева Анастасия Владимировна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Подзаголовок 7"/>
          <p:cNvSpPr txBox="1">
            <a:spLocks/>
          </p:cNvSpPr>
          <p:nvPr/>
        </p:nvSpPr>
        <p:spPr>
          <a:xfrm>
            <a:off x="767860" y="4188191"/>
            <a:ext cx="4847493" cy="22477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ru-RU" sz="2000" dirty="0" smtClean="0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Подзаголовок 7"/>
          <p:cNvSpPr txBox="1">
            <a:spLocks/>
          </p:cNvSpPr>
          <p:nvPr/>
        </p:nvSpPr>
        <p:spPr>
          <a:xfrm>
            <a:off x="1389184" y="4153022"/>
            <a:ext cx="4847493" cy="22477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Подзаголовок 7"/>
          <p:cNvSpPr txBox="1">
            <a:spLocks/>
          </p:cNvSpPr>
          <p:nvPr/>
        </p:nvSpPr>
        <p:spPr>
          <a:xfrm>
            <a:off x="3851029" y="5838092"/>
            <a:ext cx="4708161" cy="71510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2022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год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55927440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7019" y="1230923"/>
            <a:ext cx="4939689" cy="1477108"/>
          </a:xfrm>
        </p:spPr>
        <p:txBody>
          <a:bodyPr>
            <a:noAutofit/>
          </a:bodyPr>
          <a:lstStyle/>
          <a:p>
            <a:r>
              <a:rPr lang="ru-RU" sz="1800" dirty="0" smtClean="0"/>
              <a:t>Творческие конкурсы рисунков и плакатов. Организуются для повышения правовой грамотности и культуры несовершеннолетних через творческую деятельность в семье или в детском коллективе.</a:t>
            </a:r>
            <a:endParaRPr lang="ru-RU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89077" y="3102217"/>
            <a:ext cx="4536185" cy="288827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7" name="Рисунок 6" descr="\\Server\d\Отделение психолого-педагогической помощи семье и детям\Жихарева А. В\Метод объединение Право\КОР\IMG_710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1173" y="3056431"/>
            <a:ext cx="4551074" cy="288717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6037386" y="996461"/>
            <a:ext cx="5205046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  <a:scene3d>
              <a:camera prst="orthographicFront"/>
              <a:lightRig rig="freezing" dir="t"/>
            </a:scene3d>
            <a:sp3d extrusionH="57150" contourW="12700" prstMaterial="dkEdge">
              <a:bevelT w="38100" h="38100"/>
              <a:contourClr>
                <a:schemeClr val="accent4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 w="6350">
                <a:solidFill>
                  <a:srgbClr val="640000"/>
                </a:solidFill>
              </a:ln>
              <a:solidFill>
                <a:srgbClr val="C00000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66339" y="1009581"/>
            <a:ext cx="514643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Например: ежегодно учреждением проводится  конкурс рисунков и плакатов правовой направленности </a:t>
            </a:r>
          </a:p>
          <a:p>
            <a:pPr algn="ctr"/>
            <a:r>
              <a:rPr lang="ru-RU" sz="2000" b="1" dirty="0" smtClean="0"/>
              <a:t> «Коррупции НЕТ!»</a:t>
            </a:r>
            <a:endParaRPr lang="ru-RU" sz="2000" b="1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7508" y="257908"/>
            <a:ext cx="10363201" cy="6389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8839" y="1385609"/>
            <a:ext cx="10201191" cy="4018729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Из выше сказанного следует сделать вывод, что правовое просвещение семей с детьми, состоящих на социальном обслуживании в ГАУ СО КЦСОН Аркадакского района  – это планируемый, систематический процесс, организованный специалистами учреждения. Применяемые методы и формы работы по  правовому  просвещению являются эффективными в практической деятельности. У детей и их родителей формируются  устойчивые знания и навыки грамотного правомерного поведения в повседневной жизни.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0615" y="234459"/>
            <a:ext cx="10421817" cy="6365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01615" y="1280869"/>
            <a:ext cx="9712569" cy="1655762"/>
          </a:xfrm>
        </p:spPr>
        <p:txBody>
          <a:bodyPr>
            <a:normAutofit fontScale="77500" lnSpcReduction="20000"/>
          </a:bodyPr>
          <a:lstStyle/>
          <a:p>
            <a:r>
              <a:rPr lang="ru-RU" sz="2600" dirty="0" smtClean="0"/>
              <a:t>На базе ГАУ СО КЦСОН Аркадакского района специалистами по работе с семьёй были разработаны и проведены следующие мероприятия </a:t>
            </a:r>
            <a:r>
              <a:rPr lang="ru-RU" sz="2600" b="1" dirty="0" smtClean="0"/>
              <a:t>(см. Приложение № 1)</a:t>
            </a:r>
            <a:r>
              <a:rPr lang="ru-RU" sz="2600" dirty="0" smtClean="0"/>
              <a:t>:</a:t>
            </a:r>
          </a:p>
          <a:p>
            <a:r>
              <a:rPr lang="ru-RU" sz="2600" dirty="0" smtClean="0"/>
              <a:t>1.Тематическая программа «В лабиринте прав». </a:t>
            </a:r>
          </a:p>
          <a:p>
            <a:r>
              <a:rPr lang="ru-RU" sz="2600" dirty="0" smtClean="0"/>
              <a:t>2. Игра - викторина «Знаешь ли ты свои права и обязанности».</a:t>
            </a:r>
          </a:p>
          <a:p>
            <a:r>
              <a:rPr lang="ru-RU" sz="2600" dirty="0" smtClean="0"/>
              <a:t>     3.Тренинг для родителей «Мы имеем права».  </a:t>
            </a:r>
            <a:endParaRPr lang="ru-RU" sz="2600" b="1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062526" y="3259015"/>
            <a:ext cx="10039227" cy="13481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  <a:scene3d>
              <a:camera prst="orthographicFront"/>
              <a:lightRig rig="freezing" dir="t"/>
            </a:scene3d>
            <a:sp3d extrusionH="57150" contourW="12700" prstMaterial="dkEdge">
              <a:bevelT w="38100" h="38100"/>
              <a:contourClr>
                <a:schemeClr val="accent4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 w="6350">
                  <a:solidFill>
                    <a:srgbClr val="64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Спасибо за внимание!</a:t>
            </a:r>
            <a:endParaRPr kumimoji="0" lang="ru-RU" sz="4800" b="1" i="0" u="none" strike="noStrike" kern="1200" cap="none" spc="0" normalizeH="0" baseline="0" noProof="0" dirty="0">
              <a:ln w="6350">
                <a:solidFill>
                  <a:srgbClr val="640000"/>
                </a:solidFill>
              </a:ln>
              <a:solidFill>
                <a:srgbClr val="FF0000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5785" y="246182"/>
            <a:ext cx="10445261" cy="6365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55077" y="486387"/>
            <a:ext cx="9976338" cy="5902690"/>
          </a:xfrm>
        </p:spPr>
        <p:txBody>
          <a:bodyPr>
            <a:normAutofit/>
          </a:bodyPr>
          <a:lstStyle/>
          <a:p>
            <a:r>
              <a:rPr lang="ru-RU" dirty="0" smtClean="0"/>
              <a:t>Одним из ключевых аспектов всестороннего развития личности человека является высокая правовая культура. Так как правовая культура - это необходимое условие сознательного осуществления гражданином своего долга перед обществом. </a:t>
            </a:r>
          </a:p>
          <a:p>
            <a:r>
              <a:rPr lang="ru-RU" dirty="0" smtClean="0"/>
              <a:t>С раннего возраста детям необходимо прививать основы правовых знаний, при этом формируя четкое представление не только о правах, но и об обязанностях, ответственности. Важно воспитывать подрастающее поколение в духе неукоснительного соблюдения законов.</a:t>
            </a:r>
          </a:p>
          <a:p>
            <a:r>
              <a:rPr lang="ru-RU" dirty="0" smtClean="0"/>
              <a:t>Важную роль в обеспечении прав ребёнка играет его семья, в которой создаётся своя уникальная атмосфера. В семье ребёнок получает свои первые индивидуальные умения и применяет их на практике посредством своих взаимоотношений с другими людьми, усваивает социальные нормы и правила, которые регулируют его поведение в повседневной жизни.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5785" y="246182"/>
            <a:ext cx="10445261" cy="6365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37300" y="568447"/>
            <a:ext cx="9982393" cy="5539276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dirty="0" smtClean="0"/>
              <a:t>Правовое просвещение  детей и родителей в настоящее время приобретает актуальность, так как социальное благополучие семьи является первостепенным в государственной и семейной политике. Знание права и понимание его значения для жизни подрастающего поколения и их родителей ведет  к соблюдению  правовой культуры.</a:t>
            </a:r>
          </a:p>
          <a:p>
            <a:r>
              <a:rPr lang="ru-RU" dirty="0" smtClean="0"/>
              <a:t>Цель правового просвещения семей заключается в том, чтобы повысить правовую грамотность и сознание родителей и детей до более высокого уровня. Этого можно добиться при помощи соответствующих форм и методов практической работы. </a:t>
            </a:r>
          </a:p>
          <a:p>
            <a:r>
              <a:rPr lang="ru-RU" b="1" dirty="0" smtClean="0"/>
              <a:t> </a:t>
            </a:r>
            <a:r>
              <a:rPr lang="ru-RU" dirty="0" smtClean="0"/>
              <a:t>Именно поэтому  специалисты по работе с семьей в своей деятельности уделяют  особое внимание правовому просвещению детей и родителей, состоящих на социальном обслуживании в учреждении.  Ведётся совместная работа с представителями КДН и ПДН  Аркадакского района, с педагогами школ, с привлечением участников волонтёрского движения «Надежда», действующего на базе ГАУ СО КЦСОН Аркадакского района.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5785" y="246182"/>
            <a:ext cx="10445261" cy="6365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07123" y="542315"/>
            <a:ext cx="9642231" cy="1075470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Наглядная агитация (изготовление и распространения тематических  информационных буклетов и памяток  среди семей, состоящих на социальном обслуживании в учреждение, а также для жителей города). </a:t>
            </a:r>
            <a:endParaRPr lang="ru-RU" dirty="0"/>
          </a:p>
        </p:txBody>
      </p:sp>
      <p:pic>
        <p:nvPicPr>
          <p:cNvPr id="5" name="Picture 3" descr="\\Server\d\Отделение психолого-педагогической помощи семье и детям\Жихарева А. В\Метод объединение Право\25.11.2021 правовое воспитание несоверш. и коррупция\i (12).jpg"/>
          <p:cNvPicPr>
            <a:picLocks noChangeAspect="1" noChangeArrowheads="1"/>
          </p:cNvPicPr>
          <p:nvPr/>
        </p:nvPicPr>
        <p:blipFill>
          <a:blip r:embed="rId3"/>
          <a:srcRect l="34" t="58" r="9" b="53"/>
          <a:stretch>
            <a:fillRect/>
          </a:stretch>
        </p:blipFill>
        <p:spPr bwMode="auto">
          <a:xfrm>
            <a:off x="4571997" y="2485292"/>
            <a:ext cx="2684585" cy="360927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6" name="Рисунок 5" descr="\\Server\d\инстаграм2020\Ноябрь 2020\КОРРУПЦИЯ\IMG_20201130_133047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38154" y="3828734"/>
            <a:ext cx="3616705" cy="261895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7" name="Рисунок 6" descr="\\Server\d\инстаграм2020\Январь\Буклет насилие\IMG_20200131_140011.jpg"/>
          <p:cNvPicPr/>
          <p:nvPr/>
        </p:nvPicPr>
        <p:blipFill>
          <a:blip r:embed="rId5"/>
          <a:srcRect t="119"/>
          <a:stretch>
            <a:fillRect/>
          </a:stretch>
        </p:blipFill>
        <p:spPr bwMode="auto">
          <a:xfrm>
            <a:off x="1019905" y="1873860"/>
            <a:ext cx="3247294" cy="251057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p14:dur="1250" spd="slow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136936" y="587865"/>
            <a:ext cx="4811843" cy="1325563"/>
          </a:xfrm>
        </p:spPr>
        <p:txBody>
          <a:bodyPr>
            <a:noAutofit/>
          </a:bodyPr>
          <a:lstStyle/>
          <a:p>
            <a:r>
              <a:rPr lang="ru-RU" sz="2800" dirty="0" smtClean="0"/>
              <a:t>Межведомственные рейды, контрольные посещения семей на дому.</a:t>
            </a:r>
            <a:endParaRPr lang="ru-RU" sz="2800" dirty="0"/>
          </a:p>
        </p:txBody>
      </p:sp>
      <p:sp>
        <p:nvSpPr>
          <p:cNvPr id="8" name="Объект 5"/>
          <p:cNvSpPr>
            <a:spLocks noGrp="1"/>
          </p:cNvSpPr>
          <p:nvPr>
            <p:ph sz="half" idx="1"/>
          </p:nvPr>
        </p:nvSpPr>
        <p:spPr>
          <a:xfrm>
            <a:off x="724043" y="1157409"/>
            <a:ext cx="5181600" cy="4351338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/>
              <a:t> </a:t>
            </a:r>
            <a:r>
              <a:rPr lang="ru-RU" sz="2400" dirty="0" smtClean="0"/>
              <a:t>Сотрудники комплексного центра социального обслуживания населения, совместно с прокурором Аркадакского района, ответственным секретарём КДН и ЗП администрации МО Аркадакского муниципального района проводят  межведомственные рейды по правовой направленности. В ходе рейдов  проводятся тематические беседы и консультации, по правам семьи и детства. Об этом должен помнить каждый, чтобы предотвратить беду. </a:t>
            </a:r>
            <a:endParaRPr lang="ru-RU" sz="2400" dirty="0"/>
          </a:p>
        </p:txBody>
      </p:sp>
      <p:pic>
        <p:nvPicPr>
          <p:cNvPr id="9" name="Рисунок 8" descr="\\Server\d\Отделение психолого-педагогической помощи семье и детям\Жихарева А. В\Метод объединение Право\межвед. рейд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89077" y="2374472"/>
            <a:ext cx="4513384" cy="339328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="" xmlns:p14="http://schemas.microsoft.com/office/powerpoint/2010/main" val="109548698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20615" y="705094"/>
            <a:ext cx="5271112" cy="1111983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>Консультации и беседы (групповые и индивидуальные)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839788" y="5444271"/>
            <a:ext cx="5157787" cy="823912"/>
          </a:xfrm>
        </p:spPr>
        <p:txBody>
          <a:bodyPr/>
          <a:lstStyle/>
          <a:p>
            <a:pPr algn="ctr"/>
            <a:r>
              <a:rPr lang="ru-RU" i="1" dirty="0" smtClean="0">
                <a:solidFill>
                  <a:srgbClr val="C00000"/>
                </a:solidFill>
              </a:rPr>
              <a:t>Групповая беседа с несовершеннолетними</a:t>
            </a:r>
            <a:endParaRPr lang="ru-RU" i="1" dirty="0">
              <a:solidFill>
                <a:srgbClr val="C00000"/>
              </a:solidFill>
            </a:endParaRPr>
          </a:p>
        </p:txBody>
      </p:sp>
      <p:pic>
        <p:nvPicPr>
          <p:cNvPr id="10" name="Содержимое 9" descr="\\Server\d\Отделение психолого-педагогической помощи семье и детям\Жихарева А. В\Метод объединение Право\25.11.2021 правовое воспитание несоверш. и коррупция\i (5).jpg"/>
          <p:cNvPicPr>
            <a:picLocks noGrp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93309" y="1825135"/>
            <a:ext cx="4269646" cy="329785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l="34" t="53" r="103"/>
          <a:stretch>
            <a:fillRect/>
          </a:stretch>
        </p:blipFill>
        <p:spPr bwMode="auto">
          <a:xfrm>
            <a:off x="6353909" y="2497015"/>
            <a:ext cx="4560276" cy="310661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7" name="Текст 5"/>
          <p:cNvSpPr>
            <a:spLocks noGrp="1"/>
          </p:cNvSpPr>
          <p:nvPr>
            <p:ph type="body" idx="1"/>
          </p:nvPr>
        </p:nvSpPr>
        <p:spPr>
          <a:xfrm>
            <a:off x="6009665" y="5690455"/>
            <a:ext cx="5157787" cy="823912"/>
          </a:xfrm>
        </p:spPr>
        <p:txBody>
          <a:bodyPr/>
          <a:lstStyle/>
          <a:p>
            <a:pPr algn="ctr"/>
            <a:r>
              <a:rPr lang="ru-RU" i="1" dirty="0" smtClean="0">
                <a:solidFill>
                  <a:srgbClr val="C00000"/>
                </a:solidFill>
              </a:rPr>
              <a:t>Индивидуальная консультация  с родителями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002215" y="758207"/>
            <a:ext cx="51464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/>
              <a:t>Проводятся для  профилактики правонарушений и деструктивного поведения среди семей с детьми несовершеннолетнего возраста,</a:t>
            </a:r>
            <a:r>
              <a:rPr lang="ru-RU" sz="1600" b="1" dirty="0" smtClean="0"/>
              <a:t> </a:t>
            </a:r>
            <a:r>
              <a:rPr lang="ru-RU" sz="1600" dirty="0" smtClean="0"/>
              <a:t>создания условий для ознакомления детей и родителей с правами ребёнка, закреплёнными в Семейном кодексе РФ и Гражданском кодексе РФ, конвенцией о правах ребенка.</a:t>
            </a:r>
            <a:endParaRPr lang="ru-RU" sz="1600" dirty="0"/>
          </a:p>
        </p:txBody>
      </p:sp>
    </p:spTree>
    <p:extLst>
      <p:ext uri="{BB962C8B-B14F-4D97-AF65-F5344CB8AC3E}">
        <p14:creationId xmlns="" xmlns:p14="http://schemas.microsoft.com/office/powerpoint/2010/main" val="24385034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p14:dur="1250" spd="slow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15635" y="715108"/>
            <a:ext cx="4586651" cy="1401580"/>
          </a:xfrm>
        </p:spPr>
        <p:txBody>
          <a:bodyPr>
            <a:noAutofit/>
          </a:bodyPr>
          <a:lstStyle/>
          <a:p>
            <a:r>
              <a:rPr lang="ru-RU" sz="2000" dirty="0" smtClean="0"/>
              <a:t>Организация и проведение «горячей линии» правовой направленности (раз в квартал)</a:t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6428282" y="668216"/>
            <a:ext cx="4774706" cy="5643796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Например: в рамках Дня правовой помощи детям на базе Комплексного центра социального обслуживания населения Аркадакского района была проведена «прямая телефонная линия» по теме: «Каждый ребенок имеет право» (консультирование граждан, в том числе и несовершеннолетних по вопросам защиты прав семьи, материнства и детства в рамках Всероссийского дня правовой помощи детям). На звонки граждан по вопросам материнства и детства отвечали: юрисконсульт центра, специалисты управления социальной поддержки населения Аркадакского района, Комплексного центра социального обслуживания населения Аркадакского района, представители органов опеки и попечительства над несовершеннолетними гражданами, ответственный секретарь комиссии по делам несовершеннолетних.</a:t>
            </a:r>
          </a:p>
          <a:p>
            <a:pPr algn="ctr">
              <a:buNone/>
            </a:pPr>
            <a:r>
              <a:rPr lang="ru-RU" dirty="0" smtClean="0"/>
              <a:t>    По всем интересующим вопросам обратившимся были даны подробные ответы и рекомендации.  </a:t>
            </a:r>
          </a:p>
          <a:p>
            <a:pPr algn="ctr"/>
            <a:endParaRPr lang="ru-RU" dirty="0"/>
          </a:p>
        </p:txBody>
      </p:sp>
      <p:pic>
        <p:nvPicPr>
          <p:cNvPr id="8" name="Рисунок 7" descr="\\Server\d\Отделение психолого-педагогической помощи семье и детям\Жихарева А. В\Метод объединение Право\горячая линия 1 июня\20210601_10080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8861" y="2321169"/>
            <a:ext cx="4454769" cy="330590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="" xmlns:p14="http://schemas.microsoft.com/office/powerpoint/2010/main" val="404702268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32337" y="844060"/>
            <a:ext cx="5040925" cy="1488832"/>
          </a:xfrm>
        </p:spPr>
        <p:txBody>
          <a:bodyPr>
            <a:noAutofit/>
          </a:bodyPr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1800" dirty="0" smtClean="0"/>
              <a:t>Правовые лектории, тематические программы, игры – викторины, интерактивные занятия, тренинги  для детей и родителей.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9" name="Рисунок 8" descr="\\Server\d\Отделение психолого-педагогической помощи семье и детям\Левченкова В.С\фото\06.04.2021\IMG-3b6a477114ec7c797262391290347ee1-V.jpg"/>
          <p:cNvPicPr/>
          <p:nvPr/>
        </p:nvPicPr>
        <p:blipFill>
          <a:blip r:embed="rId2"/>
          <a:srcRect b="56"/>
          <a:stretch>
            <a:fillRect/>
          </a:stretch>
        </p:blipFill>
        <p:spPr bwMode="auto">
          <a:xfrm>
            <a:off x="1245209" y="2850539"/>
            <a:ext cx="4252914" cy="322201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1" name="Рисунок 10" descr="\\Server\d\Отделение психолого-педагогической помощи семье и детям\Жихарева А. В\Метод объединение Право\27.09.22 Встреча с прокурором и главврачом\image.jpg"/>
          <p:cNvPicPr>
            <a:picLocks noGrp="1"/>
          </p:cNvPicPr>
          <p:nvPr>
            <p:ph type="pic" idx="1"/>
          </p:nvPr>
        </p:nvPicPr>
        <p:blipFill>
          <a:blip r:embed="rId3"/>
          <a:srcRect l="50" r="50"/>
          <a:stretch>
            <a:fillRect/>
          </a:stretch>
        </p:blipFill>
        <p:spPr bwMode="auto">
          <a:xfrm>
            <a:off x="6444528" y="1395158"/>
            <a:ext cx="4416419" cy="410623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6" name="Заголовок 4"/>
          <p:cNvSpPr txBox="1">
            <a:spLocks/>
          </p:cNvSpPr>
          <p:nvPr/>
        </p:nvSpPr>
        <p:spPr>
          <a:xfrm>
            <a:off x="6072552" y="914399"/>
            <a:ext cx="5040925" cy="14888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  <a:scene3d>
              <a:camera prst="orthographicFront"/>
              <a:lightRig rig="freezing" dir="t"/>
            </a:scene3d>
            <a:sp3d extrusionH="57150" contourW="12700" prstMaterial="dkEdge">
              <a:bevelT w="38100" h="38100"/>
              <a:contourClr>
                <a:schemeClr val="accent4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 w="6350">
                  <a:solidFill>
                    <a:srgbClr val="64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/>
            </a:r>
            <a:br>
              <a:rPr kumimoji="0" lang="ru-RU" sz="2400" b="1" i="0" u="none" strike="noStrike" kern="1200" cap="none" spc="0" normalizeH="0" baseline="0" noProof="0" dirty="0" smtClean="0">
                <a:ln w="6350">
                  <a:solidFill>
                    <a:srgbClr val="64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</a:br>
            <a:r>
              <a:rPr kumimoji="0" lang="ru-RU" sz="2400" b="1" i="0" u="none" strike="noStrike" kern="1200" cap="none" spc="0" normalizeH="0" baseline="0" noProof="0" dirty="0" smtClean="0">
                <a:ln w="6350">
                  <a:solidFill>
                    <a:srgbClr val="64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/>
            </a:r>
            <a:br>
              <a:rPr kumimoji="0" lang="ru-RU" sz="2400" b="1" i="0" u="none" strike="noStrike" kern="1200" cap="none" spc="0" normalizeH="0" baseline="0" noProof="0" dirty="0" smtClean="0">
                <a:ln w="6350">
                  <a:solidFill>
                    <a:srgbClr val="64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</a:br>
            <a:r>
              <a:rPr kumimoji="0" lang="ru-RU" sz="2400" b="1" i="0" u="none" strike="noStrike" kern="1200" cap="none" spc="0" normalizeH="0" baseline="0" noProof="0" dirty="0" smtClean="0">
                <a:ln w="6350">
                  <a:solidFill>
                    <a:srgbClr val="64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/>
            </a:r>
            <a:br>
              <a:rPr kumimoji="0" lang="ru-RU" sz="2400" b="1" i="0" u="none" strike="noStrike" kern="1200" cap="none" spc="0" normalizeH="0" baseline="0" noProof="0" dirty="0" smtClean="0">
                <a:ln w="6350">
                  <a:solidFill>
                    <a:srgbClr val="64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</a:br>
            <a:r>
              <a:rPr kumimoji="0" lang="ru-RU" sz="2400" b="1" i="0" u="none" strike="noStrike" kern="1200" cap="none" spc="0" normalizeH="0" baseline="0" noProof="0" dirty="0" smtClean="0">
                <a:ln w="6350">
                  <a:solidFill>
                    <a:srgbClr val="64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/>
            </a:r>
            <a:br>
              <a:rPr kumimoji="0" lang="ru-RU" sz="2400" b="1" i="0" u="none" strike="noStrike" kern="1200" cap="none" spc="0" normalizeH="0" baseline="0" noProof="0" dirty="0" smtClean="0">
                <a:ln w="6350">
                  <a:solidFill>
                    <a:srgbClr val="64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</a:br>
            <a:r>
              <a:rPr kumimoji="0" lang="ru-RU" sz="2400" b="1" i="0" u="none" strike="noStrike" kern="1200" cap="none" spc="0" normalizeH="0" baseline="0" noProof="0" dirty="0" smtClean="0">
                <a:ln w="6350">
                  <a:solidFill>
                    <a:srgbClr val="64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/>
            </a:r>
            <a:br>
              <a:rPr kumimoji="0" lang="ru-RU" sz="2400" b="1" i="0" u="none" strike="noStrike" kern="1200" cap="none" spc="0" normalizeH="0" baseline="0" noProof="0" dirty="0" smtClean="0">
                <a:ln w="6350">
                  <a:solidFill>
                    <a:srgbClr val="64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</a:br>
            <a:r>
              <a:rPr kumimoji="0" lang="ru-RU" sz="2400" b="1" i="0" u="none" strike="noStrike" kern="1200" cap="none" spc="0" normalizeH="0" baseline="0" noProof="0" dirty="0" smtClean="0">
                <a:ln w="6350">
                  <a:solidFill>
                    <a:srgbClr val="64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/>
            </a:r>
            <a:br>
              <a:rPr kumimoji="0" lang="ru-RU" sz="2400" b="1" i="0" u="none" strike="noStrike" kern="1200" cap="none" spc="0" normalizeH="0" baseline="0" noProof="0" dirty="0" smtClean="0">
                <a:ln w="6350">
                  <a:solidFill>
                    <a:srgbClr val="64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</a:br>
            <a:r>
              <a:rPr kumimoji="0" lang="ru-RU" sz="2400" b="1" i="0" u="none" strike="noStrike" kern="1200" cap="none" spc="0" normalizeH="0" baseline="0" noProof="0" dirty="0" smtClean="0">
                <a:ln w="6350">
                  <a:solidFill>
                    <a:srgbClr val="64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/>
            </a:r>
            <a:br>
              <a:rPr kumimoji="0" lang="ru-RU" sz="2400" b="1" i="0" u="none" strike="noStrike" kern="1200" cap="none" spc="0" normalizeH="0" baseline="0" noProof="0" dirty="0" smtClean="0">
                <a:ln w="6350">
                  <a:solidFill>
                    <a:srgbClr val="64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</a:br>
            <a:r>
              <a:rPr kumimoji="0" lang="ru-RU" sz="2400" b="1" i="0" u="none" strike="noStrike" kern="1200" cap="none" spc="0" normalizeH="0" baseline="0" noProof="0" dirty="0" smtClean="0">
                <a:ln w="6350">
                  <a:solidFill>
                    <a:srgbClr val="64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/>
            </a:r>
            <a:br>
              <a:rPr kumimoji="0" lang="ru-RU" sz="2400" b="1" i="0" u="none" strike="noStrike" kern="1200" cap="none" spc="0" normalizeH="0" baseline="0" noProof="0" dirty="0" smtClean="0">
                <a:ln w="6350">
                  <a:solidFill>
                    <a:srgbClr val="64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</a:br>
            <a:r>
              <a:rPr kumimoji="0" lang="ru-RU" sz="2400" b="1" i="0" u="none" strike="noStrike" kern="1200" cap="none" spc="0" normalizeH="0" baseline="0" noProof="0" dirty="0" smtClean="0">
                <a:ln w="6350">
                  <a:solidFill>
                    <a:srgbClr val="64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/>
            </a:r>
            <a:br>
              <a:rPr kumimoji="0" lang="ru-RU" sz="2400" b="1" i="0" u="none" strike="noStrike" kern="1200" cap="none" spc="0" normalizeH="0" baseline="0" noProof="0" dirty="0" smtClean="0">
                <a:ln w="6350">
                  <a:solidFill>
                    <a:srgbClr val="64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</a:br>
            <a:endParaRPr kumimoji="0" lang="ru-RU" sz="2400" b="1" i="0" u="none" strike="noStrike" kern="1200" cap="none" spc="0" normalizeH="0" baseline="0" noProof="0" dirty="0">
              <a:ln w="6350">
                <a:solidFill>
                  <a:srgbClr val="640000"/>
                </a:solidFill>
              </a:ln>
              <a:solidFill>
                <a:srgbClr val="FF0000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sp>
        <p:nvSpPr>
          <p:cNvPr id="7" name="Объект 5"/>
          <p:cNvSpPr txBox="1">
            <a:spLocks/>
          </p:cNvSpPr>
          <p:nvPr/>
        </p:nvSpPr>
        <p:spPr>
          <a:xfrm>
            <a:off x="6081490" y="594701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877693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p14:dur="1250" spd="slow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Server\d\Отделение психолого-педагогической помощи семье и детям\Жихарева А. В\Метод объединение Право\IMG-20201211-WA00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38162" y="3481753"/>
            <a:ext cx="3811321" cy="282526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027" name="Picture 3" descr="\\Server\d\Отделение психолого-педагогической помощи семье и детям\Жихарева А. В\Метод объединение Право\IMG_72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3346" y="1369914"/>
            <a:ext cx="3590193" cy="427257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4" name="Прямоугольник 3"/>
          <p:cNvSpPr/>
          <p:nvPr/>
        </p:nvSpPr>
        <p:spPr>
          <a:xfrm>
            <a:off x="867508" y="399146"/>
            <a:ext cx="491196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Правовые лектории, тематические программы, игры – викторины, интерактивные занятия, тренинги  для детей и родителей.  Проводятся для формирования и развития правовых знаний и правовой культуры, законопослушного поведения и гражданской ответственности детей и родителей по средствам игровой деятельности, рассмотрением на конкретных примерах и обсуждением предложенных ситуаций.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истание 8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листание 7" id="{0CE75DB1-FDE2-4B07-8783-FD2325410490}" vid="{4B0FD19C-AF86-4C35-9F38-0720CAB1391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листание 8</Template>
  <TotalTime>371</TotalTime>
  <Words>713</Words>
  <Application>Microsoft Office PowerPoint</Application>
  <PresentationFormat>Произвольный</PresentationFormat>
  <Paragraphs>39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листание 8</vt:lpstr>
      <vt:lpstr>       «Практические формы и методы работы с несовершеннолетними  и членами их семей по повышению правовой компетентности, применяемые в ГАУ СО КЦСОН Аркадакского района» </vt:lpstr>
      <vt:lpstr>Слайд 2</vt:lpstr>
      <vt:lpstr>Слайд 3</vt:lpstr>
      <vt:lpstr>Слайд 4</vt:lpstr>
      <vt:lpstr>Межведомственные рейды, контрольные посещения семей на дому.</vt:lpstr>
      <vt:lpstr>Консультации и беседы (групповые и индивидуальные) </vt:lpstr>
      <vt:lpstr>Организация и проведение «горячей линии» правовой направленности (раз в квартал) </vt:lpstr>
      <vt:lpstr>         Правовые лектории, тематические программы, игры – викторины, интерактивные занятия, тренинги  для детей и родителей. </vt:lpstr>
      <vt:lpstr>Слайд 9</vt:lpstr>
      <vt:lpstr>Творческие конкурсы рисунков и плакатов. Организуются для повышения правовой грамотности и культуры несовершеннолетних через творческую деятельность в семье или в детском коллективе.</vt:lpstr>
      <vt:lpstr>Из выше сказанного следует сделать вывод, что правовое просвещение семей с детьми, состоящих на социальном обслуживании в ГАУ СО КЦСОН Аркадакского района  – это планируемый, систематический процесс, организованный специалистами учреждения. Применяемые методы и формы работы по  правовому  просвещению являются эффективными в практической деятельности. У детей и их родителей формируются  устойчивые знания и навыки грамотного правомерного поведения в повседневной жизни.  </vt:lpstr>
      <vt:lpstr>Слайд 12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Admin</cp:lastModifiedBy>
  <cp:revision>42</cp:revision>
  <dcterms:created xsi:type="dcterms:W3CDTF">2016-11-15T09:14:47Z</dcterms:created>
  <dcterms:modified xsi:type="dcterms:W3CDTF">2022-10-14T11:19:01Z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496877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S9.2.0</vt:lpwstr>
  </property>
</Properties>
</file>