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4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BCC"/>
    <a:srgbClr val="86C0A4"/>
    <a:srgbClr val="AE3B2F"/>
    <a:srgbClr val="2F5597"/>
    <a:srgbClr val="1D927D"/>
    <a:srgbClr val="951AAA"/>
    <a:srgbClr val="6C137B"/>
    <a:srgbClr val="B31FCD"/>
    <a:srgbClr val="D01DA9"/>
    <a:srgbClr val="FC3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1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9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9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0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3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BEBE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5889-0F51-4A11-BD22-7C3FFB0F0384}" type="datetimeFigureOut">
              <a:rPr lang="en-US" smtClean="0"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B80A-506B-47C0-BF92-BE1E19B7E09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2666" y="5699566"/>
            <a:ext cx="2046194" cy="2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k.com/zapuskrezhi72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902" y="546643"/>
            <a:ext cx="10326007" cy="50693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+mn-lt"/>
              </a:rPr>
              <a:t>Муниципальное автономное дошкольное образовательное учреждение центр развития ребенка </a:t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детский сад № 50 города Тюмени</a:t>
            </a:r>
            <a:endParaRPr lang="ru-RU" sz="1600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4380" y="1932908"/>
            <a:ext cx="6281983" cy="2752656"/>
          </a:xfrm>
          <a:solidFill>
            <a:srgbClr val="BBDBCC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dirty="0"/>
              <a:t>Если педагог и родители не знают системного подхода, как через игру и бытовые ситуации развивать все сферы мозговой деятельности ребенка – то, </a:t>
            </a:r>
            <a:r>
              <a:rPr lang="ru-RU" b="1" dirty="0"/>
              <a:t>«отдельные занятия речью» </a:t>
            </a:r>
            <a:r>
              <a:rPr lang="ru-RU" dirty="0"/>
              <a:t>не дадут никакого результата. </a:t>
            </a:r>
          </a:p>
          <a:p>
            <a:pPr algn="just"/>
            <a:r>
              <a:rPr lang="ru-RU" b="1" dirty="0"/>
              <a:t>Речь</a:t>
            </a:r>
            <a:r>
              <a:rPr lang="ru-RU" dirty="0"/>
              <a:t> – это только верхушка айсберга комплексного развития ребенка.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/>
          <a:srcRect l="42006" t="27351" r="34239" b="27388"/>
          <a:stretch/>
        </p:blipFill>
        <p:spPr>
          <a:xfrm>
            <a:off x="256009" y="1412499"/>
            <a:ext cx="4408063" cy="4724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6221" y="5131676"/>
            <a:ext cx="624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Руководители</a:t>
            </a:r>
            <a:r>
              <a:rPr lang="en-US" b="1" dirty="0" smtClean="0"/>
              <a:t> </a:t>
            </a:r>
            <a:r>
              <a:rPr lang="en-US" b="1" dirty="0" err="1" smtClean="0"/>
              <a:t>практики</a:t>
            </a:r>
            <a:r>
              <a:rPr lang="ru-RU" b="1" dirty="0" smtClean="0"/>
              <a:t>: </a:t>
            </a:r>
            <a:r>
              <a:rPr lang="ru-RU" dirty="0" smtClean="0"/>
              <a:t>Вешкурцева Е.В., Галеева Б.Р., </a:t>
            </a:r>
          </a:p>
          <a:p>
            <a:r>
              <a:rPr lang="ru-RU" dirty="0" smtClean="0"/>
              <a:t>Куликова Н.Е., Денисова Ж.Н., Соколик М.Н., </a:t>
            </a:r>
            <a:r>
              <a:rPr lang="ru-RU" dirty="0" err="1" smtClean="0"/>
              <a:t>Таратунина</a:t>
            </a:r>
            <a:r>
              <a:rPr lang="ru-RU" dirty="0" smtClean="0"/>
              <a:t> А.В.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75368" y="6224119"/>
            <a:ext cx="15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Тюмень,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2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BBDB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Положительные результаты нашей практики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7270"/>
            <a:ext cx="10515600" cy="4351338"/>
          </a:xfrm>
          <a:solidFill>
            <a:srgbClr val="BBDBCC"/>
          </a:solidFill>
        </p:spPr>
        <p:txBody>
          <a:bodyPr/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Дети </a:t>
            </a:r>
            <a:r>
              <a:rPr lang="ru-RU" dirty="0"/>
              <a:t>проходят путь от различения звуков к первой фразе.</a:t>
            </a:r>
          </a:p>
          <a:p>
            <a:pPr lvl="0"/>
            <a:r>
              <a:rPr lang="ru-RU" dirty="0"/>
              <a:t>У ребенка улучшается артикуляция, восприятие звуков, восприятие тела и чувствительность.</a:t>
            </a:r>
          </a:p>
          <a:p>
            <a:pPr lvl="0"/>
            <a:r>
              <a:rPr lang="ru-RU" dirty="0"/>
              <a:t>Ребенок расширяет свой пассивный и активный словарь, начинает активно общаться.</a:t>
            </a:r>
          </a:p>
          <a:p>
            <a:pPr lvl="0"/>
            <a:r>
              <a:rPr lang="ru-RU" dirty="0"/>
              <a:t>Ребенок заполняет пропущенные этапы развития</a:t>
            </a:r>
            <a:r>
              <a:rPr lang="ru-RU" dirty="0" smtClean="0"/>
              <a:t>.</a:t>
            </a:r>
          </a:p>
          <a:p>
            <a:pPr lvl="0"/>
            <a:r>
              <a:rPr lang="ru-RU" dirty="0"/>
              <a:t>на 70% сократилось количество неговорящих детей на конец учебного года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42006" t="27351" r="34239" b="27388"/>
          <a:stretch/>
        </p:blipFill>
        <p:spPr>
          <a:xfrm>
            <a:off x="11353800" y="0"/>
            <a:ext cx="838200" cy="8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6848" y="1140431"/>
            <a:ext cx="6242858" cy="4941869"/>
          </a:xfrm>
          <a:solidFill>
            <a:srgbClr val="BBDBCC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endParaRPr lang="ru-RU" b="1" dirty="0" smtClean="0"/>
          </a:p>
          <a:p>
            <a:pPr algn="l"/>
            <a:r>
              <a:rPr lang="ru-RU" b="1" dirty="0" smtClean="0"/>
              <a:t>Место </a:t>
            </a:r>
            <a:r>
              <a:rPr lang="ru-RU" b="1" dirty="0"/>
              <a:t>нахождение </a:t>
            </a:r>
            <a:r>
              <a:rPr lang="ru-RU" dirty="0"/>
              <a:t>МАДОУ ЦРР - детский сад № 50 города Тюмени:</a:t>
            </a:r>
          </a:p>
          <a:p>
            <a:pPr algn="l"/>
            <a:r>
              <a:rPr lang="ru-RU" dirty="0"/>
              <a:t>1 корпус: г. Тюмень, ул. Парковая, д. 2б</a:t>
            </a:r>
          </a:p>
          <a:p>
            <a:pPr algn="l"/>
            <a:r>
              <a:rPr lang="ru-RU" dirty="0"/>
              <a:t>2 корпус: г. Тюмень, ул. Федерации, д. 2а</a:t>
            </a:r>
          </a:p>
          <a:p>
            <a:pPr algn="l"/>
            <a:r>
              <a:rPr lang="ru-RU" dirty="0"/>
              <a:t>3 корпус: г. Тюмень, ул. Куйбышева, д. 110</a:t>
            </a:r>
          </a:p>
          <a:p>
            <a:pPr algn="l"/>
            <a:r>
              <a:rPr lang="ru-RU" dirty="0"/>
              <a:t>4 корпус: г. Тюмень, ул. Куйбышева, д. 112</a:t>
            </a:r>
          </a:p>
          <a:p>
            <a:pPr algn="l"/>
            <a:r>
              <a:rPr lang="ru-RU" dirty="0"/>
              <a:t>5 корпус: г. Тюмень, ул. Куйбышева, д. 116</a:t>
            </a:r>
          </a:p>
          <a:p>
            <a:pPr algn="l"/>
            <a:r>
              <a:rPr lang="ru-RU" dirty="0"/>
              <a:t>6 корпус: г. Тюмень, ул. Декабристов, д. 152а</a:t>
            </a:r>
          </a:p>
          <a:p>
            <a:pPr algn="l"/>
            <a:r>
              <a:rPr lang="ru-RU" dirty="0"/>
              <a:t>7 корпус: г. Тюмень, ул. Новоселов, д. 2а</a:t>
            </a:r>
          </a:p>
          <a:p>
            <a:pPr algn="l"/>
            <a:r>
              <a:rPr lang="ru-RU" dirty="0"/>
              <a:t>8 корпус: г. Тюмень, ул. Новоселов, д. 109 к. 1</a:t>
            </a:r>
          </a:p>
          <a:p>
            <a:pPr algn="l"/>
            <a:r>
              <a:rPr lang="ru-RU" dirty="0"/>
              <a:t>9 корпус: г. Тюмень, ул. А. </a:t>
            </a:r>
            <a:r>
              <a:rPr lang="ru-RU" dirty="0" err="1"/>
              <a:t>Кореневского</a:t>
            </a:r>
            <a:r>
              <a:rPr lang="ru-RU" dirty="0"/>
              <a:t>, д. 24</a:t>
            </a:r>
          </a:p>
          <a:p>
            <a:pPr algn="l"/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 </a:t>
            </a:r>
            <a:r>
              <a:rPr lang="ru-RU" dirty="0" smtClean="0"/>
              <a:t>ds50@obl72.ru</a:t>
            </a:r>
          </a:p>
          <a:p>
            <a:pPr algn="l"/>
            <a:r>
              <a:rPr lang="en-US" smtClean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vk.com/zapuskrezhi72</a:t>
            </a:r>
            <a:endParaRPr lang="ru-RU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42006" t="27351" r="34239" b="27388"/>
          <a:stretch/>
        </p:blipFill>
        <p:spPr>
          <a:xfrm>
            <a:off x="259470" y="1054975"/>
            <a:ext cx="4460605" cy="47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BBDBCC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Дорожная карта проекта</a:t>
            </a:r>
            <a:endParaRPr lang="ru-RU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7270"/>
            <a:ext cx="10515600" cy="4351338"/>
          </a:xfrm>
          <a:solidFill>
            <a:srgbClr val="BBDBCC"/>
          </a:solidFill>
        </p:spPr>
        <p:txBody>
          <a:bodyPr>
            <a:normAutofit fontScale="62500" lnSpcReduction="20000"/>
          </a:bodyPr>
          <a:lstStyle/>
          <a:p>
            <a:pPr lvl="0"/>
            <a:endParaRPr lang="ru-RU" dirty="0" smtClean="0"/>
          </a:p>
          <a:p>
            <a:r>
              <a:rPr lang="ru-RU" b="1" dirty="0"/>
              <a:t>Первый этап:</a:t>
            </a:r>
            <a:r>
              <a:rPr lang="ru-RU" dirty="0"/>
              <a:t> август - сентябрь 2021 г. (подготовка, диагностика и начало реализации практики)</a:t>
            </a:r>
          </a:p>
          <a:p>
            <a:pPr lvl="0"/>
            <a:r>
              <a:rPr lang="ru-RU" u="sng" dirty="0"/>
              <a:t>Определение проблемных направлений.</a:t>
            </a:r>
            <a:endParaRPr lang="ru-RU" dirty="0"/>
          </a:p>
          <a:p>
            <a:pPr lvl="0"/>
            <a:r>
              <a:rPr lang="ru-RU" u="sng" dirty="0"/>
              <a:t>Формирование команды, обучение педагогов по запуску речи детей раннего возраста.</a:t>
            </a:r>
            <a:endParaRPr lang="ru-RU" dirty="0"/>
          </a:p>
          <a:p>
            <a:pPr lvl="0"/>
            <a:r>
              <a:rPr lang="ru-RU" u="sng" dirty="0"/>
              <a:t>Картирование процесса практики.</a:t>
            </a:r>
            <a:endParaRPr lang="ru-RU" dirty="0"/>
          </a:p>
          <a:p>
            <a:r>
              <a:rPr lang="ru-RU" b="1" dirty="0"/>
              <a:t>Второй этап:</a:t>
            </a:r>
            <a:r>
              <a:rPr lang="ru-RU" dirty="0"/>
              <a:t> сентябрь 2021г. – май 2022г.  (внедрение и реализация практики)</a:t>
            </a:r>
          </a:p>
          <a:p>
            <a:pPr lvl="0"/>
            <a:r>
              <a:rPr lang="ru-RU" u="sng" dirty="0"/>
              <a:t>Составление плана мероприятий практики с детьми и родителями.</a:t>
            </a:r>
            <a:endParaRPr lang="ru-RU" dirty="0"/>
          </a:p>
          <a:p>
            <a:pPr lvl="0"/>
            <a:r>
              <a:rPr lang="ru-RU" u="sng" dirty="0"/>
              <a:t>Реализация плана мероприятий (ИОМ с детьми, просвещение родителей).</a:t>
            </a:r>
            <a:endParaRPr lang="ru-RU" dirty="0"/>
          </a:p>
          <a:p>
            <a:pPr lvl="0"/>
            <a:r>
              <a:rPr lang="ru-RU" u="sng" dirty="0"/>
              <a:t>Подведение промежуточных результатов.</a:t>
            </a:r>
            <a:endParaRPr lang="ru-RU" dirty="0"/>
          </a:p>
          <a:p>
            <a:r>
              <a:rPr lang="ru-RU" b="1" dirty="0"/>
              <a:t>Третий этап:</a:t>
            </a:r>
            <a:r>
              <a:rPr lang="ru-RU" dirty="0"/>
              <a:t> май 2022 г. (стандартизация процесса с целью сохранения и стабилизации достигнутых результатов)</a:t>
            </a:r>
          </a:p>
          <a:p>
            <a:pPr lvl="0"/>
            <a:r>
              <a:rPr lang="ru-RU" dirty="0"/>
              <a:t> </a:t>
            </a:r>
            <a:r>
              <a:rPr lang="ru-RU" u="sng" dirty="0"/>
              <a:t>Мониторинг устойчивости улучшений.</a:t>
            </a:r>
            <a:endParaRPr lang="ru-RU" dirty="0"/>
          </a:p>
          <a:p>
            <a:r>
              <a:rPr lang="ru-RU" u="sng" dirty="0"/>
              <a:t>Проведение корректирующих действий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42006" t="27351" r="34239" b="27388"/>
          <a:stretch/>
        </p:blipFill>
        <p:spPr>
          <a:xfrm>
            <a:off x="11353800" y="0"/>
            <a:ext cx="838200" cy="8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6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313"/>
            <a:ext cx="10744200" cy="1325563"/>
          </a:xfrm>
          <a:solidFill>
            <a:srgbClr val="BBDBCC"/>
          </a:solidFill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+mn-lt"/>
              </a:rPr>
              <a:t>Цель: </a:t>
            </a:r>
            <a:r>
              <a:rPr lang="ru-RU" sz="2400" dirty="0">
                <a:latin typeface="+mn-lt"/>
              </a:rPr>
              <a:t>з</a:t>
            </a:r>
            <a:r>
              <a:rPr lang="ru-RU" sz="2400" dirty="0" smtClean="0">
                <a:latin typeface="+mn-lt"/>
              </a:rPr>
              <a:t>апуск </a:t>
            </a:r>
            <a:r>
              <a:rPr lang="ru-RU" sz="2400" dirty="0">
                <a:latin typeface="+mn-lt"/>
              </a:rPr>
              <a:t>речи детей раннего возраста с особыми образовательными потребностями для успешной социализации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3459"/>
            <a:ext cx="10744200" cy="3292353"/>
          </a:xfrm>
          <a:solidFill>
            <a:srgbClr val="BBDBCC"/>
          </a:solidFill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b="1" dirty="0" smtClean="0"/>
              <a:t>Задачи:</a:t>
            </a:r>
          </a:p>
          <a:p>
            <a:pPr lvl="0" algn="just"/>
            <a:r>
              <a:rPr lang="ru-RU" sz="2400" dirty="0" smtClean="0"/>
              <a:t>Разработать </a:t>
            </a:r>
            <a:r>
              <a:rPr lang="ru-RU" sz="2400" dirty="0"/>
              <a:t>план, включающий в себя комплекс игр и упражнений по запуску речи детей с особыми образовательными потребностями, диагностический инструментарий для определения уровня психического развития.</a:t>
            </a:r>
          </a:p>
          <a:p>
            <a:pPr lvl="0" algn="just"/>
            <a:r>
              <a:rPr lang="ru-RU" sz="2400" dirty="0"/>
              <a:t>Создать мотивирующую развивающую предметно-пространственную среду в дошкольном учреждении.</a:t>
            </a:r>
          </a:p>
          <a:p>
            <a:pPr algn="just"/>
            <a:r>
              <a:rPr lang="ru-RU" sz="2400" dirty="0"/>
              <a:t>Вовлечь родителей в совместную работу, направленную на запуск речи детей раннего возраста с особыми образовательными потребностями.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42006" t="27351" r="34239" b="27388"/>
          <a:stretch/>
        </p:blipFill>
        <p:spPr>
          <a:xfrm>
            <a:off x="11381970" y="15114"/>
            <a:ext cx="810030" cy="86816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5440396"/>
            <a:ext cx="10744200" cy="1052872"/>
          </a:xfrm>
          <a:prstGeom prst="rect">
            <a:avLst/>
          </a:prstGeom>
          <a:solidFill>
            <a:srgbClr val="BBDBC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 smtClean="0">
                <a:latin typeface="+mn-lt"/>
              </a:rPr>
              <a:t>Целевая аудитория: </a:t>
            </a:r>
            <a:r>
              <a:rPr lang="ru-RU" sz="2400" dirty="0" smtClean="0">
                <a:latin typeface="+mn-lt"/>
              </a:rPr>
              <a:t>дети </a:t>
            </a:r>
            <a:r>
              <a:rPr lang="ru-RU" sz="2400" dirty="0">
                <a:latin typeface="+mn-lt"/>
              </a:rPr>
              <a:t>раннего возраста с особыми образовательными потребностями, родители, педагоги дошкольных учреждений</a:t>
            </a:r>
          </a:p>
        </p:txBody>
      </p:sp>
    </p:spTree>
    <p:extLst>
      <p:ext uri="{BB962C8B-B14F-4D97-AF65-F5344CB8AC3E}">
        <p14:creationId xmlns:p14="http://schemas.microsoft.com/office/powerpoint/2010/main" val="33988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25" y="531370"/>
            <a:ext cx="10953750" cy="1211705"/>
          </a:xfrm>
          <a:solidFill>
            <a:srgbClr val="BBDBCC"/>
          </a:solidFill>
        </p:spPr>
        <p:txBody>
          <a:bodyPr>
            <a:noAutofit/>
          </a:bodyPr>
          <a:lstStyle/>
          <a:p>
            <a:pPr algn="just" defTabSz="682625"/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Практика </a:t>
            </a:r>
            <a:r>
              <a:rPr lang="ru-RU" sz="2400" b="1" dirty="0">
                <a:latin typeface="+mn-lt"/>
              </a:rPr>
              <a:t>«Девять шагов к запуску речи» </a:t>
            </a:r>
            <a:r>
              <a:rPr lang="ru-RU" sz="2400" dirty="0">
                <a:latin typeface="+mn-lt"/>
              </a:rPr>
              <a:t>- это комплекс </a:t>
            </a:r>
            <a:r>
              <a:rPr lang="ru-RU" sz="2400" dirty="0" smtClean="0">
                <a:latin typeface="+mn-lt"/>
              </a:rPr>
              <a:t>мероприятий, направленный </a:t>
            </a:r>
            <a:r>
              <a:rPr lang="ru-RU" sz="2400" dirty="0">
                <a:latin typeface="+mn-lt"/>
              </a:rPr>
              <a:t>на совершенствование системы сопровождения раннего речевого развития детей с особыми образовательными потребностями </a:t>
            </a: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условиях </a:t>
            </a:r>
            <a:r>
              <a:rPr lang="ru-RU" sz="2400" dirty="0" smtClean="0">
                <a:latin typeface="+mn-lt"/>
              </a:rPr>
              <a:t>ДОУ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1028" name="Picture 4" descr="Логопед делая суставн гимнастическое с мальчиком малыша в детском саде  Развитие и образовательный центр ребенка Иллюстрация вектора - иллюстрации  насчитывающей жизнерадостно, работа: 10440875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4"/>
          <a:stretch/>
        </p:blipFill>
        <p:spPr bwMode="auto">
          <a:xfrm>
            <a:off x="2484452" y="2503665"/>
            <a:ext cx="1351158" cy="12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ма ребенок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893886"/>
            <a:ext cx="1407653" cy="12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93" y="2138858"/>
            <a:ext cx="1085196" cy="1085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52" y="2735123"/>
            <a:ext cx="1627978" cy="1593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877" y="-1858526"/>
            <a:ext cx="93002" cy="78393"/>
          </a:xfrm>
          <a:prstGeom prst="rect">
            <a:avLst/>
          </a:prstGeom>
        </p:spPr>
      </p:pic>
      <p:pic>
        <p:nvPicPr>
          <p:cNvPr id="1032" name="Picture 8" descr="Дети слушает: векторные изображения и иллюстрации, которые можно скачать  бесплатно | Freepi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745" y="1893886"/>
            <a:ext cx="1307465" cy="16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векторные рамки для оформления артикуляционной гимнастики: 2 тыс 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11" y="4240004"/>
            <a:ext cx="1230546" cy="8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76" y="4764920"/>
            <a:ext cx="843908" cy="10085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895" y="4807546"/>
            <a:ext cx="1320612" cy="1320612"/>
          </a:xfrm>
          <a:prstGeom prst="rect">
            <a:avLst/>
          </a:prstGeom>
        </p:spPr>
      </p:pic>
      <p:pic>
        <p:nvPicPr>
          <p:cNvPr id="1036" name="Picture 12" descr="Мальчик И Девочка Разговаривают Друг С Другом — стоковая векторная графика  и другие изображения на тему Ребёнок - Ребёнок, Обсуждение, Разговаривать -  iStoc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" y="4257863"/>
            <a:ext cx="17466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Розовые Дети Или Детские Ноги И Ноги Шаги С Сердцем Новорожденный  Беременная Или Скоро Детские Следы — стоковая векторная графика и другие  изображения на тему Младенец - i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6737">
            <a:off x="1935219" y="2852817"/>
            <a:ext cx="606707" cy="6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Розовые Дети Или Детские Ноги И Ноги Шаги С Сердцем Новорожденный  Беременная Или Скоро Детские Следы — стоковая векторная графика и другие  изображения на тему Младенец - i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96084">
            <a:off x="3740927" y="3385735"/>
            <a:ext cx="606707" cy="6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Розовые Дети Или Детские Ноги И Ноги Шаги С Сердцем Новорожденный  Беременная Или Скоро Детские Следы — стоковая векторная графика и другие  изображения на тему Младенец - i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6580">
            <a:off x="5885859" y="3033713"/>
            <a:ext cx="606707" cy="6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Розовые Дети Или Детские Ноги И Ноги Шаги С Сердцем Новорожденный  Беременная Или Скоро Детские Следы — стоковая векторная графика и другие  изображения на тему Младенец - i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3641">
            <a:off x="8340912" y="2823591"/>
            <a:ext cx="606707" cy="6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Розовые Дети Или Детские Ноги И Ноги Шаги С Сердцем Новорожденный  Беременная Или Скоро Детские Следы — стоковая векторная графика и другие  изображения на тему Младенец - i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0074">
            <a:off x="10558803" y="3746235"/>
            <a:ext cx="606707" cy="6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Розовые Дети Или Детские Ноги И Ноги Шаги С Сердцем Новорожденный  Беременная Или Скоро Детские Следы — стоковая векторная графика и другие  изображения на тему Младенец - i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2518">
            <a:off x="8401138" y="5242317"/>
            <a:ext cx="606707" cy="6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Розовые Дети Или Детские Ноги И Ноги Шаги С Сердцем Новорожденный  Беременная Или Скоро Детские Следы — стоковая векторная графика и другие  изображения на тему Младенец - i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50340">
            <a:off x="5632638" y="5280743"/>
            <a:ext cx="606707" cy="6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Розовые Дети Или Детские Ноги И Ноги Шаги С Сердцем Новорожденный  Беременная Или Скоро Детские Следы — стоковая векторная графика и другие  изображения на тему Младенец - iSto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0286">
            <a:off x="2728746" y="5191232"/>
            <a:ext cx="606707" cy="6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3912" y="3221965"/>
            <a:ext cx="1842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Segoe Script" panose="030B0504020000000003" pitchFamily="66" charset="0"/>
              </a:rPr>
              <a:t>1. Мама и малыш</a:t>
            </a:r>
            <a:endParaRPr lang="ru-RU" sz="1200" b="1" dirty="0">
              <a:latin typeface="Segoe Script" panose="030B0504020000000003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30520" y="3648168"/>
            <a:ext cx="1628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Segoe Script" panose="030B0504020000000003" pitchFamily="66" charset="0"/>
              </a:rPr>
              <a:t>2. Комплексная</a:t>
            </a:r>
          </a:p>
          <a:p>
            <a:pPr algn="ctr"/>
            <a:r>
              <a:rPr lang="ru-RU" sz="1200" b="1" dirty="0" smtClean="0">
                <a:latin typeface="Segoe Script" panose="030B0504020000000003" pitchFamily="66" charset="0"/>
              </a:rPr>
              <a:t> диагностика</a:t>
            </a:r>
            <a:endParaRPr lang="ru-RU" sz="1200" b="1" dirty="0">
              <a:latin typeface="Segoe Script" panose="030B0504020000000003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2668" y="4121835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Segoe Script" panose="030B0504020000000003" pitchFamily="66" charset="0"/>
              </a:rPr>
              <a:t>3</a:t>
            </a:r>
            <a:r>
              <a:rPr lang="ru-RU" sz="1200" b="1" dirty="0" smtClean="0">
                <a:latin typeface="Segoe Script" panose="030B0504020000000003" pitchFamily="66" charset="0"/>
              </a:rPr>
              <a:t>. Сенсомоторное </a:t>
            </a:r>
          </a:p>
          <a:p>
            <a:pPr algn="ctr"/>
            <a:r>
              <a:rPr lang="ru-RU" sz="1200" b="1" dirty="0" smtClean="0">
                <a:latin typeface="Segoe Script" panose="030B0504020000000003" pitchFamily="66" charset="0"/>
              </a:rPr>
              <a:t>развитие</a:t>
            </a:r>
            <a:endParaRPr lang="ru-RU" sz="1200" b="1" dirty="0">
              <a:latin typeface="Segoe Script" panose="030B0504020000000003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18838" y="3247808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Segoe Script" panose="030B0504020000000003" pitchFamily="66" charset="0"/>
              </a:rPr>
              <a:t>4</a:t>
            </a:r>
            <a:r>
              <a:rPr lang="ru-RU" sz="1200" b="1" dirty="0" smtClean="0">
                <a:latin typeface="Segoe Script" panose="030B0504020000000003" pitchFamily="66" charset="0"/>
              </a:rPr>
              <a:t>. Развитие тела </a:t>
            </a:r>
          </a:p>
          <a:p>
            <a:pPr algn="ctr"/>
            <a:r>
              <a:rPr lang="ru-RU" sz="1200" b="1" dirty="0" smtClean="0">
                <a:latin typeface="Segoe Script" panose="030B0504020000000003" pitchFamily="66" charset="0"/>
              </a:rPr>
              <a:t>ребенка</a:t>
            </a:r>
            <a:endParaRPr lang="ru-RU" sz="1200" b="1" dirty="0">
              <a:latin typeface="Segoe Script" panose="030B0504020000000003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34325" y="3261117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Segoe Script" panose="030B0504020000000003" pitchFamily="66" charset="0"/>
              </a:rPr>
              <a:t>5</a:t>
            </a:r>
            <a:r>
              <a:rPr lang="ru-RU" sz="1200" b="1" dirty="0" smtClean="0">
                <a:latin typeface="Segoe Script" panose="030B0504020000000003" pitchFamily="66" charset="0"/>
              </a:rPr>
              <a:t>. Развитие </a:t>
            </a:r>
          </a:p>
          <a:p>
            <a:pPr algn="ctr"/>
            <a:r>
              <a:rPr lang="ru-RU" sz="1200" b="1" dirty="0" smtClean="0">
                <a:latin typeface="Segoe Script" panose="030B0504020000000003" pitchFamily="66" charset="0"/>
              </a:rPr>
              <a:t>фонематического восприятия</a:t>
            </a:r>
            <a:endParaRPr lang="ru-RU" sz="1200" b="1" dirty="0">
              <a:latin typeface="Segoe Script" panose="030B0504020000000003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03308" y="5193190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Segoe Script" panose="030B0504020000000003" pitchFamily="66" charset="0"/>
              </a:rPr>
              <a:t>6</a:t>
            </a:r>
            <a:r>
              <a:rPr lang="ru-RU" sz="1200" b="1" dirty="0" smtClean="0">
                <a:latin typeface="Segoe Script" panose="030B0504020000000003" pitchFamily="66" charset="0"/>
              </a:rPr>
              <a:t>. Развитие артикуляции </a:t>
            </a:r>
          </a:p>
          <a:p>
            <a:pPr algn="ctr"/>
            <a:r>
              <a:rPr lang="ru-RU" sz="1200" b="1" dirty="0" smtClean="0">
                <a:latin typeface="Segoe Script" panose="030B0504020000000003" pitchFamily="66" charset="0"/>
              </a:rPr>
              <a:t>и дыхания</a:t>
            </a:r>
            <a:endParaRPr lang="ru-RU" sz="1200" b="1" dirty="0">
              <a:latin typeface="Segoe Script" panose="030B0504020000000003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50593" y="5956788"/>
            <a:ext cx="2180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Segoe Script" panose="030B0504020000000003" pitchFamily="66" charset="0"/>
              </a:rPr>
              <a:t>7</a:t>
            </a:r>
            <a:r>
              <a:rPr lang="ru-RU" sz="1200" b="1" dirty="0" smtClean="0">
                <a:latin typeface="Segoe Script" panose="030B0504020000000003" pitchFamily="66" charset="0"/>
              </a:rPr>
              <a:t>. Развитие памяти, </a:t>
            </a:r>
          </a:p>
          <a:p>
            <a:pPr algn="ctr"/>
            <a:r>
              <a:rPr lang="ru-RU" sz="1200" b="1" dirty="0" smtClean="0">
                <a:latin typeface="Segoe Script" panose="030B0504020000000003" pitchFamily="66" charset="0"/>
              </a:rPr>
              <a:t>логики и внимания</a:t>
            </a:r>
            <a:endParaRPr lang="ru-RU" sz="1200" b="1" dirty="0">
              <a:latin typeface="Segoe Script" panose="030B0504020000000003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14661" y="5943663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Segoe Script" panose="030B0504020000000003" pitchFamily="66" charset="0"/>
              </a:rPr>
              <a:t>8</a:t>
            </a:r>
            <a:r>
              <a:rPr lang="ru-RU" sz="1200" b="1" dirty="0" smtClean="0">
                <a:latin typeface="Segoe Script" panose="030B0504020000000003" pitchFamily="66" charset="0"/>
              </a:rPr>
              <a:t>. Элементарная</a:t>
            </a:r>
          </a:p>
          <a:p>
            <a:pPr algn="ctr"/>
            <a:r>
              <a:rPr lang="ru-RU" sz="1200" b="1" dirty="0" smtClean="0">
                <a:latin typeface="Segoe Script" panose="030B0504020000000003" pitchFamily="66" charset="0"/>
              </a:rPr>
              <a:t> фразовая речь</a:t>
            </a:r>
            <a:endParaRPr lang="ru-RU" sz="1200" b="1" dirty="0">
              <a:latin typeface="Segoe Script" panose="030B0504020000000003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8262" y="5873793"/>
            <a:ext cx="2789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Segoe Script" panose="030B0504020000000003" pitchFamily="66" charset="0"/>
              </a:rPr>
              <a:t>9</a:t>
            </a:r>
            <a:r>
              <a:rPr lang="ru-RU" sz="1200" b="1" dirty="0" smtClean="0">
                <a:latin typeface="Segoe Script" panose="030B0504020000000003" pitchFamily="66" charset="0"/>
              </a:rPr>
              <a:t>. Простые грамматические </a:t>
            </a:r>
          </a:p>
          <a:p>
            <a:pPr algn="ctr"/>
            <a:r>
              <a:rPr lang="ru-RU" sz="1200" b="1" dirty="0" smtClean="0">
                <a:latin typeface="Segoe Script" panose="030B0504020000000003" pitchFamily="66" charset="0"/>
              </a:rPr>
              <a:t>конструкции</a:t>
            </a:r>
            <a:endParaRPr lang="ru-RU" sz="1200" b="1" dirty="0"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0707" y="190465"/>
            <a:ext cx="4835275" cy="2786491"/>
          </a:xfrm>
          <a:solidFill>
            <a:srgbClr val="BBDBCC"/>
          </a:solidFill>
        </p:spPr>
        <p:txBody>
          <a:bodyPr>
            <a:noAutofit/>
          </a:bodyPr>
          <a:lstStyle/>
          <a:p>
            <a:pPr defTabSz="682625"/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«Мама и малыш»</a:t>
            </a:r>
            <a:r>
              <a:rPr lang="ru-RU" sz="2400" dirty="0" smtClean="0">
                <a:latin typeface="+mn-lt"/>
              </a:rPr>
              <a:t>  </a:t>
            </a:r>
            <a:r>
              <a:rPr lang="en-US" sz="2400" dirty="0" smtClean="0">
                <a:latin typeface="+mn-lt"/>
              </a:rPr>
              <a:t>(</a:t>
            </a:r>
            <a:r>
              <a:rPr lang="ru-RU" sz="2400" dirty="0" smtClean="0">
                <a:latin typeface="+mn-lt"/>
              </a:rPr>
              <a:t>беседа </a:t>
            </a:r>
            <a:r>
              <a:rPr lang="ru-RU" sz="2400" dirty="0" smtClean="0">
                <a:latin typeface="+mn-lt"/>
              </a:rPr>
              <a:t>с </a:t>
            </a:r>
            <a:r>
              <a:rPr lang="ru-RU" sz="2400" dirty="0">
                <a:latin typeface="+mn-lt"/>
              </a:rPr>
              <a:t>мамой, заполнение анкеты, выявление особенностей поведения ребенка в домашних </a:t>
            </a:r>
            <a:r>
              <a:rPr lang="ru-RU" sz="2400" dirty="0" smtClean="0">
                <a:latin typeface="+mn-lt"/>
              </a:rPr>
              <a:t>условиях</a:t>
            </a:r>
            <a:r>
              <a:rPr lang="en-US" sz="2400" dirty="0" smtClean="0">
                <a:latin typeface="+mn-lt"/>
              </a:rPr>
              <a:t>)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2050" name="Picture 2" descr="Материально техническое обеспечение МКДОУ Детский сад №3 Улыбка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0"/>
          <a:stretch/>
        </p:blipFill>
        <p:spPr bwMode="auto">
          <a:xfrm>
            <a:off x="919323" y="3282987"/>
            <a:ext cx="3251986" cy="29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24153" y="190465"/>
            <a:ext cx="6634965" cy="2786491"/>
          </a:xfrm>
          <a:prstGeom prst="rect">
            <a:avLst/>
          </a:prstGeom>
          <a:solidFill>
            <a:srgbClr val="BBDBC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«</a:t>
            </a:r>
            <a:r>
              <a:rPr lang="ru-RU" sz="2400" b="1" dirty="0">
                <a:latin typeface="+mn-lt"/>
              </a:rPr>
              <a:t>Комплексная диагностика»</a:t>
            </a:r>
            <a:r>
              <a:rPr lang="ru-RU" sz="2400" dirty="0">
                <a:latin typeface="+mn-lt"/>
              </a:rPr>
              <a:t> (обследование специалистами детского сада: </a:t>
            </a:r>
          </a:p>
          <a:p>
            <a:pPr lvl="0"/>
            <a:r>
              <a:rPr lang="ru-RU" sz="1800" dirty="0">
                <a:latin typeface="+mn-lt"/>
              </a:rPr>
              <a:t>Раннее выявление отклонений в развитии.</a:t>
            </a:r>
          </a:p>
          <a:p>
            <a:pPr lvl="0"/>
            <a:r>
              <a:rPr lang="ru-RU" sz="1800" dirty="0" smtClean="0">
                <a:latin typeface="+mn-lt"/>
              </a:rPr>
              <a:t>Выявление </a:t>
            </a:r>
            <a:r>
              <a:rPr lang="ru-RU" sz="1800" dirty="0">
                <a:latin typeface="+mn-lt"/>
              </a:rPr>
              <a:t>индивидуально-психологических особенностей развития обследуемого ребенка.</a:t>
            </a:r>
          </a:p>
          <a:p>
            <a:pPr lvl="0"/>
            <a:r>
              <a:rPr lang="ru-RU" sz="1800" dirty="0">
                <a:latin typeface="+mn-lt"/>
              </a:rPr>
              <a:t>Определение специфических образовательных потребностей ребенка, путей коррекционно-развивающего воздействия.</a:t>
            </a:r>
          </a:p>
          <a:p>
            <a:pPr lvl="0"/>
            <a:r>
              <a:rPr lang="ru-RU" sz="1800" dirty="0">
                <a:latin typeface="+mn-lt"/>
              </a:rPr>
              <a:t>Обоснование психолого-педагогического прогноза)</a:t>
            </a:r>
          </a:p>
          <a:p>
            <a:pPr algn="just" defTabSz="682625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81" b="18250"/>
          <a:stretch/>
        </p:blipFill>
        <p:spPr>
          <a:xfrm>
            <a:off x="7916697" y="3282987"/>
            <a:ext cx="2764968" cy="299641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/>
          <a:srcRect l="42006" t="27351" r="34239" b="27388"/>
          <a:stretch/>
        </p:blipFill>
        <p:spPr>
          <a:xfrm>
            <a:off x="5095982" y="3445254"/>
            <a:ext cx="2261337" cy="24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368" y="190464"/>
            <a:ext cx="5523644" cy="2786491"/>
          </a:xfrm>
          <a:solidFill>
            <a:srgbClr val="BBDBCC"/>
          </a:solidFill>
        </p:spPr>
        <p:txBody>
          <a:bodyPr>
            <a:noAutofit/>
          </a:bodyPr>
          <a:lstStyle/>
          <a:p>
            <a:pPr lvl="0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Сенсомоторное развитие»</a:t>
            </a:r>
            <a:r>
              <a:rPr lang="ru-RU" sz="2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(развитие восприятия и формирования представлений о важнейших свойствах предметов, их форме, цвете, величине, положении в пространстве, а также запахе и вкусе)</a:t>
            </a:r>
            <a:r>
              <a:rPr lang="ru-RU" sz="1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68" y="3250525"/>
            <a:ext cx="4511420" cy="318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98058" y="190464"/>
            <a:ext cx="5568592" cy="2786491"/>
          </a:xfrm>
          <a:prstGeom prst="rect">
            <a:avLst/>
          </a:prstGeom>
          <a:solidFill>
            <a:srgbClr val="BBDBC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Развитие тела ребенка» </a:t>
            </a:r>
            <a:r>
              <a:rPr lang="ru-RU" sz="2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(выполнение всевозможных упражнений на повороты и наклоны, хождение на носках и пятках, махи и приседания, прыжки и скрещивания рук, бег)</a:t>
            </a:r>
            <a:endParaRPr lang="ru-RU" sz="1800" dirty="0"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  <a:p>
            <a:pPr lvl="0"/>
            <a:endParaRPr lang="ru-RU" sz="1800" dirty="0" smtClean="0">
              <a:latin typeface="+mn-lt"/>
            </a:endParaRPr>
          </a:p>
          <a:p>
            <a:pPr algn="just" defTabSz="682625"/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46" y="3225255"/>
            <a:ext cx="4778204" cy="3183477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/>
          <a:srcRect l="42006" t="27351" r="34239" b="27388"/>
          <a:stretch/>
        </p:blipFill>
        <p:spPr>
          <a:xfrm>
            <a:off x="4946788" y="3689466"/>
            <a:ext cx="2141658" cy="229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368" y="190464"/>
            <a:ext cx="5523644" cy="2786491"/>
          </a:xfrm>
          <a:solidFill>
            <a:srgbClr val="BBDBCC"/>
          </a:solidFill>
        </p:spPr>
        <p:txBody>
          <a:bodyPr>
            <a:no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«Развитие фонематического восприятия»</a:t>
            </a:r>
            <a:r>
              <a:rPr lang="ru-RU" sz="2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(специальные умственные действия, направленные на дифференциацию фонем, а также на установление звуковой структуры слова)</a:t>
            </a:r>
            <a:endParaRPr lang="ru-RU" sz="180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68" y="3225255"/>
            <a:ext cx="5221378" cy="29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98058" y="190464"/>
            <a:ext cx="5568592" cy="2786491"/>
          </a:xfrm>
          <a:prstGeom prst="rect">
            <a:avLst/>
          </a:prstGeom>
          <a:solidFill>
            <a:srgbClr val="BBDBC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«Развитие артикуляции и дыхания»</a:t>
            </a:r>
            <a:r>
              <a:rPr lang="ru-RU" sz="2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(проведение артикуляционной и дыхательной гимнастик в игровой форме).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усиливает кровообращение, развивает гибкость органов речевого аппарата, укрепляет мышцы лица.</a:t>
            </a:r>
            <a:r>
              <a:rPr lang="ru-RU" sz="18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Дыхательная гимнастика помогает выработать сильный, плавный, удлиненный выдох, сформировать целенаправленную воздушную струю</a:t>
            </a:r>
            <a:r>
              <a:rPr lang="ru-RU" sz="2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. </a:t>
            </a:r>
            <a:endParaRPr lang="ru-RU" sz="24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334" y="3225254"/>
            <a:ext cx="3896316" cy="293441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/>
          <a:srcRect l="42006" t="27351" r="34239" b="27388"/>
          <a:stretch/>
        </p:blipFill>
        <p:spPr>
          <a:xfrm>
            <a:off x="5780569" y="3663315"/>
            <a:ext cx="2065942" cy="22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5368" y="190464"/>
            <a:ext cx="5523644" cy="2786491"/>
          </a:xfrm>
          <a:solidFill>
            <a:srgbClr val="BBDBCC"/>
          </a:solidFill>
        </p:spPr>
        <p:txBody>
          <a:bodyPr>
            <a:no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«Развитие памяти, логики и внимания» </a:t>
            </a:r>
            <a:r>
              <a:rPr lang="ru-RU" sz="2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(взаимосвязь между собой психических функций формируется в процессе игровой деятельности, а также в результате общения и направляющей роли взрослого. Развитие данных процессов стимулирует детей к подражанию звукосочетаний и слов).</a:t>
            </a:r>
            <a:endParaRPr lang="ru-RU" sz="180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928" y="3225253"/>
            <a:ext cx="3912550" cy="29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98058" y="190464"/>
            <a:ext cx="5568592" cy="2786491"/>
          </a:xfrm>
          <a:prstGeom prst="rect">
            <a:avLst/>
          </a:prstGeom>
          <a:solidFill>
            <a:srgbClr val="BBDBC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«Элементарная фразовая речь»</a:t>
            </a:r>
            <a:r>
              <a:rPr lang="ru-RU" sz="2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(в общении со взрослым малыш объединяет 2-3 слова. Постепенно формируются грамматические категории (число, род, падеж).</a:t>
            </a:r>
            <a:endParaRPr lang="ru-RU" sz="180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24" y="3225253"/>
            <a:ext cx="3913272" cy="2934954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/>
          <a:srcRect l="42006" t="27351" r="34239" b="27388"/>
          <a:stretch/>
        </p:blipFill>
        <p:spPr>
          <a:xfrm>
            <a:off x="5049330" y="3457832"/>
            <a:ext cx="2065942" cy="221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9206" y="482886"/>
            <a:ext cx="11205252" cy="1487202"/>
          </a:xfrm>
          <a:solidFill>
            <a:srgbClr val="BBDBCC"/>
          </a:solidFill>
        </p:spPr>
        <p:txBody>
          <a:bodyPr>
            <a:noAutofit/>
          </a:bodyPr>
          <a:lstStyle/>
          <a:p>
            <a:pPr marR="93980" lvl="0" algn="just" fontAlgn="base">
              <a:spcBef>
                <a:spcPts val="3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«Простые грамматические конструкции»</a:t>
            </a:r>
            <a:r>
              <a:rPr lang="ru-RU" sz="2400" dirty="0">
                <a:latin typeface="Times New Roman" panose="02020603050405020304" pitchFamily="18" charset="0"/>
                <a:ea typeface="Arial MT"/>
                <a:cs typeface="Times New Roman" panose="02020603050405020304" pitchFamily="18" charset="0"/>
              </a:rPr>
              <a:t> (Ребёнок самостоятельно употребляет наиболее простые грамматические конструкции. Общаясь со взрослыми или сверстниками, дети используют простые предложения)</a:t>
            </a:r>
            <a:endParaRPr lang="ru-RU" sz="1800" dirty="0">
              <a:effectLst/>
              <a:latin typeface="Times New Roman" panose="02020603050405020304" pitchFamily="18" charset="0"/>
              <a:ea typeface="Arial MT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207" y="2387428"/>
            <a:ext cx="4619518" cy="3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272" y="2387426"/>
            <a:ext cx="4599160" cy="3458569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/>
          <a:srcRect l="42006" t="27351" r="34239" b="27388"/>
          <a:stretch/>
        </p:blipFill>
        <p:spPr>
          <a:xfrm>
            <a:off x="5198725" y="3030151"/>
            <a:ext cx="1889150" cy="20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601</Words>
  <Application>Microsoft Office PowerPoint</Application>
  <PresentationFormat>Широкоэкранный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MT</vt:lpstr>
      <vt:lpstr>Calibri</vt:lpstr>
      <vt:lpstr>Calibri Light</vt:lpstr>
      <vt:lpstr>Segoe Script</vt:lpstr>
      <vt:lpstr>Times New Roman</vt:lpstr>
      <vt:lpstr>Office Theme</vt:lpstr>
      <vt:lpstr>Муниципальное автономное дошкольное образовательное учреждение центр развития ребенка  детский сад № 50 города Тюмени</vt:lpstr>
      <vt:lpstr>Дорожная карта проекта</vt:lpstr>
      <vt:lpstr>Цель: запуск речи детей раннего возраста с особыми образовательными потребностями для успешной социализации</vt:lpstr>
      <vt:lpstr> Практика «Девять шагов к запуску речи» - это комплекс мероприятий, направленный на совершенствование системы сопровождения раннего речевого развития детей с особыми образовательными потребностями в условиях ДОУ </vt:lpstr>
      <vt:lpstr> «Мама и малыш»  (беседа с мамой, заполнение анкеты, выявление особенностей поведения ребенка в домашних условиях) </vt:lpstr>
      <vt:lpstr>«Сенсомоторное развитие» (развитие восприятия и формирования представлений о важнейших свойствах предметов, их форме, цвете, величине, положении в пространстве, а также запахе и вкусе) </vt:lpstr>
      <vt:lpstr>«Развитие фонематического восприятия» (специальные умственные действия, направленные на дифференциацию фонем, а также на установление звуковой структуры слова)</vt:lpstr>
      <vt:lpstr>«Развитие памяти, логики и внимания» (взаимосвязь между собой психических функций формируется в процессе игровой деятельности, а также в результате общения и направляющей роли взрослого. Развитие данных процессов стимулирует детей к подражанию звукосочетаний и слов).</vt:lpstr>
      <vt:lpstr>«Простые грамматические конструкции» (Ребёнок самостоятельно употребляет наиболее простые грамматические конструкции. Общаясь со взрослыми или сверстниками, дети используют простые предложения)</vt:lpstr>
      <vt:lpstr>Положительные результаты нашей практики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158</cp:revision>
  <dcterms:created xsi:type="dcterms:W3CDTF">2020-04-02T12:37:45Z</dcterms:created>
  <dcterms:modified xsi:type="dcterms:W3CDTF">2023-02-04T10:02:19Z</dcterms:modified>
</cp:coreProperties>
</file>