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71" r:id="rId4"/>
    <p:sldId id="269" r:id="rId5"/>
    <p:sldId id="277" r:id="rId6"/>
    <p:sldId id="280" r:id="rId7"/>
    <p:sldId id="285" r:id="rId8"/>
    <p:sldId id="286" r:id="rId9"/>
    <p:sldId id="287" r:id="rId10"/>
    <p:sldId id="284" r:id="rId11"/>
    <p:sldId id="279" r:id="rId12"/>
    <p:sldId id="283" r:id="rId13"/>
    <p:sldId id="282" r:id="rId14"/>
    <p:sldId id="260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A3"/>
    <a:srgbClr val="04374A"/>
    <a:srgbClr val="80D41A"/>
    <a:srgbClr val="363642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4" autoAdjust="0"/>
    <p:restoredTop sz="84583" autoAdjust="0"/>
  </p:normalViewPr>
  <p:slideViewPr>
    <p:cSldViewPr>
      <p:cViewPr varScale="1">
        <p:scale>
          <a:sx n="97" d="100"/>
          <a:sy n="97" d="100"/>
        </p:scale>
        <p:origin x="160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4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4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9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50" y="279001"/>
            <a:ext cx="49275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8119" y="1538289"/>
            <a:ext cx="4927997" cy="4321175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548" y="234000"/>
            <a:ext cx="1687115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586" y="3113662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3852" y="549000"/>
            <a:ext cx="1687115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3852" y="4095550"/>
            <a:ext cx="1687115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2547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68525"/>
            <a:ext cx="7886700" cy="409575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654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134973-9603-4EB5-B737-91F29D4CD883}"/>
              </a:ext>
            </a:extLst>
          </p:cNvPr>
          <p:cNvSpPr/>
          <p:nvPr userDrawn="1"/>
        </p:nvSpPr>
        <p:spPr>
          <a:xfrm>
            <a:off x="422910" y="428044"/>
            <a:ext cx="836676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0709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301875"/>
            <a:ext cx="3671347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44005" y="4428024"/>
            <a:ext cx="3659915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1" y="4428023"/>
            <a:ext cx="3659916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4B61BE1B-0619-47D5-8D00-1DBE9B7F40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44005" y="2320617"/>
            <a:ext cx="3705635" cy="1568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fif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198" y="2996952"/>
            <a:ext cx="9144000" cy="1080120"/>
          </a:xfrm>
        </p:spPr>
        <p:txBody>
          <a:bodyPr>
            <a:noAutofit/>
          </a:bodyPr>
          <a:lstStyle/>
          <a:p>
            <a:r>
              <a:rPr lang="ru-RU" sz="7200" b="1" dirty="0"/>
              <a:t>СОЗДАЕМ </a:t>
            </a:r>
            <a:br>
              <a:rPr lang="ru-RU" sz="7200" b="1" dirty="0"/>
            </a:br>
            <a:r>
              <a:rPr lang="ru-RU" sz="7200" b="1" dirty="0"/>
              <a:t>ВОЗМОЖНОСТИ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E454BD-924B-4B8C-8832-3040A267AE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736" y="64467"/>
            <a:ext cx="1012024" cy="10059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657D4-02CD-4060-AEF7-7D38C4981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8021"/>
            <a:ext cx="963251" cy="10546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8109CB-77AD-40C0-A97F-256F19CC1AFF}"/>
              </a:ext>
            </a:extLst>
          </p:cNvPr>
          <p:cNvSpPr/>
          <p:nvPr/>
        </p:nvSpPr>
        <p:spPr>
          <a:xfrm>
            <a:off x="2411760" y="389472"/>
            <a:ext cx="4824536" cy="4117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Министерство труда и социальной политики Приморского края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1E469-27FD-4F88-BE2A-12BC3E017422}"/>
              </a:ext>
            </a:extLst>
          </p:cNvPr>
          <p:cNvSpPr txBox="1"/>
          <p:nvPr/>
        </p:nvSpPr>
        <p:spPr>
          <a:xfrm>
            <a:off x="1547664" y="4653136"/>
            <a:ext cx="62646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Обеспечение непрерывной реабилитации детей-инвалидов и детей</a:t>
            </a:r>
          </a:p>
          <a:p>
            <a:pPr algn="ctr"/>
            <a:r>
              <a:rPr lang="ru-RU" sz="1400" dirty="0"/>
              <a:t> с ограниченными возможностями здоровья, включая комплексное сопровождение 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1742C15E-4977-4E8D-A71A-41CD828E2F84}"/>
              </a:ext>
            </a:extLst>
          </p:cNvPr>
          <p:cNvSpPr txBox="1">
            <a:spLocks/>
          </p:cNvSpPr>
          <p:nvPr/>
        </p:nvSpPr>
        <p:spPr>
          <a:xfrm>
            <a:off x="0" y="108577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Результативность практики: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C6275D61-9FAC-4C9B-B6B9-19074CCA1380}"/>
              </a:ext>
            </a:extLst>
          </p:cNvPr>
          <p:cNvSpPr txBox="1">
            <a:spLocks/>
          </p:cNvSpPr>
          <p:nvPr/>
        </p:nvSpPr>
        <p:spPr>
          <a:xfrm>
            <a:off x="0" y="1083346"/>
            <a:ext cx="9144000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>57</a:t>
            </a:r>
            <a:r>
              <a:rPr lang="ru-RU" sz="9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</a:rPr>
              <a:t>специалистов</a:t>
            </a: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B0FC0-1C2A-470A-B298-B36DD931327A}"/>
              </a:ext>
            </a:extLst>
          </p:cNvPr>
          <p:cNvSpPr txBox="1"/>
          <p:nvPr/>
        </p:nvSpPr>
        <p:spPr>
          <a:xfrm>
            <a:off x="26040" y="2519181"/>
            <a:ext cx="9090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Социальной сферы повысили свои компетенции для успешной реализации мероприятий практики и внедрения современных методик, технологий и направлений в работе с целевой группой</a:t>
            </a:r>
            <a:endParaRPr lang="en-US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B73F63-BC82-448F-B8C6-31A5D8B3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46" y="3429000"/>
            <a:ext cx="4427230" cy="3320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1ABD2C-E816-4C84-A0DD-06956A2BF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6112"/>
            <a:ext cx="2627604" cy="3718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54DD6-708C-42C6-B3ED-8386F04FC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72592"/>
            <a:ext cx="4427230" cy="29909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1D3E90-AA55-4600-944C-E6B1105CA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8520" y="-23779"/>
            <a:ext cx="9280728" cy="3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7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0">
            <a:extLst>
              <a:ext uri="{FF2B5EF4-FFF2-40B4-BE49-F238E27FC236}">
                <a16:creationId xmlns:a16="http://schemas.microsoft.com/office/drawing/2014/main" id="{42CC9AC1-2D5F-425B-AA02-CE57FADD7013}"/>
              </a:ext>
            </a:extLst>
          </p:cNvPr>
          <p:cNvSpPr>
            <a:spLocks/>
          </p:cNvSpPr>
          <p:nvPr/>
        </p:nvSpPr>
        <p:spPr bwMode="auto">
          <a:xfrm>
            <a:off x="13342" y="1499547"/>
            <a:ext cx="1552575" cy="667941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034EC6-F007-40DF-ACFE-44C9A1776CBA}"/>
              </a:ext>
            </a:extLst>
          </p:cNvPr>
          <p:cNvSpPr txBox="1"/>
          <p:nvPr/>
        </p:nvSpPr>
        <p:spPr>
          <a:xfrm>
            <a:off x="1624234" y="1231986"/>
            <a:ext cx="142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Raleway" panose="020B0003030101060003" pitchFamily="34" charset="0"/>
              </a:rPr>
              <a:t>2022 год</a:t>
            </a:r>
            <a:endParaRPr lang="id-ID" sz="2000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7A3928D-EEAD-4254-900E-90D838038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67" y="1604017"/>
            <a:ext cx="459000" cy="459000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D9A28EE-399F-488F-8051-B3A382E55A86}"/>
              </a:ext>
            </a:extLst>
          </p:cNvPr>
          <p:cNvSpPr txBox="1">
            <a:spLocks/>
          </p:cNvSpPr>
          <p:nvPr/>
        </p:nvSpPr>
        <p:spPr>
          <a:xfrm>
            <a:off x="0" y="50333"/>
            <a:ext cx="508463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Обоснованность преимущества практики: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21AB40A-627B-40FC-BDE1-11B856B2DD43}"/>
              </a:ext>
            </a:extLst>
          </p:cNvPr>
          <p:cNvSpPr txBox="1">
            <a:spLocks/>
          </p:cNvSpPr>
          <p:nvPr/>
        </p:nvSpPr>
        <p:spPr>
          <a:xfrm>
            <a:off x="1655159" y="4606504"/>
            <a:ext cx="4748775" cy="2039020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</a:rPr>
              <a:t>- Сайт Ресурсного центра </a:t>
            </a:r>
            <a:r>
              <a:rPr lang="ru-RU" sz="1600" dirty="0">
                <a:solidFill>
                  <a:schemeClr val="tx2"/>
                </a:solidFill>
              </a:rPr>
              <a:t>по активной поддержке родителей, воспитывающих детей-инвалидов и детей с ограниченными возможностями здоровья и развитию эффективных технологий и методик в сфере защиты детей-инвалидов </a:t>
            </a:r>
            <a:r>
              <a:rPr lang="ru-RU" sz="1600" b="1" dirty="0">
                <a:solidFill>
                  <a:schemeClr val="tx2"/>
                </a:solidFill>
              </a:rPr>
              <a:t>был отобран в</a:t>
            </a:r>
            <a:r>
              <a:rPr lang="ru-RU" sz="1600" dirty="0">
                <a:solidFill>
                  <a:schemeClr val="tx2"/>
                </a:solidFill>
              </a:rPr>
              <a:t> пятерку номинантов </a:t>
            </a:r>
            <a:r>
              <a:rPr lang="ru-RU" sz="1600" b="1" dirty="0">
                <a:solidFill>
                  <a:schemeClr val="tx2"/>
                </a:solidFill>
              </a:rPr>
              <a:t>в XIII Фестивале социальных интернет-ресурсов «Мир равных возможностей» в номинации «Дети как дети».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DCF6E6-C8B3-4D95-B5DA-4D3124B2A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67" y="3140968"/>
            <a:ext cx="2647034" cy="37132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8EE97D-5402-4FF9-902B-51B9170B4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38" y="0"/>
            <a:ext cx="4067944" cy="3050958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19AC66-C86C-41B4-993D-A5AA16F78789}"/>
              </a:ext>
            </a:extLst>
          </p:cNvPr>
          <p:cNvSpPr txBox="1">
            <a:spLocks/>
          </p:cNvSpPr>
          <p:nvPr/>
        </p:nvSpPr>
        <p:spPr>
          <a:xfrm>
            <a:off x="1553543" y="1574961"/>
            <a:ext cx="3476246" cy="277768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</a:rPr>
              <a:t>- Выступление на конференции «Помощь детям-инвалидам и семьям их воспитывающим в дистанционных формах» г. Уфа, Республика Башкортостан </a:t>
            </a:r>
            <a:r>
              <a:rPr lang="ru-RU" sz="1600" dirty="0">
                <a:solidFill>
                  <a:schemeClr val="tx2"/>
                </a:solidFill>
              </a:rPr>
              <a:t>с докладом «Технологии дистанционного сопровождения по принципу «телемедицины» для семей с детьми-инвалидами, в том числе проживающих в отдаленных районах»;</a:t>
            </a:r>
          </a:p>
        </p:txBody>
      </p:sp>
    </p:spTree>
    <p:extLst>
      <p:ext uri="{BB962C8B-B14F-4D97-AF65-F5344CB8AC3E}">
        <p14:creationId xmlns:p14="http://schemas.microsoft.com/office/powerpoint/2010/main" val="817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0">
            <a:extLst>
              <a:ext uri="{FF2B5EF4-FFF2-40B4-BE49-F238E27FC236}">
                <a16:creationId xmlns:a16="http://schemas.microsoft.com/office/drawing/2014/main" id="{AB65DB84-B322-422A-BFEA-2AF126A3DBCD}"/>
              </a:ext>
            </a:extLst>
          </p:cNvPr>
          <p:cNvSpPr>
            <a:spLocks/>
          </p:cNvSpPr>
          <p:nvPr/>
        </p:nvSpPr>
        <p:spPr bwMode="auto">
          <a:xfrm>
            <a:off x="15587" y="1274469"/>
            <a:ext cx="1552575" cy="667941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E8090C-0ABC-479A-9A6F-EE4A1C8012B5}"/>
              </a:ext>
            </a:extLst>
          </p:cNvPr>
          <p:cNvSpPr txBox="1"/>
          <p:nvPr/>
        </p:nvSpPr>
        <p:spPr>
          <a:xfrm>
            <a:off x="1717213" y="1178945"/>
            <a:ext cx="142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Raleway" panose="020B0003030101060003" pitchFamily="34" charset="0"/>
              </a:rPr>
              <a:t>2021 год</a:t>
            </a:r>
            <a:endParaRPr lang="id-ID" sz="2000" b="1" dirty="0">
              <a:solidFill>
                <a:schemeClr val="accent2"/>
              </a:solidFill>
              <a:latin typeface="Raleway" panose="020B00030301010600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9E9EB8E-D3F9-4080-A34A-D354CC02C8A1}"/>
              </a:ext>
            </a:extLst>
          </p:cNvPr>
          <p:cNvSpPr txBox="1">
            <a:spLocks/>
          </p:cNvSpPr>
          <p:nvPr/>
        </p:nvSpPr>
        <p:spPr>
          <a:xfrm>
            <a:off x="1236552" y="1433817"/>
            <a:ext cx="5413567" cy="327012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</a:rPr>
              <a:t>Победители в номинации «Ранняя помощь» </a:t>
            </a:r>
            <a:r>
              <a:rPr lang="ru-RU" sz="1600" dirty="0">
                <a:solidFill>
                  <a:schemeClr val="tx2"/>
                </a:solidFill>
              </a:rPr>
              <a:t>XII Всероссийского форума </a:t>
            </a:r>
            <a:r>
              <a:rPr lang="ru-RU" sz="1600" b="1" dirty="0">
                <a:solidFill>
                  <a:schemeClr val="tx2"/>
                </a:solidFill>
              </a:rPr>
              <a:t>«Вместе – ради детей!». Социальная практика Приморского края вошла  в реестр «Лучших практик помощи детям и семьям с детьми»;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b="1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</a:rPr>
              <a:t>Социальная практика «Вместе с начала» стала победителем  в региональном конкурсе </a:t>
            </a:r>
            <a:r>
              <a:rPr lang="ru-RU" sz="1600" dirty="0">
                <a:solidFill>
                  <a:schemeClr val="tx2"/>
                </a:solidFill>
              </a:rPr>
              <a:t>социальных практик в сфере помощи семье и детям «Вектор семейного благополучия»;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b="1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45F46AD-C2D6-44CB-AF6D-BD6B86D28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612" y="1391039"/>
            <a:ext cx="459000" cy="459000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D9A28EE-399F-488F-8051-B3A382E55A86}"/>
              </a:ext>
            </a:extLst>
          </p:cNvPr>
          <p:cNvSpPr txBox="1">
            <a:spLocks/>
          </p:cNvSpPr>
          <p:nvPr/>
        </p:nvSpPr>
        <p:spPr>
          <a:xfrm>
            <a:off x="0" y="50333"/>
            <a:ext cx="66501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Обоснованность преимущества практики: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5BC1E-D76F-46AF-A032-069EB88FF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6017" y="3836126"/>
            <a:ext cx="2880320" cy="32701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CAC5C-CCD2-4885-B227-2F492C329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750" r="8782" b="4851"/>
          <a:stretch/>
        </p:blipFill>
        <p:spPr>
          <a:xfrm>
            <a:off x="6712420" y="-25839"/>
            <a:ext cx="2418239" cy="35583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7CADCE-F903-4936-B77D-50D918448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0571" y="3836126"/>
            <a:ext cx="2453429" cy="301337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7350FF9-E229-4B02-A769-81EAAF12019B}"/>
              </a:ext>
            </a:extLst>
          </p:cNvPr>
          <p:cNvSpPr txBox="1">
            <a:spLocks/>
          </p:cNvSpPr>
          <p:nvPr/>
        </p:nvSpPr>
        <p:spPr>
          <a:xfrm>
            <a:off x="2267744" y="4574790"/>
            <a:ext cx="4323801" cy="253146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</a:rPr>
              <a:t>Опыт Приморского края </a:t>
            </a:r>
            <a:r>
              <a:rPr lang="ru-RU" sz="1600" dirty="0">
                <a:solidFill>
                  <a:schemeClr val="tx2"/>
                </a:solidFill>
              </a:rPr>
              <a:t>по социальному сопровождению семей, воспитывающих детей–инвалидов и детей с ОВЗ дошкольного возраста в Приморском крае </a:t>
            </a:r>
            <a:r>
              <a:rPr lang="ru-RU" sz="1600" b="1" dirty="0">
                <a:solidFill>
                  <a:schemeClr val="tx2"/>
                </a:solidFill>
              </a:rPr>
              <a:t>опубликован  в сборнике «Лучшие практики оказания ранней помощи детям и их семьям».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b="1" dirty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9E9EB8E-D3F9-4080-A34A-D354CC02C8A1}"/>
              </a:ext>
            </a:extLst>
          </p:cNvPr>
          <p:cNvSpPr txBox="1">
            <a:spLocks/>
          </p:cNvSpPr>
          <p:nvPr/>
        </p:nvSpPr>
        <p:spPr>
          <a:xfrm>
            <a:off x="1573435" y="2070967"/>
            <a:ext cx="6354125" cy="154657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>
                <a:solidFill>
                  <a:schemeClr val="tx2"/>
                </a:solidFill>
              </a:rPr>
              <a:t>Приморский край стал </a:t>
            </a:r>
            <a:r>
              <a:rPr lang="ru-RU" sz="1600" b="1" dirty="0" err="1">
                <a:solidFill>
                  <a:schemeClr val="tx2"/>
                </a:solidFill>
              </a:rPr>
              <a:t>стажировочной</a:t>
            </a:r>
            <a:r>
              <a:rPr lang="ru-RU" sz="1600" b="1" dirty="0">
                <a:solidFill>
                  <a:schemeClr val="tx2"/>
                </a:solidFill>
              </a:rPr>
              <a:t> площадкой Фонда поддержки детей, находящихся в трудной жизненной ситуации </a:t>
            </a:r>
            <a:r>
              <a:rPr lang="ru-RU" sz="1600" dirty="0">
                <a:solidFill>
                  <a:schemeClr val="tx2"/>
                </a:solidFill>
              </a:rPr>
              <a:t>по направлению «Организация кратковременного пребывания детей-инвалидов и детей с ограниченными возможностями здоровья на период занятости их родителей (законных представителей)»</a:t>
            </a:r>
            <a:r>
              <a:rPr lang="ru-RU" sz="16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034EC6-F007-40DF-ACFE-44C9A1776CBA}"/>
              </a:ext>
            </a:extLst>
          </p:cNvPr>
          <p:cNvSpPr txBox="1"/>
          <p:nvPr/>
        </p:nvSpPr>
        <p:spPr>
          <a:xfrm>
            <a:off x="1573653" y="1526780"/>
            <a:ext cx="142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Raleway" panose="020B0003030101060003" pitchFamily="34" charset="0"/>
              </a:rPr>
              <a:t>2020 год</a:t>
            </a:r>
            <a:endParaRPr lang="id-ID" sz="2000" b="1" dirty="0">
              <a:solidFill>
                <a:schemeClr val="accent1"/>
              </a:solidFill>
              <a:latin typeface="Raleway" panose="020B0003030101060003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1D9A28EE-399F-488F-8051-B3A382E55A86}"/>
              </a:ext>
            </a:extLst>
          </p:cNvPr>
          <p:cNvSpPr txBox="1">
            <a:spLocks/>
          </p:cNvSpPr>
          <p:nvPr/>
        </p:nvSpPr>
        <p:spPr>
          <a:xfrm>
            <a:off x="0" y="224629"/>
            <a:ext cx="792756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Обоснованность преимущества практики: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5BC1E-D76F-46AF-A032-069EB88FF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367" y="4077072"/>
            <a:ext cx="3703633" cy="27809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B47B56-1D36-456A-90C2-53F74888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2637"/>
            <a:ext cx="1664352" cy="780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76C0F-A3A0-4AA8-98ED-21B6EC036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6400"/>
          <a:stretch/>
        </p:blipFill>
        <p:spPr>
          <a:xfrm>
            <a:off x="2363884" y="4077072"/>
            <a:ext cx="3076483" cy="27958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11137B-08FC-4F39-8353-24F97392C4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8727"/>
          <a:stretch/>
        </p:blipFill>
        <p:spPr>
          <a:xfrm>
            <a:off x="0" y="4085289"/>
            <a:ext cx="2368249" cy="27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C8494A-97B9-4789-B50D-D8297C05A8C8}"/>
              </a:ext>
            </a:extLst>
          </p:cNvPr>
          <p:cNvSpPr/>
          <p:nvPr/>
        </p:nvSpPr>
        <p:spPr>
          <a:xfrm>
            <a:off x="-540568" y="332656"/>
            <a:ext cx="9181974" cy="5525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Министерство труда и социальной политики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Приморского края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4B03AF-E1F9-499F-BC17-DB9A482FDF8D}"/>
              </a:ext>
            </a:extLst>
          </p:cNvPr>
          <p:cNvSpPr/>
          <p:nvPr/>
        </p:nvSpPr>
        <p:spPr>
          <a:xfrm>
            <a:off x="1368715" y="1761760"/>
            <a:ext cx="4617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http://soctrud.primorsky.ru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818926-1220-46B0-9DAC-698EDF1F7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522618" cy="5226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F06EE1-AA9F-4192-B051-C401B1BBB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784" y="2297494"/>
            <a:ext cx="577730" cy="57773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EF7EEE-0630-4A83-BE67-D9548ECB54E7}"/>
              </a:ext>
            </a:extLst>
          </p:cNvPr>
          <p:cNvSpPr/>
          <p:nvPr/>
        </p:nvSpPr>
        <p:spPr>
          <a:xfrm>
            <a:off x="1368715" y="2355526"/>
            <a:ext cx="3151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https://t.me/mintrudpk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381F2D-102F-4587-981D-1D935A7DB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9" y="3007325"/>
            <a:ext cx="634728" cy="59195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47E08A-5E48-4445-89DC-BF27A883A5F5}"/>
              </a:ext>
            </a:extLst>
          </p:cNvPr>
          <p:cNvSpPr/>
          <p:nvPr/>
        </p:nvSpPr>
        <p:spPr>
          <a:xfrm>
            <a:off x="1386622" y="3023021"/>
            <a:ext cx="7868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Приморский край, </a:t>
            </a:r>
            <a:r>
              <a:rPr lang="ru-RU" sz="2400" dirty="0" err="1"/>
              <a:t>г.Владивосток</a:t>
            </a:r>
            <a:r>
              <a:rPr lang="ru-RU" sz="2400" dirty="0"/>
              <a:t>, </a:t>
            </a:r>
            <a:r>
              <a:rPr lang="ru-RU" sz="2400" dirty="0" err="1"/>
              <a:t>ул.Пушкинская</a:t>
            </a:r>
            <a:r>
              <a:rPr lang="ru-RU" sz="2400" dirty="0"/>
              <a:t>, д.13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E098A5-9CA3-4320-9147-DFABE946A5BE}"/>
              </a:ext>
            </a:extLst>
          </p:cNvPr>
          <p:cNvSpPr/>
          <p:nvPr/>
        </p:nvSpPr>
        <p:spPr>
          <a:xfrm>
            <a:off x="1420165" y="3761156"/>
            <a:ext cx="2724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sodef@primorsky.ru</a:t>
            </a:r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2E04E6-D434-4736-BDA0-E29F6D4E9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4" y="3710432"/>
            <a:ext cx="531549" cy="512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2E78D1-848B-42F6-B08C-B5ADEE84A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4" y="4462440"/>
            <a:ext cx="563781" cy="5895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5B76AFB-E5E5-4637-99AB-33F8E90AD558}"/>
              </a:ext>
            </a:extLst>
          </p:cNvPr>
          <p:cNvSpPr/>
          <p:nvPr/>
        </p:nvSpPr>
        <p:spPr>
          <a:xfrm>
            <a:off x="1420165" y="4463107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8 (423) 226-72-96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 практики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«Создаем возможности»: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17" y="2100263"/>
            <a:ext cx="7759774" cy="26574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</a:rPr>
              <a:t>П</a:t>
            </a:r>
            <a:r>
              <a:rPr lang="ru-RU" sz="2800" dirty="0">
                <a:solidFill>
                  <a:srgbClr val="000000"/>
                </a:solidFill>
                <a:effectLst/>
              </a:rPr>
              <a:t>редоставление комплексной помощи семьям, воспитывающих детей-инвалидов и детей с ограниченными возможностями здоровья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</a:rPr>
              <a:t>от 0 до 18 лет, объединив ресурсы социальной сферы, коммерческого и некоммерческого сектора Приморского края</a:t>
            </a:r>
            <a:endParaRPr lang="en-US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FA3D21-7E0A-467E-93C6-EB9672EC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8" b="30518"/>
          <a:stretch/>
        </p:blipFill>
        <p:spPr>
          <a:xfrm>
            <a:off x="2339752" y="4952248"/>
            <a:ext cx="5627096" cy="19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-6764" y="1271215"/>
            <a:ext cx="5664825" cy="51435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53159" y="1427402"/>
            <a:ext cx="5225236" cy="4855416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74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9A666-5B41-4C6D-A82D-3ACFD2D2B24F}"/>
              </a:ext>
            </a:extLst>
          </p:cNvPr>
          <p:cNvSpPr txBox="1"/>
          <p:nvPr/>
        </p:nvSpPr>
        <p:spPr>
          <a:xfrm>
            <a:off x="5892164" y="2335744"/>
            <a:ext cx="3259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дети-инвалиды, в том числе дети с тяжелыми множественными нарушениями развития </a:t>
            </a:r>
          </a:p>
          <a:p>
            <a:r>
              <a:rPr lang="ru-RU" sz="1600" b="1" dirty="0"/>
              <a:t>от 0 до 18 лет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42D17-99DA-41C3-83E3-245A55B4E28B}"/>
              </a:ext>
            </a:extLst>
          </p:cNvPr>
          <p:cNvSpPr txBox="1"/>
          <p:nvPr/>
        </p:nvSpPr>
        <p:spPr>
          <a:xfrm>
            <a:off x="5378395" y="3842965"/>
            <a:ext cx="3765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дети с ограниченными возможностями здоровья </a:t>
            </a:r>
          </a:p>
          <a:p>
            <a:r>
              <a:rPr lang="ru-RU" sz="1600" b="1" dirty="0"/>
              <a:t>от 0 до 18 лет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93FA1-A059-477C-B6F2-D9D0F7D35595}"/>
              </a:ext>
            </a:extLst>
          </p:cNvPr>
          <p:cNvSpPr txBox="1"/>
          <p:nvPr/>
        </p:nvSpPr>
        <p:spPr>
          <a:xfrm>
            <a:off x="4795326" y="5055184"/>
            <a:ext cx="433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семьи, воспитывающие детей-инвалидов, детей с ограниченными возможностями здоровья, включая замещающие семьи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DC520400-E941-4A50-A8B7-23DAF00B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" y="17316"/>
            <a:ext cx="8856984" cy="122413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Целевые группы практики: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EF6F238A-5EE4-4C00-B965-AE74EF8E4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4471" y="2447551"/>
            <a:ext cx="707693" cy="784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F823AD-7F77-4CCE-924B-8CC7ACC6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101" y="3806557"/>
            <a:ext cx="713294" cy="780356"/>
          </a:xfrm>
          <a:prstGeom prst="rect">
            <a:avLst/>
          </a:prstGeom>
        </p:spPr>
      </p:pic>
      <p:pic>
        <p:nvPicPr>
          <p:cNvPr id="31" name="Рисунок 30" descr="Флажок со сплошной заливкой">
            <a:extLst>
              <a:ext uri="{FF2B5EF4-FFF2-40B4-BE49-F238E27FC236}">
                <a16:creationId xmlns:a16="http://schemas.microsoft.com/office/drawing/2014/main" id="{1972723A-BC86-455D-A7FE-EB72EA077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7633" y="5057051"/>
            <a:ext cx="707693" cy="7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4B6-DB48-4F59-88BD-77912F0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задачи практики:</a:t>
            </a:r>
            <a:endParaRPr lang="ru-RU" dirty="0"/>
          </a:p>
        </p:txBody>
      </p:sp>
      <p:sp>
        <p:nvSpPr>
          <p:cNvPr id="48" name="Freeform 4">
            <a:extLst>
              <a:ext uri="{FF2B5EF4-FFF2-40B4-BE49-F238E27FC236}">
                <a16:creationId xmlns:a16="http://schemas.microsoft.com/office/drawing/2014/main" id="{DE0F6879-55E4-42DC-BDBC-EBB43F088603}"/>
              </a:ext>
            </a:extLst>
          </p:cNvPr>
          <p:cNvSpPr>
            <a:spLocks/>
          </p:cNvSpPr>
          <p:nvPr/>
        </p:nvSpPr>
        <p:spPr bwMode="auto">
          <a:xfrm>
            <a:off x="2898005" y="3715976"/>
            <a:ext cx="3651841" cy="368812"/>
          </a:xfrm>
          <a:custGeom>
            <a:avLst/>
            <a:gdLst>
              <a:gd name="T0" fmla="*/ 3020 w 3020"/>
              <a:gd name="T1" fmla="*/ 152 h 305"/>
              <a:gd name="T2" fmla="*/ 2825 w 3020"/>
              <a:gd name="T3" fmla="*/ 0 h 305"/>
              <a:gd name="T4" fmla="*/ 2825 w 3020"/>
              <a:gd name="T5" fmla="*/ 121 h 305"/>
              <a:gd name="T6" fmla="*/ 195 w 3020"/>
              <a:gd name="T7" fmla="*/ 121 h 305"/>
              <a:gd name="T8" fmla="*/ 195 w 3020"/>
              <a:gd name="T9" fmla="*/ 0 h 305"/>
              <a:gd name="T10" fmla="*/ 0 w 3020"/>
              <a:gd name="T11" fmla="*/ 152 h 305"/>
              <a:gd name="T12" fmla="*/ 195 w 3020"/>
              <a:gd name="T13" fmla="*/ 305 h 305"/>
              <a:gd name="T14" fmla="*/ 195 w 3020"/>
              <a:gd name="T15" fmla="*/ 196 h 305"/>
              <a:gd name="T16" fmla="*/ 2825 w 3020"/>
              <a:gd name="T17" fmla="*/ 196 h 305"/>
              <a:gd name="T18" fmla="*/ 2825 w 3020"/>
              <a:gd name="T19" fmla="*/ 305 h 305"/>
              <a:gd name="T20" fmla="*/ 3020 w 3020"/>
              <a:gd name="T21" fmla="*/ 15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endParaRPr lang="id-ID" sz="2496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97D0FF16-DC06-4DE7-BEF5-57AA2B723971}"/>
              </a:ext>
            </a:extLst>
          </p:cNvPr>
          <p:cNvSpPr>
            <a:spLocks/>
          </p:cNvSpPr>
          <p:nvPr/>
        </p:nvSpPr>
        <p:spPr bwMode="auto">
          <a:xfrm>
            <a:off x="4540124" y="2073857"/>
            <a:ext cx="367603" cy="3653050"/>
          </a:xfrm>
          <a:custGeom>
            <a:avLst/>
            <a:gdLst>
              <a:gd name="T0" fmla="*/ 184 w 304"/>
              <a:gd name="T1" fmla="*/ 195 h 3021"/>
              <a:gd name="T2" fmla="*/ 304 w 304"/>
              <a:gd name="T3" fmla="*/ 195 h 3021"/>
              <a:gd name="T4" fmla="*/ 152 w 304"/>
              <a:gd name="T5" fmla="*/ 0 h 3021"/>
              <a:gd name="T6" fmla="*/ 0 w 304"/>
              <a:gd name="T7" fmla="*/ 195 h 3021"/>
              <a:gd name="T8" fmla="*/ 108 w 304"/>
              <a:gd name="T9" fmla="*/ 195 h 3021"/>
              <a:gd name="T10" fmla="*/ 108 w 304"/>
              <a:gd name="T11" fmla="*/ 2826 h 3021"/>
              <a:gd name="T12" fmla="*/ 0 w 304"/>
              <a:gd name="T13" fmla="*/ 2826 h 3021"/>
              <a:gd name="T14" fmla="*/ 152 w 304"/>
              <a:gd name="T15" fmla="*/ 3021 h 3021"/>
              <a:gd name="T16" fmla="*/ 304 w 304"/>
              <a:gd name="T17" fmla="*/ 2826 h 3021"/>
              <a:gd name="T18" fmla="*/ 184 w 304"/>
              <a:gd name="T19" fmla="*/ 2826 h 3021"/>
              <a:gd name="T20" fmla="*/ 184 w 304"/>
              <a:gd name="T21" fmla="*/ 195 h 3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endParaRPr lang="id-ID" sz="2496"/>
          </a:p>
        </p:txBody>
      </p:sp>
      <p:grpSp>
        <p:nvGrpSpPr>
          <p:cNvPr id="51" name="Group 7">
            <a:extLst>
              <a:ext uri="{FF2B5EF4-FFF2-40B4-BE49-F238E27FC236}">
                <a16:creationId xmlns:a16="http://schemas.microsoft.com/office/drawing/2014/main" id="{DE7B8ECF-17D5-4BB6-98F5-599233E18AEA}"/>
              </a:ext>
            </a:extLst>
          </p:cNvPr>
          <p:cNvGrpSpPr/>
          <p:nvPr/>
        </p:nvGrpSpPr>
        <p:grpSpPr>
          <a:xfrm>
            <a:off x="3302730" y="2469019"/>
            <a:ext cx="1277554" cy="1324067"/>
            <a:chOff x="1934067" y="2570684"/>
            <a:chExt cx="1941921" cy="2012622"/>
          </a:xfrm>
        </p:grpSpPr>
        <p:sp>
          <p:nvSpPr>
            <p:cNvPr id="53" name="Rounded Rectangle 6">
              <a:extLst>
                <a:ext uri="{FF2B5EF4-FFF2-40B4-BE49-F238E27FC236}">
                  <a16:creationId xmlns:a16="http://schemas.microsoft.com/office/drawing/2014/main" id="{CABADAC0-3F45-4D9B-96BC-8F36421DDA83}"/>
                </a:ext>
              </a:extLst>
            </p:cNvPr>
            <p:cNvSpPr/>
            <p:nvPr/>
          </p:nvSpPr>
          <p:spPr>
            <a:xfrm>
              <a:off x="1934067" y="2641385"/>
              <a:ext cx="1941921" cy="194192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3CF3C3FA-4140-42EF-A529-3B53126A2E4E}"/>
                </a:ext>
              </a:extLst>
            </p:cNvPr>
            <p:cNvSpPr/>
            <p:nvPr/>
          </p:nvSpPr>
          <p:spPr>
            <a:xfrm>
              <a:off x="1934067" y="2570684"/>
              <a:ext cx="1941921" cy="194192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 dirty="0"/>
            </a:p>
          </p:txBody>
        </p:sp>
      </p:grpSp>
      <p:grpSp>
        <p:nvGrpSpPr>
          <p:cNvPr id="56" name="Group 12">
            <a:extLst>
              <a:ext uri="{FF2B5EF4-FFF2-40B4-BE49-F238E27FC236}">
                <a16:creationId xmlns:a16="http://schemas.microsoft.com/office/drawing/2014/main" id="{D654DD0A-1B47-46DC-9A5D-1D06DD211422}"/>
              </a:ext>
            </a:extLst>
          </p:cNvPr>
          <p:cNvGrpSpPr/>
          <p:nvPr/>
        </p:nvGrpSpPr>
        <p:grpSpPr>
          <a:xfrm>
            <a:off x="4859696" y="2459345"/>
            <a:ext cx="1277554" cy="1324067"/>
            <a:chOff x="3979683" y="2570684"/>
            <a:chExt cx="1941921" cy="2012622"/>
          </a:xfrm>
        </p:grpSpPr>
        <p:sp>
          <p:nvSpPr>
            <p:cNvPr id="58" name="Rounded Rectangle 11">
              <a:extLst>
                <a:ext uri="{FF2B5EF4-FFF2-40B4-BE49-F238E27FC236}">
                  <a16:creationId xmlns:a16="http://schemas.microsoft.com/office/drawing/2014/main" id="{470F221E-F909-4452-AB3E-B50B633448E2}"/>
                </a:ext>
              </a:extLst>
            </p:cNvPr>
            <p:cNvSpPr/>
            <p:nvPr/>
          </p:nvSpPr>
          <p:spPr>
            <a:xfrm>
              <a:off x="3979683" y="2641385"/>
              <a:ext cx="1941921" cy="194192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  <p:sp>
          <p:nvSpPr>
            <p:cNvPr id="59" name="Rounded Rectangle 12">
              <a:extLst>
                <a:ext uri="{FF2B5EF4-FFF2-40B4-BE49-F238E27FC236}">
                  <a16:creationId xmlns:a16="http://schemas.microsoft.com/office/drawing/2014/main" id="{00D9B08F-659D-4EC1-AB14-6B0B191DA997}"/>
                </a:ext>
              </a:extLst>
            </p:cNvPr>
            <p:cNvSpPr/>
            <p:nvPr/>
          </p:nvSpPr>
          <p:spPr>
            <a:xfrm>
              <a:off x="3979683" y="2570684"/>
              <a:ext cx="1941921" cy="194192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</p:grpSp>
      <p:grpSp>
        <p:nvGrpSpPr>
          <p:cNvPr id="61" name="Group 17">
            <a:extLst>
              <a:ext uri="{FF2B5EF4-FFF2-40B4-BE49-F238E27FC236}">
                <a16:creationId xmlns:a16="http://schemas.microsoft.com/office/drawing/2014/main" id="{51638783-17C5-4C90-9D2A-AB7BF59FD54B}"/>
              </a:ext>
            </a:extLst>
          </p:cNvPr>
          <p:cNvGrpSpPr/>
          <p:nvPr/>
        </p:nvGrpSpPr>
        <p:grpSpPr>
          <a:xfrm>
            <a:off x="3330183" y="4029591"/>
            <a:ext cx="1277554" cy="1324067"/>
            <a:chOff x="1934067" y="4649295"/>
            <a:chExt cx="1941921" cy="2012622"/>
          </a:xfrm>
        </p:grpSpPr>
        <p:sp>
          <p:nvSpPr>
            <p:cNvPr id="63" name="Rounded Rectangle 16">
              <a:extLst>
                <a:ext uri="{FF2B5EF4-FFF2-40B4-BE49-F238E27FC236}">
                  <a16:creationId xmlns:a16="http://schemas.microsoft.com/office/drawing/2014/main" id="{AA49A4F3-D244-4067-9620-721DBB5400E3}"/>
                </a:ext>
              </a:extLst>
            </p:cNvPr>
            <p:cNvSpPr/>
            <p:nvPr/>
          </p:nvSpPr>
          <p:spPr>
            <a:xfrm>
              <a:off x="1934067" y="4719996"/>
              <a:ext cx="1941921" cy="194192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  <p:sp>
          <p:nvSpPr>
            <p:cNvPr id="64" name="Rounded Rectangle 17">
              <a:extLst>
                <a:ext uri="{FF2B5EF4-FFF2-40B4-BE49-F238E27FC236}">
                  <a16:creationId xmlns:a16="http://schemas.microsoft.com/office/drawing/2014/main" id="{80DC54EB-C956-495D-94BF-BE369EB6B5DA}"/>
                </a:ext>
              </a:extLst>
            </p:cNvPr>
            <p:cNvSpPr/>
            <p:nvPr/>
          </p:nvSpPr>
          <p:spPr>
            <a:xfrm>
              <a:off x="1934067" y="4649295"/>
              <a:ext cx="1941921" cy="194192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</p:grpSp>
      <p:grpSp>
        <p:nvGrpSpPr>
          <p:cNvPr id="66" name="Group 22">
            <a:extLst>
              <a:ext uri="{FF2B5EF4-FFF2-40B4-BE49-F238E27FC236}">
                <a16:creationId xmlns:a16="http://schemas.microsoft.com/office/drawing/2014/main" id="{5EF739AC-02EB-4024-95F7-14A5B67A5790}"/>
              </a:ext>
            </a:extLst>
          </p:cNvPr>
          <p:cNvGrpSpPr/>
          <p:nvPr/>
        </p:nvGrpSpPr>
        <p:grpSpPr>
          <a:xfrm>
            <a:off x="4850018" y="4034027"/>
            <a:ext cx="1277553" cy="1324067"/>
            <a:chOff x="3979683" y="4649295"/>
            <a:chExt cx="1941921" cy="2012622"/>
          </a:xfrm>
        </p:grpSpPr>
        <p:sp>
          <p:nvSpPr>
            <p:cNvPr id="68" name="Rounded Rectangle 21">
              <a:extLst>
                <a:ext uri="{FF2B5EF4-FFF2-40B4-BE49-F238E27FC236}">
                  <a16:creationId xmlns:a16="http://schemas.microsoft.com/office/drawing/2014/main" id="{C1FB8121-3183-46A4-8912-F0FAF92F9AC8}"/>
                </a:ext>
              </a:extLst>
            </p:cNvPr>
            <p:cNvSpPr/>
            <p:nvPr/>
          </p:nvSpPr>
          <p:spPr>
            <a:xfrm>
              <a:off x="3979683" y="4719996"/>
              <a:ext cx="1941921" cy="194192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  <p:sp>
          <p:nvSpPr>
            <p:cNvPr id="69" name="Rounded Rectangle 22">
              <a:extLst>
                <a:ext uri="{FF2B5EF4-FFF2-40B4-BE49-F238E27FC236}">
                  <a16:creationId xmlns:a16="http://schemas.microsoft.com/office/drawing/2014/main" id="{E74E212E-8929-4387-8BAF-5D9CDE2F6D37}"/>
                </a:ext>
              </a:extLst>
            </p:cNvPr>
            <p:cNvSpPr/>
            <p:nvPr/>
          </p:nvSpPr>
          <p:spPr>
            <a:xfrm>
              <a:off x="3979683" y="4649295"/>
              <a:ext cx="1941921" cy="19419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/>
            </a:p>
          </p:txBody>
        </p:sp>
      </p:grpSp>
      <p:sp>
        <p:nvSpPr>
          <p:cNvPr id="94" name="Rectangle 43">
            <a:extLst>
              <a:ext uri="{FF2B5EF4-FFF2-40B4-BE49-F238E27FC236}">
                <a16:creationId xmlns:a16="http://schemas.microsoft.com/office/drawing/2014/main" id="{E6B5A256-A3EE-401E-A165-FF6CEC75B434}"/>
              </a:ext>
            </a:extLst>
          </p:cNvPr>
          <p:cNvSpPr/>
          <p:nvPr/>
        </p:nvSpPr>
        <p:spPr>
          <a:xfrm>
            <a:off x="-19582" y="2465567"/>
            <a:ext cx="333018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50" dirty="0"/>
              <a:t>Развитие инфраструктуры </a:t>
            </a:r>
            <a:r>
              <a:rPr lang="ru-RU" sz="1350" dirty="0" err="1"/>
              <a:t>стационарозамещающих</a:t>
            </a:r>
            <a:r>
              <a:rPr lang="ru-RU" sz="1350" dirty="0"/>
              <a:t> услуг для семей, воспитывающих детей с инвалидностью и детей с ограниченными возможностями здоровья</a:t>
            </a:r>
            <a:endParaRPr lang="id-ID" sz="1350" dirty="0"/>
          </a:p>
        </p:txBody>
      </p:sp>
      <p:sp>
        <p:nvSpPr>
          <p:cNvPr id="96" name="Rectangle 43">
            <a:extLst>
              <a:ext uri="{FF2B5EF4-FFF2-40B4-BE49-F238E27FC236}">
                <a16:creationId xmlns:a16="http://schemas.microsoft.com/office/drawing/2014/main" id="{62D91978-F154-4918-9453-C4D9C168A917}"/>
              </a:ext>
            </a:extLst>
          </p:cNvPr>
          <p:cNvSpPr/>
          <p:nvPr/>
        </p:nvSpPr>
        <p:spPr>
          <a:xfrm>
            <a:off x="6145121" y="2398071"/>
            <a:ext cx="29988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Повышение компетенций и приобретение новых навыков родителями воспитывающих детей с инвалидностью и детей с ограниченными возможностями здоровья</a:t>
            </a:r>
            <a:endParaRPr lang="id-ID" sz="1350" dirty="0"/>
          </a:p>
        </p:txBody>
      </p:sp>
      <p:sp>
        <p:nvSpPr>
          <p:cNvPr id="98" name="Rectangle 43">
            <a:extLst>
              <a:ext uri="{FF2B5EF4-FFF2-40B4-BE49-F238E27FC236}">
                <a16:creationId xmlns:a16="http://schemas.microsoft.com/office/drawing/2014/main" id="{486AF0DA-76D0-477F-8BEF-3E81F937DBB4}"/>
              </a:ext>
            </a:extLst>
          </p:cNvPr>
          <p:cNvSpPr/>
          <p:nvPr/>
        </p:nvSpPr>
        <p:spPr>
          <a:xfrm>
            <a:off x="6145121" y="4312502"/>
            <a:ext cx="299887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Повышение профессиональных компетенций специалистов социальной сферы</a:t>
            </a:r>
            <a:endParaRPr lang="id-ID" sz="1350" dirty="0"/>
          </a:p>
        </p:txBody>
      </p:sp>
      <p:pic>
        <p:nvPicPr>
          <p:cNvPr id="103" name="Рисунок 102" descr="Голова с шестеренками">
            <a:extLst>
              <a:ext uri="{FF2B5EF4-FFF2-40B4-BE49-F238E27FC236}">
                <a16:creationId xmlns:a16="http://schemas.microsoft.com/office/drawing/2014/main" id="{A23A8893-16FA-49F3-A13E-990FE7CB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55573" y="2833507"/>
            <a:ext cx="685800" cy="685800"/>
          </a:xfrm>
          <a:prstGeom prst="rect">
            <a:avLst/>
          </a:prstGeom>
        </p:spPr>
      </p:pic>
      <p:pic>
        <p:nvPicPr>
          <p:cNvPr id="105" name="Рисунок 104" descr="Карта с кнопкой">
            <a:extLst>
              <a:ext uri="{FF2B5EF4-FFF2-40B4-BE49-F238E27FC236}">
                <a16:creationId xmlns:a16="http://schemas.microsoft.com/office/drawing/2014/main" id="{8C299B13-A91E-4D2F-B86E-CB22AC904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53263" y="2832101"/>
            <a:ext cx="794839" cy="656161"/>
          </a:xfrm>
          <a:prstGeom prst="rect">
            <a:avLst/>
          </a:prstGeom>
        </p:spPr>
      </p:pic>
      <p:pic>
        <p:nvPicPr>
          <p:cNvPr id="107" name="Рисунок 106" descr="Семья с двумя детьми">
            <a:extLst>
              <a:ext uri="{FF2B5EF4-FFF2-40B4-BE49-F238E27FC236}">
                <a16:creationId xmlns:a16="http://schemas.microsoft.com/office/drawing/2014/main" id="{18DBBD52-82EF-4600-BDD8-F34CFF700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2586" y="4304527"/>
            <a:ext cx="735516" cy="735516"/>
          </a:xfrm>
          <a:prstGeom prst="rect">
            <a:avLst/>
          </a:prstGeom>
        </p:spPr>
      </p:pic>
      <p:pic>
        <p:nvPicPr>
          <p:cNvPr id="109" name="Рисунок 108" descr="Отзыв клиента">
            <a:extLst>
              <a:ext uri="{FF2B5EF4-FFF2-40B4-BE49-F238E27FC236}">
                <a16:creationId xmlns:a16="http://schemas.microsoft.com/office/drawing/2014/main" id="{D91A2CAF-4FF2-46C1-A26A-91855F565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58985" y="4349635"/>
            <a:ext cx="678976" cy="644004"/>
          </a:xfrm>
          <a:prstGeom prst="rect">
            <a:avLst/>
          </a:prstGeom>
        </p:spPr>
      </p:pic>
      <p:sp>
        <p:nvSpPr>
          <p:cNvPr id="36" name="Rectangle 43">
            <a:extLst>
              <a:ext uri="{FF2B5EF4-FFF2-40B4-BE49-F238E27FC236}">
                <a16:creationId xmlns:a16="http://schemas.microsoft.com/office/drawing/2014/main" id="{FC6CCC26-587F-4925-9BA4-F6D635443B1B}"/>
              </a:ext>
            </a:extLst>
          </p:cNvPr>
          <p:cNvSpPr/>
          <p:nvPr/>
        </p:nvSpPr>
        <p:spPr>
          <a:xfrm>
            <a:off x="418861" y="4460965"/>
            <a:ext cx="29538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50" dirty="0"/>
              <a:t>Максимальное включение родителей в процесс реабилитации</a:t>
            </a:r>
            <a:endParaRPr lang="id-ID" sz="1350" dirty="0"/>
          </a:p>
        </p:txBody>
      </p:sp>
    </p:spTree>
    <p:extLst>
      <p:ext uri="{BB962C8B-B14F-4D97-AF65-F5344CB8AC3E}">
        <p14:creationId xmlns:p14="http://schemas.microsoft.com/office/powerpoint/2010/main" val="11972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1742C15E-4977-4E8D-A71A-41CD828E2F84}"/>
              </a:ext>
            </a:extLst>
          </p:cNvPr>
          <p:cNvSpPr txBox="1">
            <a:spLocks/>
          </p:cNvSpPr>
          <p:nvPr/>
        </p:nvSpPr>
        <p:spPr>
          <a:xfrm>
            <a:off x="0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Результативность практики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целевых групп: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8D2630-5D9D-4EB2-8F01-BD2414C8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92" y="908720"/>
            <a:ext cx="7234711" cy="62884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D40488B-99B6-4C9D-B894-5330922B92CE}"/>
              </a:ext>
            </a:extLst>
          </p:cNvPr>
          <p:cNvSpPr txBox="1"/>
          <p:nvPr/>
        </p:nvSpPr>
        <p:spPr>
          <a:xfrm>
            <a:off x="2725955" y="2636912"/>
            <a:ext cx="365958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</a:rPr>
              <a:t>Созданы более </a:t>
            </a:r>
            <a:r>
              <a:rPr lang="ru-RU" sz="4400" dirty="0">
                <a:solidFill>
                  <a:srgbClr val="FF0000"/>
                </a:solidFill>
                <a:effectLst/>
              </a:rPr>
              <a:t>10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effectLst/>
              </a:rPr>
              <a:t>Служб помощи семьям, воспитывающих детей с ограниченными возможностями здоровья</a:t>
            </a:r>
            <a:endParaRPr lang="ru-RU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416003-CB52-4418-B518-A336A716D31A}"/>
              </a:ext>
            </a:extLst>
          </p:cNvPr>
          <p:cNvSpPr txBox="1"/>
          <p:nvPr/>
        </p:nvSpPr>
        <p:spPr>
          <a:xfrm>
            <a:off x="0" y="6488668"/>
            <a:ext cx="2627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highlight>
                <a:srgbClr val="C0C0C0"/>
              </a:highlight>
            </a:endParaRPr>
          </a:p>
        </p:txBody>
      </p:sp>
      <p:sp>
        <p:nvSpPr>
          <p:cNvPr id="37" name="Блок-схема: процесс 36">
            <a:extLst>
              <a:ext uri="{FF2B5EF4-FFF2-40B4-BE49-F238E27FC236}">
                <a16:creationId xmlns:a16="http://schemas.microsoft.com/office/drawing/2014/main" id="{E245AEDF-B27A-4640-B525-1FEA7EBF7079}"/>
              </a:ext>
            </a:extLst>
          </p:cNvPr>
          <p:cNvSpPr/>
          <p:nvPr/>
        </p:nvSpPr>
        <p:spPr>
          <a:xfrm>
            <a:off x="5428" y="0"/>
            <a:ext cx="216024" cy="68580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6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88" y="1233488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853050-2DDF-4117-923C-71338F02F833}"/>
              </a:ext>
            </a:extLst>
          </p:cNvPr>
          <p:cNvSpPr/>
          <p:nvPr/>
        </p:nvSpPr>
        <p:spPr>
          <a:xfrm>
            <a:off x="0" y="3286392"/>
            <a:ext cx="9144000" cy="871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39CB52E-117D-4257-856F-BA99D506AFA8}"/>
              </a:ext>
            </a:extLst>
          </p:cNvPr>
          <p:cNvGrpSpPr/>
          <p:nvPr/>
        </p:nvGrpSpPr>
        <p:grpSpPr>
          <a:xfrm>
            <a:off x="2260186" y="3187871"/>
            <a:ext cx="270000" cy="270000"/>
            <a:chOff x="3013581" y="3249000"/>
            <a:chExt cx="360000" cy="360000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89EED4BC-EB34-4D3B-82B0-AB1B1DC9107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B8F103E6-0A8B-473C-83C7-2881727A2420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C7280A5-338A-4B3C-B06B-68FF9AF45A29}"/>
              </a:ext>
            </a:extLst>
          </p:cNvPr>
          <p:cNvGrpSpPr/>
          <p:nvPr/>
        </p:nvGrpSpPr>
        <p:grpSpPr>
          <a:xfrm>
            <a:off x="1179077" y="3184942"/>
            <a:ext cx="270000" cy="27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923169B-8BAC-4087-8FD9-7D9FD6FAA8FC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03672043-2765-4665-9ABB-0E08848EF48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A34B9A6A-F4F4-4B67-85BE-3E4F7876B1DF}"/>
              </a:ext>
            </a:extLst>
          </p:cNvPr>
          <p:cNvGrpSpPr/>
          <p:nvPr/>
        </p:nvGrpSpPr>
        <p:grpSpPr>
          <a:xfrm>
            <a:off x="3341295" y="3182939"/>
            <a:ext cx="270000" cy="27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8E5DC287-3635-4BAF-96FA-BBF2C67AFD73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3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6AC00B0-25B7-48DC-9614-7B04DE589D5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B13A59-AAFC-4FF1-8DA0-E8294C4C5AAE}"/>
              </a:ext>
            </a:extLst>
          </p:cNvPr>
          <p:cNvGrpSpPr/>
          <p:nvPr/>
        </p:nvGrpSpPr>
        <p:grpSpPr>
          <a:xfrm>
            <a:off x="4424225" y="3188896"/>
            <a:ext cx="270000" cy="27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3F1A65CF-8673-442A-B7D3-1B6B5ABA4290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92D08B2-DB09-401A-9F7B-E58AE30C060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DB303C3-0DF0-4517-B478-C343CA76D67A}"/>
              </a:ext>
            </a:extLst>
          </p:cNvPr>
          <p:cNvGrpSpPr/>
          <p:nvPr/>
        </p:nvGrpSpPr>
        <p:grpSpPr>
          <a:xfrm>
            <a:off x="5532995" y="3187871"/>
            <a:ext cx="270000" cy="27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2FB53B7-6A47-4AC1-AE6B-7E36B44D93DD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5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15EA798E-A690-48EC-A73E-F021A41C6F02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B96EA28-2C92-408F-A2B2-DB8908952C57}"/>
              </a:ext>
            </a:extLst>
          </p:cNvPr>
          <p:cNvGrpSpPr/>
          <p:nvPr/>
        </p:nvGrpSpPr>
        <p:grpSpPr>
          <a:xfrm>
            <a:off x="6613816" y="3180937"/>
            <a:ext cx="270000" cy="27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5693ABFE-45FE-45FF-99F0-5770E8923997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6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CAA7AA9-C7F5-4197-96E0-52E6EA3BE75A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41E6B96C-C9A2-4F83-BA16-77B137AD5A3A}"/>
              </a:ext>
            </a:extLst>
          </p:cNvPr>
          <p:cNvGrpSpPr/>
          <p:nvPr/>
        </p:nvGrpSpPr>
        <p:grpSpPr>
          <a:xfrm>
            <a:off x="7722585" y="3178934"/>
            <a:ext cx="270000" cy="270000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2E43DDF1-90A6-409A-BFE3-2ADAD0BB076B}"/>
                </a:ext>
              </a:extLst>
            </p:cNvPr>
            <p:cNvSpPr/>
            <p:nvPr/>
          </p:nvSpPr>
          <p:spPr>
            <a:xfrm>
              <a:off x="3046268" y="3282330"/>
              <a:ext cx="288000" cy="28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7BED9DC-BD55-4B1E-AD5C-E16BF27A7E4C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60" name="Круг: прозрачная заливка 59">
            <a:extLst>
              <a:ext uri="{FF2B5EF4-FFF2-40B4-BE49-F238E27FC236}">
                <a16:creationId xmlns:a16="http://schemas.microsoft.com/office/drawing/2014/main" id="{662F4C5C-7E7F-4407-AB5B-449BF82223FE}"/>
              </a:ext>
            </a:extLst>
          </p:cNvPr>
          <p:cNvSpPr/>
          <p:nvPr/>
        </p:nvSpPr>
        <p:spPr>
          <a:xfrm>
            <a:off x="4030018" y="1227853"/>
            <a:ext cx="1053446" cy="1053446"/>
          </a:xfrm>
          <a:prstGeom prst="donut">
            <a:avLst>
              <a:gd name="adj" fmla="val 8904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2" name="Круг: прозрачная заливка 61">
            <a:extLst>
              <a:ext uri="{FF2B5EF4-FFF2-40B4-BE49-F238E27FC236}">
                <a16:creationId xmlns:a16="http://schemas.microsoft.com/office/drawing/2014/main" id="{5C6578A3-5C45-4340-A6BA-060E1320ADF8}"/>
              </a:ext>
            </a:extLst>
          </p:cNvPr>
          <p:cNvSpPr/>
          <p:nvPr/>
        </p:nvSpPr>
        <p:spPr>
          <a:xfrm>
            <a:off x="784869" y="4358585"/>
            <a:ext cx="1053446" cy="1053446"/>
          </a:xfrm>
          <a:prstGeom prst="donut">
            <a:avLst>
              <a:gd name="adj" fmla="val 8904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3" name="Круг: прозрачная заливка 62">
            <a:extLst>
              <a:ext uri="{FF2B5EF4-FFF2-40B4-BE49-F238E27FC236}">
                <a16:creationId xmlns:a16="http://schemas.microsoft.com/office/drawing/2014/main" id="{7422841A-0334-4E48-91A8-6DFB1ED03AEF}"/>
              </a:ext>
            </a:extLst>
          </p:cNvPr>
          <p:cNvSpPr/>
          <p:nvPr/>
        </p:nvSpPr>
        <p:spPr>
          <a:xfrm>
            <a:off x="1876392" y="1227853"/>
            <a:ext cx="1053446" cy="1053446"/>
          </a:xfrm>
          <a:prstGeom prst="donut">
            <a:avLst>
              <a:gd name="adj" fmla="val 8904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1" name="Круг: прозрачная заливка 90">
            <a:extLst>
              <a:ext uri="{FF2B5EF4-FFF2-40B4-BE49-F238E27FC236}">
                <a16:creationId xmlns:a16="http://schemas.microsoft.com/office/drawing/2014/main" id="{8314137A-B729-425B-A7DA-218A2E72BF96}"/>
              </a:ext>
            </a:extLst>
          </p:cNvPr>
          <p:cNvSpPr/>
          <p:nvPr/>
        </p:nvSpPr>
        <p:spPr>
          <a:xfrm>
            <a:off x="2947087" y="4358585"/>
            <a:ext cx="1053446" cy="1053446"/>
          </a:xfrm>
          <a:prstGeom prst="donut">
            <a:avLst>
              <a:gd name="adj" fmla="val 8904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3" name="Круг: прозрачная заливка 92">
            <a:extLst>
              <a:ext uri="{FF2B5EF4-FFF2-40B4-BE49-F238E27FC236}">
                <a16:creationId xmlns:a16="http://schemas.microsoft.com/office/drawing/2014/main" id="{E2974A3E-0BDA-45CD-ABDB-A5FCF9FC8E56}"/>
              </a:ext>
            </a:extLst>
          </p:cNvPr>
          <p:cNvSpPr/>
          <p:nvPr/>
        </p:nvSpPr>
        <p:spPr>
          <a:xfrm>
            <a:off x="5143468" y="4358320"/>
            <a:ext cx="1053446" cy="1053446"/>
          </a:xfrm>
          <a:prstGeom prst="donut">
            <a:avLst>
              <a:gd name="adj" fmla="val 8904"/>
            </a:avLst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5" name="Круг: прозрачная заливка 94">
            <a:extLst>
              <a:ext uri="{FF2B5EF4-FFF2-40B4-BE49-F238E27FC236}">
                <a16:creationId xmlns:a16="http://schemas.microsoft.com/office/drawing/2014/main" id="{82EE8894-188D-4EE6-B765-942FEC070C48}"/>
              </a:ext>
            </a:extLst>
          </p:cNvPr>
          <p:cNvSpPr/>
          <p:nvPr/>
        </p:nvSpPr>
        <p:spPr>
          <a:xfrm>
            <a:off x="6224781" y="1228879"/>
            <a:ext cx="1053446" cy="1053446"/>
          </a:xfrm>
          <a:prstGeom prst="donut">
            <a:avLst>
              <a:gd name="adj" fmla="val 8904"/>
            </a:avLst>
          </a:pr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7" name="Круг: прозрачная заливка 96">
            <a:extLst>
              <a:ext uri="{FF2B5EF4-FFF2-40B4-BE49-F238E27FC236}">
                <a16:creationId xmlns:a16="http://schemas.microsoft.com/office/drawing/2014/main" id="{6E4CBB6E-98C0-4DAB-A486-44BCC8888E07}"/>
              </a:ext>
            </a:extLst>
          </p:cNvPr>
          <p:cNvSpPr/>
          <p:nvPr/>
        </p:nvSpPr>
        <p:spPr>
          <a:xfrm>
            <a:off x="7328377" y="4358320"/>
            <a:ext cx="1053446" cy="1053446"/>
          </a:xfrm>
          <a:prstGeom prst="donut">
            <a:avLst>
              <a:gd name="adj" fmla="val 890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99" name="Круг: прозрачная заливка 98">
            <a:extLst>
              <a:ext uri="{FF2B5EF4-FFF2-40B4-BE49-F238E27FC236}">
                <a16:creationId xmlns:a16="http://schemas.microsoft.com/office/drawing/2014/main" id="{C820C7EA-9004-4573-B0A7-905AC0753324}"/>
              </a:ext>
            </a:extLst>
          </p:cNvPr>
          <p:cNvSpPr/>
          <p:nvPr/>
        </p:nvSpPr>
        <p:spPr>
          <a:xfrm flipV="1">
            <a:off x="1223968" y="4234121"/>
            <a:ext cx="162831" cy="162831"/>
          </a:xfrm>
          <a:prstGeom prst="donut">
            <a:avLst>
              <a:gd name="adj" fmla="val 31490"/>
            </a:avLst>
          </a:prstGeom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01" name="Круг: прозрачная заливка 100">
            <a:extLst>
              <a:ext uri="{FF2B5EF4-FFF2-40B4-BE49-F238E27FC236}">
                <a16:creationId xmlns:a16="http://schemas.microsoft.com/office/drawing/2014/main" id="{701A043C-87A8-46D8-99DF-3F3A55FAE64C}"/>
              </a:ext>
            </a:extLst>
          </p:cNvPr>
          <p:cNvSpPr/>
          <p:nvPr/>
        </p:nvSpPr>
        <p:spPr>
          <a:xfrm flipV="1">
            <a:off x="2319254" y="2242583"/>
            <a:ext cx="162831" cy="162831"/>
          </a:xfrm>
          <a:prstGeom prst="donut">
            <a:avLst>
              <a:gd name="adj" fmla="val 3149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03" name="Круг: прозрачная заливка 102">
            <a:extLst>
              <a:ext uri="{FF2B5EF4-FFF2-40B4-BE49-F238E27FC236}">
                <a16:creationId xmlns:a16="http://schemas.microsoft.com/office/drawing/2014/main" id="{F52C47A8-6BF2-4DD2-8A6F-5D245BC1D64D}"/>
              </a:ext>
            </a:extLst>
          </p:cNvPr>
          <p:cNvSpPr/>
          <p:nvPr/>
        </p:nvSpPr>
        <p:spPr>
          <a:xfrm flipV="1">
            <a:off x="4484150" y="2242583"/>
            <a:ext cx="162831" cy="162831"/>
          </a:xfrm>
          <a:prstGeom prst="donut">
            <a:avLst>
              <a:gd name="adj" fmla="val 3149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05" name="Круг: прозрачная заливка 104">
            <a:extLst>
              <a:ext uri="{FF2B5EF4-FFF2-40B4-BE49-F238E27FC236}">
                <a16:creationId xmlns:a16="http://schemas.microsoft.com/office/drawing/2014/main" id="{216B19DF-6FD8-404B-BADC-345CC35E902F}"/>
              </a:ext>
            </a:extLst>
          </p:cNvPr>
          <p:cNvSpPr/>
          <p:nvPr/>
        </p:nvSpPr>
        <p:spPr>
          <a:xfrm flipV="1">
            <a:off x="3385351" y="4234121"/>
            <a:ext cx="162831" cy="162831"/>
          </a:xfrm>
          <a:prstGeom prst="donut">
            <a:avLst>
              <a:gd name="adj" fmla="val 3149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08" name="Круг: прозрачная заливка 107">
            <a:extLst>
              <a:ext uri="{FF2B5EF4-FFF2-40B4-BE49-F238E27FC236}">
                <a16:creationId xmlns:a16="http://schemas.microsoft.com/office/drawing/2014/main" id="{C34E12E1-8738-4992-928A-5450A28900F9}"/>
              </a:ext>
            </a:extLst>
          </p:cNvPr>
          <p:cNvSpPr/>
          <p:nvPr/>
        </p:nvSpPr>
        <p:spPr>
          <a:xfrm flipV="1">
            <a:off x="6671282" y="2245175"/>
            <a:ext cx="162831" cy="162831"/>
          </a:xfrm>
          <a:prstGeom prst="donut">
            <a:avLst>
              <a:gd name="adj" fmla="val 31490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10" name="Круг: прозрачная заливка 109">
            <a:extLst>
              <a:ext uri="{FF2B5EF4-FFF2-40B4-BE49-F238E27FC236}">
                <a16:creationId xmlns:a16="http://schemas.microsoft.com/office/drawing/2014/main" id="{2EBAFA88-A3C8-4694-B3EF-61E8E174C97F}"/>
              </a:ext>
            </a:extLst>
          </p:cNvPr>
          <p:cNvSpPr/>
          <p:nvPr/>
        </p:nvSpPr>
        <p:spPr>
          <a:xfrm flipV="1">
            <a:off x="5579087" y="4234121"/>
            <a:ext cx="162831" cy="162831"/>
          </a:xfrm>
          <a:prstGeom prst="donut">
            <a:avLst>
              <a:gd name="adj" fmla="val 31490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12" name="Круг: прозрачная заливка 111">
            <a:extLst>
              <a:ext uri="{FF2B5EF4-FFF2-40B4-BE49-F238E27FC236}">
                <a16:creationId xmlns:a16="http://schemas.microsoft.com/office/drawing/2014/main" id="{EFC6CCA3-908F-4ED0-8F99-2916C27EFEAE}"/>
              </a:ext>
            </a:extLst>
          </p:cNvPr>
          <p:cNvSpPr/>
          <p:nvPr/>
        </p:nvSpPr>
        <p:spPr>
          <a:xfrm flipV="1">
            <a:off x="7771059" y="4236186"/>
            <a:ext cx="162831" cy="162831"/>
          </a:xfrm>
          <a:prstGeom prst="donut">
            <a:avLst>
              <a:gd name="adj" fmla="val 31490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B0E48C9B-CD22-4E2C-9D8F-C4261944258E}"/>
              </a:ext>
            </a:extLst>
          </p:cNvPr>
          <p:cNvCxnSpPr>
            <a:cxnSpLocks/>
          </p:cNvCxnSpPr>
          <p:nvPr/>
        </p:nvCxnSpPr>
        <p:spPr>
          <a:xfrm>
            <a:off x="2400669" y="2377871"/>
            <a:ext cx="0" cy="74250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Дуга 114">
            <a:extLst>
              <a:ext uri="{FF2B5EF4-FFF2-40B4-BE49-F238E27FC236}">
                <a16:creationId xmlns:a16="http://schemas.microsoft.com/office/drawing/2014/main" id="{D25BFBA5-7DE9-45EF-9834-825BD70AD1FE}"/>
              </a:ext>
            </a:extLst>
          </p:cNvPr>
          <p:cNvSpPr/>
          <p:nvPr/>
        </p:nvSpPr>
        <p:spPr>
          <a:xfrm rot="18803767">
            <a:off x="2241468" y="3118051"/>
            <a:ext cx="308388" cy="308388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F49CCE0D-C516-4441-B0B7-62539F4337BA}"/>
              </a:ext>
            </a:extLst>
          </p:cNvPr>
          <p:cNvCxnSpPr>
            <a:cxnSpLocks/>
          </p:cNvCxnSpPr>
          <p:nvPr/>
        </p:nvCxnSpPr>
        <p:spPr>
          <a:xfrm>
            <a:off x="4565565" y="2370740"/>
            <a:ext cx="0" cy="74250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Дуга 117">
            <a:extLst>
              <a:ext uri="{FF2B5EF4-FFF2-40B4-BE49-F238E27FC236}">
                <a16:creationId xmlns:a16="http://schemas.microsoft.com/office/drawing/2014/main" id="{64D92A57-409C-47B7-A15E-CF557BFAA809}"/>
              </a:ext>
            </a:extLst>
          </p:cNvPr>
          <p:cNvSpPr/>
          <p:nvPr/>
        </p:nvSpPr>
        <p:spPr>
          <a:xfrm rot="18803767">
            <a:off x="4406364" y="3110920"/>
            <a:ext cx="308388" cy="308388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EDA47451-CA82-4DF5-928D-867BD7806B56}"/>
              </a:ext>
            </a:extLst>
          </p:cNvPr>
          <p:cNvGrpSpPr/>
          <p:nvPr/>
        </p:nvGrpSpPr>
        <p:grpSpPr>
          <a:xfrm>
            <a:off x="6595721" y="2365382"/>
            <a:ext cx="308388" cy="1048568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E702FC88-0288-4B99-96DB-4B30E9C02BC2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Дуга 119">
              <a:extLst>
                <a:ext uri="{FF2B5EF4-FFF2-40B4-BE49-F238E27FC236}">
                  <a16:creationId xmlns:a16="http://schemas.microsoft.com/office/drawing/2014/main" id="{A25F875F-A06C-4641-95F6-B483DEE84FC9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03CC62D5-6C66-40F0-B9A5-C3C49BF96E2E}"/>
              </a:ext>
            </a:extLst>
          </p:cNvPr>
          <p:cNvGrpSpPr/>
          <p:nvPr/>
        </p:nvGrpSpPr>
        <p:grpSpPr>
          <a:xfrm rot="10800000">
            <a:off x="7703288" y="3212843"/>
            <a:ext cx="308388" cy="1048568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AC3993B2-54D8-49AB-AE46-125C388A6F68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Дуга 123">
              <a:extLst>
                <a:ext uri="{FF2B5EF4-FFF2-40B4-BE49-F238E27FC236}">
                  <a16:creationId xmlns:a16="http://schemas.microsoft.com/office/drawing/2014/main" id="{58880A40-0D73-419A-A65B-5A894F6DC66C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B269A1AB-292B-4DEB-B966-185F56F40336}"/>
              </a:ext>
            </a:extLst>
          </p:cNvPr>
          <p:cNvGrpSpPr/>
          <p:nvPr/>
        </p:nvGrpSpPr>
        <p:grpSpPr>
          <a:xfrm rot="10800000">
            <a:off x="5511316" y="3213521"/>
            <a:ext cx="308388" cy="1048568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D3887992-9A70-4EF6-8406-56FDE2A3CAB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Дуга 126">
              <a:extLst>
                <a:ext uri="{FF2B5EF4-FFF2-40B4-BE49-F238E27FC236}">
                  <a16:creationId xmlns:a16="http://schemas.microsoft.com/office/drawing/2014/main" id="{4FC28FC3-5605-4BE4-BDE6-2620D5F43380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668E7EC3-64C4-4B7C-BD33-2E6C69CB736C}"/>
              </a:ext>
            </a:extLst>
          </p:cNvPr>
          <p:cNvGrpSpPr/>
          <p:nvPr/>
        </p:nvGrpSpPr>
        <p:grpSpPr>
          <a:xfrm rot="10800000">
            <a:off x="3321652" y="3213521"/>
            <a:ext cx="308388" cy="1048568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02E2DEA9-8614-45F1-9C4E-A1BFA0485CF4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Дуга 129">
              <a:extLst>
                <a:ext uri="{FF2B5EF4-FFF2-40B4-BE49-F238E27FC236}">
                  <a16:creationId xmlns:a16="http://schemas.microsoft.com/office/drawing/2014/main" id="{99C13443-DE9F-487F-9996-1998B8EE7C02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CF8D3C4-A509-4D06-B6A3-4D81EFA60EE3}"/>
              </a:ext>
            </a:extLst>
          </p:cNvPr>
          <p:cNvGrpSpPr/>
          <p:nvPr/>
        </p:nvGrpSpPr>
        <p:grpSpPr>
          <a:xfrm rot="10800000">
            <a:off x="1156196" y="3212843"/>
            <a:ext cx="308388" cy="1048568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28A97796-3D6B-4927-8DFB-E42C80D3ACC3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Дуга 132">
              <a:extLst>
                <a:ext uri="{FF2B5EF4-FFF2-40B4-BE49-F238E27FC236}">
                  <a16:creationId xmlns:a16="http://schemas.microsoft.com/office/drawing/2014/main" id="{6D7B70F4-0838-4E1F-A9EE-9693C90CA335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135" name="Рисунок 134" descr="Исследование">
            <a:extLst>
              <a:ext uri="{FF2B5EF4-FFF2-40B4-BE49-F238E27FC236}">
                <a16:creationId xmlns:a16="http://schemas.microsoft.com/office/drawing/2014/main" id="{6B2B9D20-4B25-4B06-9EF9-FC8936DA2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06532" y="1520693"/>
            <a:ext cx="486000" cy="486000"/>
          </a:xfrm>
          <a:prstGeom prst="rect">
            <a:avLst/>
          </a:prstGeom>
        </p:spPr>
      </p:pic>
      <p:pic>
        <p:nvPicPr>
          <p:cNvPr id="137" name="Рисунок 136" descr="Мужчина с тростью">
            <a:extLst>
              <a:ext uri="{FF2B5EF4-FFF2-40B4-BE49-F238E27FC236}">
                <a16:creationId xmlns:a16="http://schemas.microsoft.com/office/drawing/2014/main" id="{59DA21E7-5DD9-4049-9609-250E14AF3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22565" y="1507440"/>
            <a:ext cx="486000" cy="486000"/>
          </a:xfrm>
          <a:prstGeom prst="rect">
            <a:avLst/>
          </a:prstGeom>
        </p:spPr>
      </p:pic>
      <p:pic>
        <p:nvPicPr>
          <p:cNvPr id="141" name="Рисунок 140" descr="Ползающий ребенок">
            <a:extLst>
              <a:ext uri="{FF2B5EF4-FFF2-40B4-BE49-F238E27FC236}">
                <a16:creationId xmlns:a16="http://schemas.microsoft.com/office/drawing/2014/main" id="{103D5F84-BDB6-414C-807C-BD081A376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2383" y="4642043"/>
            <a:ext cx="486000" cy="486000"/>
          </a:xfrm>
          <a:prstGeom prst="rect">
            <a:avLst/>
          </a:prstGeom>
        </p:spPr>
      </p:pic>
      <p:pic>
        <p:nvPicPr>
          <p:cNvPr id="143" name="Рисунок 142" descr="Такси">
            <a:extLst>
              <a:ext uri="{FF2B5EF4-FFF2-40B4-BE49-F238E27FC236}">
                <a16:creationId xmlns:a16="http://schemas.microsoft.com/office/drawing/2014/main" id="{60A97091-C09C-43DD-9E49-6279401342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69376" y="4642043"/>
            <a:ext cx="486000" cy="486000"/>
          </a:xfrm>
          <a:prstGeom prst="rect">
            <a:avLst/>
          </a:prstGeom>
        </p:spPr>
      </p:pic>
      <p:pic>
        <p:nvPicPr>
          <p:cNvPr id="145" name="Рисунок 144" descr="Сирена">
            <a:extLst>
              <a:ext uri="{FF2B5EF4-FFF2-40B4-BE49-F238E27FC236}">
                <a16:creationId xmlns:a16="http://schemas.microsoft.com/office/drawing/2014/main" id="{2857288B-32D9-40D4-8FEE-AE5B5A6AAE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76965" y="4637903"/>
            <a:ext cx="486000" cy="486000"/>
          </a:xfrm>
          <a:prstGeom prst="rect">
            <a:avLst/>
          </a:prstGeom>
        </p:spPr>
      </p:pic>
      <p:pic>
        <p:nvPicPr>
          <p:cNvPr id="147" name="Рисунок 146" descr="Всеобщий доступ">
            <a:extLst>
              <a:ext uri="{FF2B5EF4-FFF2-40B4-BE49-F238E27FC236}">
                <a16:creationId xmlns:a16="http://schemas.microsoft.com/office/drawing/2014/main" id="{6267BDD6-6F6F-4788-8EF9-E33EF2214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614482" y="4637903"/>
            <a:ext cx="486000" cy="48600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6F260997-C9F2-47C5-8D68-94A7B0D33AFA}"/>
              </a:ext>
            </a:extLst>
          </p:cNvPr>
          <p:cNvSpPr txBox="1"/>
          <p:nvPr/>
        </p:nvSpPr>
        <p:spPr>
          <a:xfrm>
            <a:off x="543933" y="2345633"/>
            <a:ext cx="1570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400" b="1" dirty="0">
                <a:solidFill>
                  <a:schemeClr val="accent1"/>
                </a:solidFill>
              </a:rPr>
              <a:t> Служба </a:t>
            </a:r>
          </a:p>
          <a:p>
            <a:pPr algn="ctr"/>
            <a:r>
              <a:rPr lang="ru-RU" sz="1400" b="1" dirty="0">
                <a:solidFill>
                  <a:schemeClr val="accent1"/>
                </a:solidFill>
              </a:rPr>
              <a:t>ранней помощи;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0BDBBA1-6444-4D06-B2E9-9F8922B6C7F8}"/>
              </a:ext>
            </a:extLst>
          </p:cNvPr>
          <p:cNvSpPr txBox="1"/>
          <p:nvPr/>
        </p:nvSpPr>
        <p:spPr>
          <a:xfrm>
            <a:off x="1360628" y="3496435"/>
            <a:ext cx="20697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r>
              <a:rPr lang="ru-RU" sz="1400" b="1" dirty="0">
                <a:solidFill>
                  <a:schemeClr val="accent2"/>
                </a:solidFill>
              </a:rPr>
              <a:t>Служба социального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</a:rPr>
              <a:t> сопровождения семей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</a:rPr>
              <a:t>с детьми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D694A6A-BA3A-4A90-B5EE-3603632021C2}"/>
              </a:ext>
            </a:extLst>
          </p:cNvPr>
          <p:cNvSpPr txBox="1"/>
          <p:nvPr/>
        </p:nvSpPr>
        <p:spPr>
          <a:xfrm>
            <a:off x="2922753" y="2247896"/>
            <a:ext cx="12255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1200" b="1" dirty="0">
                <a:solidFill>
                  <a:schemeClr val="accent3"/>
                </a:solidFill>
              </a:rPr>
              <a:t> </a:t>
            </a:r>
            <a:r>
              <a:rPr lang="ru-RU" sz="1400" b="1" dirty="0">
                <a:solidFill>
                  <a:srgbClr val="80D41A"/>
                </a:solidFill>
              </a:rPr>
              <a:t>Служба</a:t>
            </a:r>
          </a:p>
          <a:p>
            <a:pPr algn="ctr"/>
            <a:r>
              <a:rPr lang="ru-RU" sz="1400" b="1" dirty="0">
                <a:solidFill>
                  <a:srgbClr val="80D41A"/>
                </a:solidFill>
              </a:rPr>
              <a:t> «Домашний </a:t>
            </a:r>
          </a:p>
          <a:p>
            <a:pPr algn="ctr"/>
            <a:r>
              <a:rPr lang="ru-RU" sz="1400" b="1" dirty="0">
                <a:solidFill>
                  <a:srgbClr val="80D41A"/>
                </a:solidFill>
              </a:rPr>
              <a:t>консультант»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1121DCB-2B6A-43E7-943F-B2178C5F209C}"/>
              </a:ext>
            </a:extLst>
          </p:cNvPr>
          <p:cNvSpPr txBox="1"/>
          <p:nvPr/>
        </p:nvSpPr>
        <p:spPr>
          <a:xfrm>
            <a:off x="4795107" y="1666243"/>
            <a:ext cx="187583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4</a:t>
            </a:r>
            <a:r>
              <a:rPr lang="ru-RU" sz="1200" b="1" dirty="0">
                <a:solidFill>
                  <a:schemeClr val="accent5"/>
                </a:solidFill>
              </a:rPr>
              <a:t> </a:t>
            </a:r>
            <a:r>
              <a:rPr lang="ru-RU" sz="1400" b="1" dirty="0">
                <a:solidFill>
                  <a:schemeClr val="accent5"/>
                </a:solidFill>
              </a:rPr>
              <a:t>пункта </a:t>
            </a:r>
          </a:p>
          <a:p>
            <a:pPr algn="ctr"/>
            <a:r>
              <a:rPr lang="ru-RU" sz="1400" b="1" dirty="0">
                <a:solidFill>
                  <a:schemeClr val="accent5"/>
                </a:solidFill>
              </a:rPr>
              <a:t>приема вещей </a:t>
            </a:r>
          </a:p>
          <a:p>
            <a:pPr algn="ctr"/>
            <a:r>
              <a:rPr lang="ru-RU" sz="1400" b="1" dirty="0">
                <a:solidFill>
                  <a:schemeClr val="accent5"/>
                </a:solidFill>
              </a:rPr>
              <a:t>и предметов первой </a:t>
            </a:r>
          </a:p>
          <a:p>
            <a:pPr algn="ctr"/>
            <a:r>
              <a:rPr lang="ru-RU" sz="1400" b="1" dirty="0">
                <a:solidFill>
                  <a:schemeClr val="accent5"/>
                </a:solidFill>
              </a:rPr>
              <a:t>необходимости </a:t>
            </a:r>
          </a:p>
          <a:p>
            <a:pPr algn="ctr"/>
            <a:r>
              <a:rPr lang="ru-RU" sz="1400" b="1" dirty="0">
                <a:solidFill>
                  <a:schemeClr val="accent5"/>
                </a:solidFill>
              </a:rPr>
              <a:t>«Благотворительный </a:t>
            </a:r>
          </a:p>
          <a:p>
            <a:pPr algn="ctr"/>
            <a:r>
              <a:rPr lang="ru-RU" sz="1400" b="1" dirty="0">
                <a:solidFill>
                  <a:schemeClr val="accent5"/>
                </a:solidFill>
              </a:rPr>
              <a:t>склад»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F43C020-6F9C-47A2-90D0-166929C8CD57}"/>
              </a:ext>
            </a:extLst>
          </p:cNvPr>
          <p:cNvSpPr txBox="1"/>
          <p:nvPr/>
        </p:nvSpPr>
        <p:spPr>
          <a:xfrm>
            <a:off x="3744584" y="3541356"/>
            <a:ext cx="17540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1200" b="1" dirty="0">
                <a:solidFill>
                  <a:schemeClr val="accent4"/>
                </a:solidFill>
              </a:rPr>
              <a:t> </a:t>
            </a:r>
            <a:r>
              <a:rPr lang="ru-RU" sz="1400" b="1" dirty="0">
                <a:solidFill>
                  <a:schemeClr val="accent4"/>
                </a:solidFill>
              </a:rPr>
              <a:t>пункт проката</a:t>
            </a:r>
          </a:p>
          <a:p>
            <a:pPr algn="ctr"/>
            <a:r>
              <a:rPr lang="ru-RU" sz="1400" b="1" dirty="0">
                <a:solidFill>
                  <a:schemeClr val="accent4"/>
                </a:solidFill>
              </a:rPr>
              <a:t>реабилитационного</a:t>
            </a:r>
          </a:p>
          <a:p>
            <a:pPr algn="ctr"/>
            <a:r>
              <a:rPr lang="ru-RU" sz="1400" b="1" dirty="0">
                <a:solidFill>
                  <a:schemeClr val="accent4"/>
                </a:solidFill>
              </a:rPr>
              <a:t>оборудования</a:t>
            </a:r>
          </a:p>
          <a:p>
            <a:pPr algn="ctr"/>
            <a:r>
              <a:rPr lang="ru-RU" sz="1400" b="1" dirty="0">
                <a:solidFill>
                  <a:schemeClr val="accent4"/>
                </a:solidFill>
              </a:rPr>
              <a:t>«Нет преград»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F26CD0E-133D-4362-A64D-441B90D10E5E}"/>
              </a:ext>
            </a:extLst>
          </p:cNvPr>
          <p:cNvSpPr txBox="1"/>
          <p:nvPr/>
        </p:nvSpPr>
        <p:spPr>
          <a:xfrm>
            <a:off x="5740153" y="3346768"/>
            <a:ext cx="208262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200" b="1" dirty="0">
                <a:solidFill>
                  <a:schemeClr val="accent6"/>
                </a:solidFill>
              </a:rPr>
              <a:t> </a:t>
            </a:r>
            <a:r>
              <a:rPr lang="ru-RU" sz="1400" b="1" dirty="0">
                <a:solidFill>
                  <a:schemeClr val="accent6"/>
                </a:solidFill>
              </a:rPr>
              <a:t>выездная</a:t>
            </a:r>
          </a:p>
          <a:p>
            <a:pPr algn="ctr"/>
            <a:r>
              <a:rPr lang="ru-RU" sz="1400" b="1" dirty="0">
                <a:solidFill>
                  <a:schemeClr val="accent6"/>
                </a:solidFill>
              </a:rPr>
              <a:t>социальная </a:t>
            </a:r>
          </a:p>
          <a:p>
            <a:pPr algn="ctr"/>
            <a:r>
              <a:rPr lang="ru-RU" sz="1400" b="1" dirty="0">
                <a:solidFill>
                  <a:schemeClr val="accent6"/>
                </a:solidFill>
              </a:rPr>
              <a:t>служба </a:t>
            </a:r>
          </a:p>
          <a:p>
            <a:pPr algn="ctr"/>
            <a:r>
              <a:rPr lang="ru-RU" sz="1200" b="1" dirty="0">
                <a:solidFill>
                  <a:schemeClr val="accent6"/>
                </a:solidFill>
              </a:rPr>
              <a:t>«</a:t>
            </a:r>
            <a:r>
              <a:rPr lang="ru-RU" sz="1200" b="1" dirty="0" err="1">
                <a:solidFill>
                  <a:schemeClr val="accent6"/>
                </a:solidFill>
              </a:rPr>
              <a:t>Микрореабилитационный</a:t>
            </a:r>
            <a:r>
              <a:rPr lang="ru-RU" sz="1200" b="1" dirty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6"/>
                </a:solidFill>
              </a:rPr>
              <a:t>центр»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33C3626-FB85-4829-B0FD-B24A16C83453}"/>
              </a:ext>
            </a:extLst>
          </p:cNvPr>
          <p:cNvSpPr txBox="1"/>
          <p:nvPr/>
        </p:nvSpPr>
        <p:spPr>
          <a:xfrm>
            <a:off x="7162491" y="1796940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группа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кратковременного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пребывания для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детей-инвалидов и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детей с ОВЗ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F5C6F93-0614-412B-8B81-3A90CD6AD22C}"/>
              </a:ext>
            </a:extLst>
          </p:cNvPr>
          <p:cNvSpPr txBox="1"/>
          <p:nvPr/>
        </p:nvSpPr>
        <p:spPr>
          <a:xfrm>
            <a:off x="1002897" y="54115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2018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FFE14E-8E29-4F31-87FB-3A1C58B2269E}"/>
              </a:ext>
            </a:extLst>
          </p:cNvPr>
          <p:cNvSpPr txBox="1"/>
          <p:nvPr/>
        </p:nvSpPr>
        <p:spPr>
          <a:xfrm>
            <a:off x="2104567" y="8961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2019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BCC1B60-F0D7-4DA0-AF83-CD9D6C6123E0}"/>
              </a:ext>
            </a:extLst>
          </p:cNvPr>
          <p:cNvSpPr txBox="1"/>
          <p:nvPr/>
        </p:nvSpPr>
        <p:spPr>
          <a:xfrm>
            <a:off x="4258192" y="8961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2020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9ED26A9-6A4A-406E-B7AC-469BCEBE831E}"/>
              </a:ext>
            </a:extLst>
          </p:cNvPr>
          <p:cNvSpPr txBox="1"/>
          <p:nvPr/>
        </p:nvSpPr>
        <p:spPr>
          <a:xfrm>
            <a:off x="6443845" y="8879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</a:t>
            </a:r>
            <a:endParaRPr lang="ru-RU" b="1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93C06FD5-99C1-47C4-924E-4B6DB6CBEC66}"/>
              </a:ext>
            </a:extLst>
          </p:cNvPr>
          <p:cNvSpPr txBox="1"/>
          <p:nvPr/>
        </p:nvSpPr>
        <p:spPr>
          <a:xfrm>
            <a:off x="3171324" y="54115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2019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4811A26-7876-4DB6-BB86-59631D6A314E}"/>
              </a:ext>
            </a:extLst>
          </p:cNvPr>
          <p:cNvSpPr txBox="1"/>
          <p:nvPr/>
        </p:nvSpPr>
        <p:spPr>
          <a:xfrm>
            <a:off x="5358016" y="54139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2021</a:t>
            </a:r>
            <a:endParaRPr lang="ru-RU" b="1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0A1B599-D347-4D06-817F-8C6874E8D44A}"/>
              </a:ext>
            </a:extLst>
          </p:cNvPr>
          <p:cNvSpPr txBox="1"/>
          <p:nvPr/>
        </p:nvSpPr>
        <p:spPr>
          <a:xfrm>
            <a:off x="7549988" y="54139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2022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3B3309FE-88C2-4A4E-991B-3E5C4446BA38}"/>
              </a:ext>
            </a:extLst>
          </p:cNvPr>
          <p:cNvSpPr txBox="1">
            <a:spLocks/>
          </p:cNvSpPr>
          <p:nvPr/>
        </p:nvSpPr>
        <p:spPr>
          <a:xfrm>
            <a:off x="-14384" y="26431"/>
            <a:ext cx="9158384" cy="76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Результативность практики: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2325C2-781B-4893-AD1B-C4DF8FAB78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2470" y="1508538"/>
            <a:ext cx="487722" cy="4877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B0CD3F-40D7-451C-9FE1-A45EAA0AC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4377191" y="2082220"/>
            <a:ext cx="306536" cy="92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7F8B71-FC66-4DB5-BBB7-BD125BBFE8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2" t="229" r="-8211" b="8901"/>
          <a:stretch/>
        </p:blipFill>
        <p:spPr>
          <a:xfrm>
            <a:off x="539552" y="1124745"/>
            <a:ext cx="4060968" cy="2689298"/>
          </a:xfr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DB8ED6A0-A551-4B65-AB25-62AE2EE9F8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5576" y="3919626"/>
            <a:ext cx="3544420" cy="2173669"/>
          </a:xfrm>
          <a:solidFill>
            <a:srgbClr val="00B0A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более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250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детей-инвалидов и детей с ОВЗ посещали группу кратковременного пребывания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CA94D6-52A4-4D8B-A012-9F3EE2FC38E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7" t="4800" r="-4300" b="35446"/>
          <a:stretch/>
        </p:blipFill>
        <p:spPr>
          <a:xfrm>
            <a:off x="4644008" y="1124745"/>
            <a:ext cx="3791205" cy="2689298"/>
          </a:xfr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B3A5D6-2138-44D6-8A18-738B990522C8}"/>
              </a:ext>
            </a:extLst>
          </p:cNvPr>
          <p:cNvSpPr txBox="1">
            <a:spLocks/>
          </p:cNvSpPr>
          <p:nvPr/>
        </p:nvSpPr>
        <p:spPr>
          <a:xfrm>
            <a:off x="-14384" y="26431"/>
            <a:ext cx="9158384" cy="76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Результативность практики: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CE467874-C5A9-4660-9841-4B7CBC34025B}"/>
              </a:ext>
            </a:extLst>
          </p:cNvPr>
          <p:cNvSpPr txBox="1">
            <a:spLocks/>
          </p:cNvSpPr>
          <p:nvPr/>
        </p:nvSpPr>
        <p:spPr>
          <a:xfrm>
            <a:off x="4767400" y="3919626"/>
            <a:ext cx="3544420" cy="2173669"/>
          </a:xfrm>
          <a:prstGeom prst="rect">
            <a:avLst/>
          </a:prstGeom>
          <a:solidFill>
            <a:srgbClr val="00B0A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</a:rPr>
              <a:t>более </a:t>
            </a:r>
            <a:r>
              <a:rPr lang="ru-RU" dirty="0">
                <a:solidFill>
                  <a:srgbClr val="FFFF00"/>
                </a:solidFill>
              </a:rPr>
              <a:t>520 </a:t>
            </a:r>
            <a:r>
              <a:rPr lang="ru-RU" sz="2000" dirty="0">
                <a:solidFill>
                  <a:schemeClr val="bg1"/>
                </a:solidFill>
              </a:rPr>
              <a:t>семей с детьми раннего возраста обслужено в Службе ранней помощи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id="{DB8ED6A0-A551-4B65-AB25-62AE2EE9F8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840" y="4149080"/>
            <a:ext cx="3224148" cy="2173669"/>
          </a:xfrm>
          <a:solidFill>
            <a:srgbClr val="00B0A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208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семей обслужены выездной социальной службой «</a:t>
            </a:r>
            <a:r>
              <a:rPr lang="ru-RU" sz="2000" dirty="0" err="1">
                <a:solidFill>
                  <a:schemeClr val="bg1"/>
                </a:solidFill>
              </a:rPr>
              <a:t>Микрореабилитационный</a:t>
            </a:r>
            <a:r>
              <a:rPr lang="ru-RU" sz="2000" dirty="0">
                <a:solidFill>
                  <a:schemeClr val="bg1"/>
                </a:solidFill>
              </a:rPr>
              <a:t> центр»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B3A5D6-2138-44D6-8A18-738B990522C8}"/>
              </a:ext>
            </a:extLst>
          </p:cNvPr>
          <p:cNvSpPr txBox="1">
            <a:spLocks/>
          </p:cNvSpPr>
          <p:nvPr/>
        </p:nvSpPr>
        <p:spPr>
          <a:xfrm>
            <a:off x="-14384" y="26431"/>
            <a:ext cx="9158384" cy="76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Результативность практики: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CE467874-C5A9-4660-9841-4B7CBC34025B}"/>
              </a:ext>
            </a:extLst>
          </p:cNvPr>
          <p:cNvSpPr txBox="1">
            <a:spLocks/>
          </p:cNvSpPr>
          <p:nvPr/>
        </p:nvSpPr>
        <p:spPr>
          <a:xfrm>
            <a:off x="4767400" y="4149080"/>
            <a:ext cx="3544420" cy="2173669"/>
          </a:xfrm>
          <a:prstGeom prst="rect">
            <a:avLst/>
          </a:prstGeom>
          <a:solidFill>
            <a:srgbClr val="00B0A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FFFF00"/>
                </a:solidFill>
              </a:rPr>
              <a:t>67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</a:rPr>
              <a:t>семьям оказана помощь по месту жительства, благодаря выездной службе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</a:rPr>
              <a:t>«Домашний консультант»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5B38FB-3952-4CD1-ACB3-806EF28F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3" t="8691" b="7878"/>
          <a:stretch/>
        </p:blipFill>
        <p:spPr>
          <a:xfrm>
            <a:off x="1003840" y="866326"/>
            <a:ext cx="3224148" cy="32040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DAF615-78E7-4020-8A0B-CC16141FF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24"/>
          <a:stretch/>
        </p:blipFill>
        <p:spPr>
          <a:xfrm>
            <a:off x="5292080" y="871500"/>
            <a:ext cx="2383894" cy="32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id="{DB8ED6A0-A551-4B65-AB25-62AE2EE9F8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552" y="4149080"/>
            <a:ext cx="3688436" cy="2173669"/>
          </a:xfrm>
          <a:solidFill>
            <a:srgbClr val="00B0A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359 000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просмотров материалов, размещенных на сайте Ресурсного центра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B3A5D6-2138-44D6-8A18-738B990522C8}"/>
              </a:ext>
            </a:extLst>
          </p:cNvPr>
          <p:cNvSpPr txBox="1">
            <a:spLocks/>
          </p:cNvSpPr>
          <p:nvPr/>
        </p:nvSpPr>
        <p:spPr>
          <a:xfrm>
            <a:off x="-14384" y="26431"/>
            <a:ext cx="9158384" cy="761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Результативность практики: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Текст 19">
            <a:extLst>
              <a:ext uri="{FF2B5EF4-FFF2-40B4-BE49-F238E27FC236}">
                <a16:creationId xmlns:a16="http://schemas.microsoft.com/office/drawing/2014/main" id="{CE467874-C5A9-4660-9841-4B7CBC34025B}"/>
              </a:ext>
            </a:extLst>
          </p:cNvPr>
          <p:cNvSpPr txBox="1">
            <a:spLocks/>
          </p:cNvSpPr>
          <p:nvPr/>
        </p:nvSpPr>
        <p:spPr>
          <a:xfrm>
            <a:off x="4767400" y="4149080"/>
            <a:ext cx="3544420" cy="2173669"/>
          </a:xfrm>
          <a:prstGeom prst="rect">
            <a:avLst/>
          </a:prstGeom>
          <a:solidFill>
            <a:srgbClr val="00B0A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FFFF00"/>
                </a:solidFill>
              </a:rPr>
              <a:t>206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</a:rPr>
              <a:t>семей воспользовались услугами пунктов проката реабилитационного оборудования «Нет преград»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6DC81A-1EFF-4E73-99CB-20F7E173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340768"/>
            <a:ext cx="3688436" cy="2664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07BF5F-EC2A-447F-9645-5D5077AE1A08}"/>
              </a:ext>
            </a:extLst>
          </p:cNvPr>
          <p:cNvSpPr txBox="1"/>
          <p:nvPr/>
        </p:nvSpPr>
        <p:spPr>
          <a:xfrm>
            <a:off x="439554" y="787603"/>
            <a:ext cx="3888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http://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</a:rPr>
              <a:t>ресурсдлявсех.рф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487B49-8197-4FAC-B27A-B3A6BCD94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0902" r="23089" b="11485"/>
          <a:stretch/>
        </p:blipFill>
        <p:spPr>
          <a:xfrm>
            <a:off x="5292080" y="980728"/>
            <a:ext cx="2520280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669</Words>
  <Application>Microsoft Office PowerPoint</Application>
  <PresentationFormat>Экран (4:3)</PresentationFormat>
  <Paragraphs>107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Raleway</vt:lpstr>
      <vt:lpstr>Тема Office</vt:lpstr>
      <vt:lpstr>СОЗДАЕМ  ВОЗМОЖНОСТИ</vt:lpstr>
      <vt:lpstr>Цель практики  «Создаем возможности»:</vt:lpstr>
      <vt:lpstr>Целевые группы практики:</vt:lpstr>
      <vt:lpstr>Основные задачи практики: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Пользователь</cp:lastModifiedBy>
  <cp:revision>1341</cp:revision>
  <dcterms:created xsi:type="dcterms:W3CDTF">2018-02-25T09:09:03Z</dcterms:created>
  <dcterms:modified xsi:type="dcterms:W3CDTF">2023-02-07T05:24:46Z</dcterms:modified>
</cp:coreProperties>
</file>