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440988" cy="7848600"/>
  <p:notesSz cx="6858000" cy="9144000"/>
  <p:defaultTextStyle>
    <a:defPPr>
      <a:defRPr lang="ru-RU"/>
    </a:defPPr>
    <a:lvl1pPr marL="0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8706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7412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86118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14824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43530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72236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00943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29649" algn="l" defTabSz="105741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8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990" y="-54"/>
      </p:cViewPr>
      <p:guideLst>
        <p:guide orient="horz" pos="2472"/>
        <p:guide pos="32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20660-774D-48AD-9C94-3448B8ED075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685800"/>
            <a:ext cx="4562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DD319-7967-4107-AD85-92A9460A94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44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DD319-7967-4107-AD85-92A9460A94B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20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5" y="2438154"/>
            <a:ext cx="8874840" cy="16823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447541"/>
            <a:ext cx="7308692" cy="20057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7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6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43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72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00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29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7" y="314310"/>
            <a:ext cx="2349222" cy="66967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49" y="314310"/>
            <a:ext cx="6873651" cy="66967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7" y="5043454"/>
            <a:ext cx="8874840" cy="1558819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7" y="3326572"/>
            <a:ext cx="8874840" cy="17168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870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574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861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148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435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722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00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29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2050" y="1831342"/>
            <a:ext cx="4611436" cy="51797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07503" y="1831342"/>
            <a:ext cx="4611436" cy="51797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756852"/>
            <a:ext cx="4613250" cy="73217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706" indent="0">
              <a:buNone/>
              <a:defRPr sz="2300" b="1"/>
            </a:lvl2pPr>
            <a:lvl3pPr marL="1057412" indent="0">
              <a:buNone/>
              <a:defRPr sz="2100" b="1"/>
            </a:lvl3pPr>
            <a:lvl4pPr marL="1586118" indent="0">
              <a:buNone/>
              <a:defRPr sz="1900" b="1"/>
            </a:lvl4pPr>
            <a:lvl5pPr marL="2114824" indent="0">
              <a:buNone/>
              <a:defRPr sz="1900" b="1"/>
            </a:lvl5pPr>
            <a:lvl6pPr marL="2643530" indent="0">
              <a:buNone/>
              <a:defRPr sz="1900" b="1"/>
            </a:lvl6pPr>
            <a:lvl7pPr marL="3172236" indent="0">
              <a:buNone/>
              <a:defRPr sz="1900" b="1"/>
            </a:lvl7pPr>
            <a:lvl8pPr marL="3700943" indent="0">
              <a:buNone/>
              <a:defRPr sz="1900" b="1"/>
            </a:lvl8pPr>
            <a:lvl9pPr marL="422964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49" y="2489023"/>
            <a:ext cx="4613250" cy="4522030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756852"/>
            <a:ext cx="4615062" cy="73217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706" indent="0">
              <a:buNone/>
              <a:defRPr sz="2300" b="1"/>
            </a:lvl2pPr>
            <a:lvl3pPr marL="1057412" indent="0">
              <a:buNone/>
              <a:defRPr sz="2100" b="1"/>
            </a:lvl3pPr>
            <a:lvl4pPr marL="1586118" indent="0">
              <a:buNone/>
              <a:defRPr sz="1900" b="1"/>
            </a:lvl4pPr>
            <a:lvl5pPr marL="2114824" indent="0">
              <a:buNone/>
              <a:defRPr sz="1900" b="1"/>
            </a:lvl5pPr>
            <a:lvl6pPr marL="2643530" indent="0">
              <a:buNone/>
              <a:defRPr sz="1900" b="1"/>
            </a:lvl6pPr>
            <a:lvl7pPr marL="3172236" indent="0">
              <a:buNone/>
              <a:defRPr sz="1900" b="1"/>
            </a:lvl7pPr>
            <a:lvl8pPr marL="3700943" indent="0">
              <a:buNone/>
              <a:defRPr sz="1900" b="1"/>
            </a:lvl8pPr>
            <a:lvl9pPr marL="422964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3877" y="2489023"/>
            <a:ext cx="4615062" cy="4522030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1" y="312490"/>
            <a:ext cx="3435013" cy="132990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82136" y="312492"/>
            <a:ext cx="5836802" cy="66985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1" y="1642394"/>
            <a:ext cx="3435013" cy="5368661"/>
          </a:xfrm>
        </p:spPr>
        <p:txBody>
          <a:bodyPr/>
          <a:lstStyle>
            <a:lvl1pPr marL="0" indent="0">
              <a:buNone/>
              <a:defRPr sz="1600"/>
            </a:lvl1pPr>
            <a:lvl2pPr marL="528706" indent="0">
              <a:buNone/>
              <a:defRPr sz="1400"/>
            </a:lvl2pPr>
            <a:lvl3pPr marL="1057412" indent="0">
              <a:buNone/>
              <a:defRPr sz="1200"/>
            </a:lvl3pPr>
            <a:lvl4pPr marL="1586118" indent="0">
              <a:buNone/>
              <a:defRPr sz="1000"/>
            </a:lvl4pPr>
            <a:lvl5pPr marL="2114824" indent="0">
              <a:buNone/>
              <a:defRPr sz="1000"/>
            </a:lvl5pPr>
            <a:lvl6pPr marL="2643530" indent="0">
              <a:buNone/>
              <a:defRPr sz="1000"/>
            </a:lvl6pPr>
            <a:lvl7pPr marL="3172236" indent="0">
              <a:buNone/>
              <a:defRPr sz="1000"/>
            </a:lvl7pPr>
            <a:lvl8pPr marL="3700943" indent="0">
              <a:buNone/>
              <a:defRPr sz="1000"/>
            </a:lvl8pPr>
            <a:lvl9pPr marL="42296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8" y="5494020"/>
            <a:ext cx="6264593" cy="64860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8" y="701287"/>
            <a:ext cx="6264593" cy="4709160"/>
          </a:xfrm>
        </p:spPr>
        <p:txBody>
          <a:bodyPr/>
          <a:lstStyle>
            <a:lvl1pPr marL="0" indent="0">
              <a:buNone/>
              <a:defRPr sz="3700"/>
            </a:lvl1pPr>
            <a:lvl2pPr marL="528706" indent="0">
              <a:buNone/>
              <a:defRPr sz="3200"/>
            </a:lvl2pPr>
            <a:lvl3pPr marL="1057412" indent="0">
              <a:buNone/>
              <a:defRPr sz="2800"/>
            </a:lvl3pPr>
            <a:lvl4pPr marL="1586118" indent="0">
              <a:buNone/>
              <a:defRPr sz="2300"/>
            </a:lvl4pPr>
            <a:lvl5pPr marL="2114824" indent="0">
              <a:buNone/>
              <a:defRPr sz="2300"/>
            </a:lvl5pPr>
            <a:lvl6pPr marL="2643530" indent="0">
              <a:buNone/>
              <a:defRPr sz="2300"/>
            </a:lvl6pPr>
            <a:lvl7pPr marL="3172236" indent="0">
              <a:buNone/>
              <a:defRPr sz="2300"/>
            </a:lvl7pPr>
            <a:lvl8pPr marL="3700943" indent="0">
              <a:buNone/>
              <a:defRPr sz="2300"/>
            </a:lvl8pPr>
            <a:lvl9pPr marL="42296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8" y="6142620"/>
            <a:ext cx="6264593" cy="921120"/>
          </a:xfrm>
        </p:spPr>
        <p:txBody>
          <a:bodyPr/>
          <a:lstStyle>
            <a:lvl1pPr marL="0" indent="0">
              <a:buNone/>
              <a:defRPr sz="1600"/>
            </a:lvl1pPr>
            <a:lvl2pPr marL="528706" indent="0">
              <a:buNone/>
              <a:defRPr sz="1400"/>
            </a:lvl2pPr>
            <a:lvl3pPr marL="1057412" indent="0">
              <a:buNone/>
              <a:defRPr sz="1200"/>
            </a:lvl3pPr>
            <a:lvl4pPr marL="1586118" indent="0">
              <a:buNone/>
              <a:defRPr sz="1000"/>
            </a:lvl4pPr>
            <a:lvl5pPr marL="2114824" indent="0">
              <a:buNone/>
              <a:defRPr sz="1000"/>
            </a:lvl5pPr>
            <a:lvl6pPr marL="2643530" indent="0">
              <a:buNone/>
              <a:defRPr sz="1000"/>
            </a:lvl6pPr>
            <a:lvl7pPr marL="3172236" indent="0">
              <a:buNone/>
              <a:defRPr sz="1000"/>
            </a:lvl7pPr>
            <a:lvl8pPr marL="3700943" indent="0">
              <a:buNone/>
              <a:defRPr sz="1000"/>
            </a:lvl8pPr>
            <a:lvl9pPr marL="42296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14308"/>
            <a:ext cx="9396889" cy="1308100"/>
          </a:xfrm>
          <a:prstGeom prst="rect">
            <a:avLst/>
          </a:prstGeom>
        </p:spPr>
        <p:txBody>
          <a:bodyPr vert="horz" lIns="105741" tIns="52871" rIns="105741" bIns="5287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0" y="1831342"/>
            <a:ext cx="9396889" cy="5179713"/>
          </a:xfrm>
          <a:prstGeom prst="rect">
            <a:avLst/>
          </a:prstGeom>
        </p:spPr>
        <p:txBody>
          <a:bodyPr vert="horz" lIns="105741" tIns="52871" rIns="105741" bIns="5287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51" y="7274491"/>
            <a:ext cx="2436230" cy="417865"/>
          </a:xfrm>
          <a:prstGeom prst="rect">
            <a:avLst/>
          </a:prstGeom>
        </p:spPr>
        <p:txBody>
          <a:bodyPr vert="horz" lIns="105741" tIns="52871" rIns="105741" bIns="5287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38" y="7274491"/>
            <a:ext cx="3306313" cy="417865"/>
          </a:xfrm>
          <a:prstGeom prst="rect">
            <a:avLst/>
          </a:prstGeom>
        </p:spPr>
        <p:txBody>
          <a:bodyPr vert="horz" lIns="105741" tIns="52871" rIns="105741" bIns="5287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09" y="7274491"/>
            <a:ext cx="2436230" cy="417865"/>
          </a:xfrm>
          <a:prstGeom prst="rect">
            <a:avLst/>
          </a:prstGeom>
        </p:spPr>
        <p:txBody>
          <a:bodyPr vert="horz" lIns="105741" tIns="52871" rIns="105741" bIns="5287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57412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530" indent="-396530" algn="l" defTabSz="105741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9147" indent="-330441" algn="l" defTabSz="105741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21765" indent="-264353" algn="l" defTabSz="105741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471" indent="-264353" algn="l" defTabSz="105741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9177" indent="-264353" algn="l" defTabSz="105741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7883" indent="-264353" algn="l" defTabSz="105741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36590" indent="-264353" algn="l" defTabSz="105741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65296" indent="-264353" algn="l" defTabSz="105741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94002" indent="-264353" algn="l" defTabSz="105741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8706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7412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86118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824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3530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72236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00943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29649" algn="l" defTabSz="105741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mailto:srcnes@soc.arz.nnov.r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>
          <a:xfrm>
            <a:off x="186630" y="167929"/>
            <a:ext cx="3178787" cy="757279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456765" y="0"/>
            <a:ext cx="0" cy="784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984223" y="0"/>
            <a:ext cx="0" cy="784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7125322" y="251892"/>
            <a:ext cx="3104164" cy="7344816"/>
          </a:xfrm>
          <a:prstGeom prst="rect">
            <a:avLst/>
          </a:prstGeom>
          <a:noFill/>
          <a:ln w="184150">
            <a:gradFill>
              <a:gsLst>
                <a:gs pos="0">
                  <a:srgbClr val="FFFF00"/>
                </a:gs>
                <a:gs pos="65000">
                  <a:srgbClr val="FF0000">
                    <a:lumMod val="85000"/>
                    <a:lumOff val="15000"/>
                  </a:srgbClr>
                </a:gs>
                <a:gs pos="34000">
                  <a:schemeClr val="accent1">
                    <a:tint val="44500"/>
                    <a:satMod val="160000"/>
                  </a:schemeClr>
                </a:gs>
                <a:gs pos="92000">
                  <a:srgbClr val="0000FF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012836" y="251892"/>
            <a:ext cx="332913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/>
              <a:t>Министерство социальной политики</a:t>
            </a:r>
            <a:br>
              <a:rPr lang="ru-RU" sz="1100" dirty="0"/>
            </a:br>
            <a:r>
              <a:rPr lang="ru-RU" sz="1100" dirty="0"/>
              <a:t>Нижегородской области</a:t>
            </a:r>
            <a:br>
              <a:rPr lang="ru-RU" sz="1100" dirty="0"/>
            </a:br>
            <a:r>
              <a:rPr lang="ru-RU" sz="1100" b="1" dirty="0" smtClean="0"/>
              <a:t>государственное  бюджетное  </a:t>
            </a:r>
            <a:r>
              <a:rPr lang="ru-RU" sz="1100" b="1" dirty="0"/>
              <a:t>учреждение</a:t>
            </a:r>
            <a:br>
              <a:rPr lang="ru-RU" sz="1100" b="1" dirty="0"/>
            </a:br>
            <a:r>
              <a:rPr lang="ru-RU" sz="1100" b="1" dirty="0"/>
              <a:t>«Социально-реабилитационный центр для</a:t>
            </a:r>
            <a:br>
              <a:rPr lang="ru-RU" sz="1100" b="1" dirty="0"/>
            </a:br>
            <a:r>
              <a:rPr lang="ru-RU" sz="1100" b="1" dirty="0"/>
              <a:t>несовершеннолетних </a:t>
            </a:r>
            <a:r>
              <a:rPr lang="ru-RU" sz="1100" b="1" dirty="0" err="1"/>
              <a:t>Арзамасского</a:t>
            </a:r>
            <a:r>
              <a:rPr lang="ru-RU" sz="1100" b="1" dirty="0"/>
              <a:t> района»</a:t>
            </a:r>
          </a:p>
        </p:txBody>
      </p:sp>
      <p:pic>
        <p:nvPicPr>
          <p:cNvPr id="1026" name="Picture 2" descr="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329" y="1328934"/>
            <a:ext cx="2724150" cy="406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7970319" y="7164660"/>
            <a:ext cx="148149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err="1" smtClean="0"/>
              <a:t>р.п</a:t>
            </a:r>
            <a:r>
              <a:rPr lang="ru-RU" sz="1100" smtClean="0"/>
              <a:t>. Выездное-2023 </a:t>
            </a:r>
            <a:r>
              <a:rPr lang="ru-RU" sz="1100" dirty="0" smtClean="0"/>
              <a:t>г.</a:t>
            </a:r>
            <a:endParaRPr lang="ru-RU" sz="11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3475337" y="226787"/>
            <a:ext cx="35088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Желающие обучаться в отделении дневного пребывания могут обращаться к нам за консультацией по телефону, а так же по электронной </a:t>
            </a:r>
            <a:r>
              <a:rPr lang="ru-RU" sz="1800" b="1" dirty="0" smtClean="0">
                <a:solidFill>
                  <a:srgbClr val="FF0000"/>
                </a:solidFill>
              </a:rPr>
              <a:t>почте</a:t>
            </a: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imag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295" y="2045492"/>
            <a:ext cx="31718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Прямоугольник 44"/>
          <p:cNvSpPr/>
          <p:nvPr/>
        </p:nvSpPr>
        <p:spPr>
          <a:xfrm>
            <a:off x="3456765" y="5148436"/>
            <a:ext cx="35088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8000"/>
                </a:solidFill>
              </a:rPr>
              <a:t>ГБУ </a:t>
            </a:r>
            <a:r>
              <a:rPr lang="ru-RU" sz="1100" b="1" dirty="0">
                <a:solidFill>
                  <a:srgbClr val="008000"/>
                </a:solidFill>
              </a:rPr>
              <a:t>«СРЦН </a:t>
            </a:r>
            <a:r>
              <a:rPr lang="ru-RU" sz="1100" b="1" dirty="0" err="1">
                <a:solidFill>
                  <a:srgbClr val="008000"/>
                </a:solidFill>
              </a:rPr>
              <a:t>Арзамасского</a:t>
            </a:r>
            <a:r>
              <a:rPr lang="ru-RU" sz="1100" b="1" dirty="0">
                <a:solidFill>
                  <a:srgbClr val="008000"/>
                </a:solidFill>
              </a:rPr>
              <a:t> района</a:t>
            </a:r>
            <a:r>
              <a:rPr lang="ru-RU" sz="1100" b="1" dirty="0" smtClean="0">
                <a:solidFill>
                  <a:srgbClr val="008000"/>
                </a:solidFill>
              </a:rPr>
              <a:t>»</a:t>
            </a:r>
          </a:p>
          <a:p>
            <a:pPr algn="ctr"/>
            <a:r>
              <a:rPr lang="ru-RU" sz="1100" b="1" dirty="0" smtClean="0">
                <a:solidFill>
                  <a:srgbClr val="008000"/>
                </a:solidFill>
              </a:rPr>
              <a:t> </a:t>
            </a:r>
            <a:r>
              <a:rPr lang="ru-RU" sz="1100" b="1" dirty="0">
                <a:solidFill>
                  <a:srgbClr val="008000"/>
                </a:solidFill>
              </a:rPr>
              <a:t>Нижегородская область, </a:t>
            </a:r>
            <a:r>
              <a:rPr lang="ru-RU" sz="1100" b="1" dirty="0" err="1">
                <a:solidFill>
                  <a:srgbClr val="008000"/>
                </a:solidFill>
              </a:rPr>
              <a:t>р.п</a:t>
            </a:r>
            <a:r>
              <a:rPr lang="ru-RU" sz="1100" b="1" dirty="0">
                <a:solidFill>
                  <a:srgbClr val="008000"/>
                </a:solidFill>
              </a:rPr>
              <a:t>. Выездное, </a:t>
            </a:r>
            <a:endParaRPr lang="ru-RU" sz="1100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8000"/>
                </a:solidFill>
              </a:rPr>
              <a:t>ул</a:t>
            </a:r>
            <a:r>
              <a:rPr lang="ru-RU" sz="1100" b="1" dirty="0">
                <a:solidFill>
                  <a:srgbClr val="008000"/>
                </a:solidFill>
              </a:rPr>
              <a:t>. Пушкина, д. 106 </a:t>
            </a:r>
            <a:endParaRPr lang="ru-RU" sz="1100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8000"/>
                </a:solidFill>
              </a:rPr>
              <a:t>Тел</a:t>
            </a:r>
            <a:r>
              <a:rPr lang="ru-RU" sz="1100" b="1" dirty="0">
                <a:solidFill>
                  <a:srgbClr val="008000"/>
                </a:solidFill>
              </a:rPr>
              <a:t>., факс: </a:t>
            </a:r>
            <a:r>
              <a:rPr lang="ru-RU" sz="1100" b="1" dirty="0" smtClean="0">
                <a:solidFill>
                  <a:srgbClr val="008000"/>
                </a:solidFill>
              </a:rPr>
              <a:t>8(83147)51421</a:t>
            </a:r>
          </a:p>
          <a:p>
            <a:pPr algn="ctr"/>
            <a:r>
              <a:rPr lang="ru-RU" sz="1100" dirty="0" smtClean="0"/>
              <a:t> </a:t>
            </a:r>
            <a:r>
              <a:rPr lang="ru-RU" sz="1100" b="1" dirty="0">
                <a:solidFill>
                  <a:srgbClr val="008000"/>
                </a:solidFill>
              </a:rPr>
              <a:t>Наш сайт: </a:t>
            </a:r>
            <a:r>
              <a:rPr lang="en-US" sz="1100" b="1" u="sng" dirty="0">
                <a:solidFill>
                  <a:srgbClr val="008000"/>
                </a:solidFill>
              </a:rPr>
              <a:t>http://srcn-arz.ru/</a:t>
            </a:r>
            <a:endParaRPr lang="ru-RU" sz="1100" b="1" u="sng" dirty="0" smtClean="0">
              <a:solidFill>
                <a:srgbClr val="008000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8000"/>
                </a:solidFill>
              </a:rPr>
              <a:t>Наш </a:t>
            </a:r>
            <a:r>
              <a:rPr lang="ru-RU" sz="1100" b="1" dirty="0">
                <a:solidFill>
                  <a:srgbClr val="008000"/>
                </a:solidFill>
              </a:rPr>
              <a:t>электронный адрес:</a:t>
            </a:r>
            <a:r>
              <a:rPr lang="ru-RU" sz="1100" b="1" i="1" dirty="0">
                <a:solidFill>
                  <a:srgbClr val="008000"/>
                </a:solidFill>
              </a:rPr>
              <a:t> </a:t>
            </a:r>
            <a:r>
              <a:rPr lang="en-US" sz="1100" dirty="0">
                <a:solidFill>
                  <a:srgbClr val="008000"/>
                </a:solidFill>
                <a:hlinkClick r:id="rId4"/>
              </a:rPr>
              <a:t>srcnes@soc.arz.nnov.ru</a:t>
            </a:r>
            <a:endParaRPr lang="ru-RU" sz="1100" dirty="0">
              <a:solidFill>
                <a:srgbClr val="008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023184" y="6764550"/>
            <a:ext cx="239462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/>
              <a:t>Мы ждём Вас!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8" name="Picture 4" descr="image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46" y="1325412"/>
            <a:ext cx="172819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image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5" t="51058" r="5068" b="6784"/>
          <a:stretch/>
        </p:blipFill>
        <p:spPr bwMode="auto">
          <a:xfrm>
            <a:off x="364730" y="5820778"/>
            <a:ext cx="2764221" cy="181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186630" y="167929"/>
            <a:ext cx="317878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Подготовка по специальности «Швея».</a:t>
            </a:r>
            <a:endParaRPr lang="ru-RU" sz="1100" b="1" dirty="0">
              <a:solidFill>
                <a:schemeClr val="bg1"/>
              </a:solidFill>
            </a:endParaRPr>
          </a:p>
          <a:p>
            <a:pPr algn="just"/>
            <a:r>
              <a:rPr lang="ru-RU" sz="1100" dirty="0" smtClean="0"/>
              <a:t>       </a:t>
            </a:r>
            <a:r>
              <a:rPr lang="ru-RU" sz="1100" dirty="0">
                <a:solidFill>
                  <a:schemeClr val="bg1"/>
                </a:solidFill>
              </a:rPr>
              <a:t>К</a:t>
            </a:r>
            <a:r>
              <a:rPr lang="ru-RU" sz="1100" dirty="0" smtClean="0">
                <a:solidFill>
                  <a:schemeClr val="bg1"/>
                </a:solidFill>
              </a:rPr>
              <a:t>урс </a:t>
            </a:r>
            <a:r>
              <a:rPr lang="ru-RU" sz="1100" dirty="0">
                <a:solidFill>
                  <a:schemeClr val="bg1"/>
                </a:solidFill>
              </a:rPr>
              <a:t>позволяет получить </a:t>
            </a:r>
            <a:r>
              <a:rPr lang="ru-RU" sz="1100" dirty="0" smtClean="0">
                <a:solidFill>
                  <a:schemeClr val="bg1"/>
                </a:solidFill>
              </a:rPr>
              <a:t>профессиональные </a:t>
            </a:r>
            <a:r>
              <a:rPr lang="ru-RU" sz="1100" dirty="0">
                <a:solidFill>
                  <a:schemeClr val="bg1"/>
                </a:solidFill>
              </a:rPr>
              <a:t>и первичные навыки шитья, моделирования и конструирования </a:t>
            </a:r>
            <a:r>
              <a:rPr lang="ru-RU" sz="1100" dirty="0" smtClean="0">
                <a:solidFill>
                  <a:schemeClr val="bg1"/>
                </a:solidFill>
              </a:rPr>
              <a:t>одежды.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</a:rPr>
              <a:t>      </a:t>
            </a:r>
            <a:r>
              <a:rPr lang="ru-RU" sz="1100" b="1" dirty="0">
                <a:solidFill>
                  <a:schemeClr val="bg1"/>
                </a:solidFill>
              </a:rPr>
              <a:t>В программе:</a:t>
            </a:r>
          </a:p>
          <a:p>
            <a:pPr algn="ctr"/>
            <a:r>
              <a:rPr lang="ru-RU" sz="1100" b="1" i="1" dirty="0">
                <a:solidFill>
                  <a:schemeClr val="bg1"/>
                </a:solidFill>
              </a:rPr>
              <a:t>Профессиональная подготовка.</a:t>
            </a:r>
          </a:p>
          <a:p>
            <a:pPr algn="just"/>
            <a:r>
              <a:rPr lang="ru-RU" sz="1100" dirty="0" smtClean="0">
                <a:solidFill>
                  <a:schemeClr val="bg1"/>
                </a:solidFill>
              </a:rPr>
              <a:t> 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94197" y="1192213"/>
            <a:ext cx="140462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solidFill>
                  <a:schemeClr val="bg1"/>
                </a:solidFill>
              </a:rPr>
              <a:t>Занятия проходят ежедневно (кроме субботы и воскресенья), в первой половине дня</a:t>
            </a:r>
            <a:r>
              <a:rPr lang="ru-RU" sz="11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6276" y="3755023"/>
            <a:ext cx="31787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b="1" dirty="0" smtClean="0">
                <a:solidFill>
                  <a:schemeClr val="bg1"/>
                </a:solidFill>
              </a:rPr>
              <a:t>        По итогам -вручается свидетельство об окончании обучения, которое дает право на трудоустройство.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324" y="4425161"/>
            <a:ext cx="317878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i="1" dirty="0">
                <a:solidFill>
                  <a:schemeClr val="bg1"/>
                </a:solidFill>
              </a:rPr>
              <a:t>Первичные навыки.</a:t>
            </a:r>
          </a:p>
          <a:p>
            <a:pPr algn="just"/>
            <a:r>
              <a:rPr lang="ru-RU" sz="1100" dirty="0">
                <a:solidFill>
                  <a:schemeClr val="bg1"/>
                </a:solidFill>
              </a:rPr>
              <a:t>       Занятия проходят ежедневно по 2 часа (кроме субботы и воскресенья), во второй половине дня</a:t>
            </a:r>
            <a:r>
              <a:rPr lang="ru-RU" sz="11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1100" b="1" dirty="0">
                <a:solidFill>
                  <a:schemeClr val="bg1"/>
                </a:solidFill>
              </a:rPr>
              <a:t>По итогам — вручается справка  об окончании обучения по приобретению первичных навыков по </a:t>
            </a:r>
            <a:r>
              <a:rPr lang="ru-RU" sz="1100" b="1" dirty="0" smtClean="0">
                <a:solidFill>
                  <a:schemeClr val="bg1"/>
                </a:solidFill>
              </a:rPr>
              <a:t>специальности «Швея».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42137" y="2268116"/>
            <a:ext cx="141462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 indent="-87313">
              <a:buFont typeface="Arial" pitchFamily="34" charset="0"/>
              <a:buChar char="•"/>
            </a:pPr>
            <a:r>
              <a:rPr lang="ru-RU" sz="1100" dirty="0">
                <a:solidFill>
                  <a:schemeClr val="bg1"/>
                </a:solidFill>
              </a:rPr>
              <a:t>экономический курс,</a:t>
            </a:r>
          </a:p>
          <a:p>
            <a:pPr marL="87313" lvl="0" indent="-87313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bg1"/>
                </a:solidFill>
              </a:rPr>
              <a:t>общетехнический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6883" y="2715397"/>
            <a:ext cx="5219700" cy="44627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ru-RU" sz="1100" dirty="0" smtClean="0">
                <a:solidFill>
                  <a:schemeClr val="bg1"/>
                </a:solidFill>
              </a:rPr>
              <a:t>курс,</a:t>
            </a:r>
          </a:p>
          <a:p>
            <a:pPr marL="87313" lvl="0" indent="-87313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bg1"/>
                </a:solidFill>
              </a:rPr>
              <a:t>специальный </a:t>
            </a:r>
            <a:r>
              <a:rPr lang="ru-RU" sz="1100" dirty="0">
                <a:solidFill>
                  <a:schemeClr val="bg1"/>
                </a:solidFill>
              </a:rPr>
              <a:t>курс.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6630" y="3154859"/>
            <a:ext cx="316328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>
                <a:solidFill>
                  <a:schemeClr val="bg1"/>
                </a:solidFill>
              </a:rPr>
              <a:t>Квалификационный экзамен включает в себя выполнение выпускной практической квалификационной работы и устного </a:t>
            </a:r>
            <a:r>
              <a:rPr lang="ru-RU" sz="1100" dirty="0" smtClean="0">
                <a:solidFill>
                  <a:schemeClr val="bg1"/>
                </a:solidFill>
              </a:rPr>
              <a:t>ответа.</a:t>
            </a:r>
            <a:endParaRPr lang="ru-RU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66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456765" y="0"/>
            <a:ext cx="0" cy="784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984223" y="0"/>
            <a:ext cx="0" cy="784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11503" y="251892"/>
            <a:ext cx="10017983" cy="7344816"/>
          </a:xfrm>
          <a:prstGeom prst="rect">
            <a:avLst/>
          </a:prstGeom>
          <a:noFill/>
          <a:ln w="184150">
            <a:gradFill>
              <a:gsLst>
                <a:gs pos="0">
                  <a:srgbClr val="FFFF00"/>
                </a:gs>
                <a:gs pos="65000">
                  <a:srgbClr val="FF0000">
                    <a:lumMod val="85000"/>
                    <a:lumOff val="15000"/>
                  </a:srgbClr>
                </a:gs>
                <a:gs pos="34000">
                  <a:schemeClr val="accent1">
                    <a:tint val="44500"/>
                    <a:satMod val="160000"/>
                  </a:schemeClr>
                </a:gs>
                <a:gs pos="92000">
                  <a:srgbClr val="0000FF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image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75" y="720069"/>
            <a:ext cx="2592288" cy="162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1502" y="323900"/>
            <a:ext cx="33216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/>
              <a:t>Отделение дневного пребывания </a:t>
            </a:r>
            <a:endParaRPr lang="ru-RU" sz="1100" b="1" dirty="0" smtClean="0"/>
          </a:p>
          <a:p>
            <a:pPr algn="ctr"/>
            <a:r>
              <a:rPr lang="ru-RU" sz="1100" b="1" dirty="0" smtClean="0"/>
              <a:t>функционирует </a:t>
            </a:r>
            <a:r>
              <a:rPr lang="ru-RU" sz="1100" b="1" dirty="0"/>
              <a:t>с 1998 </a:t>
            </a:r>
            <a:r>
              <a:rPr lang="ru-RU" sz="1100" b="1" dirty="0" smtClean="0"/>
              <a:t>года</a:t>
            </a:r>
            <a:endParaRPr lang="ru-RU" sz="11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0030" y="2272173"/>
            <a:ext cx="313281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/>
              <a:t>Отделение осуществляет:</a:t>
            </a:r>
          </a:p>
          <a:p>
            <a:pPr algn="just">
              <a:buFont typeface="Arial" pitchFamily="34" charset="0"/>
              <a:buChar char="•"/>
            </a:pPr>
            <a:r>
              <a:rPr lang="ru-RU" sz="1000" b="1" dirty="0"/>
              <a:t>Профессиональную подготовку </a:t>
            </a:r>
            <a:r>
              <a:rPr lang="ru-RU" sz="1000" b="1" dirty="0" smtClean="0"/>
              <a:t>несовершеннолетних</a:t>
            </a:r>
            <a:r>
              <a:rPr lang="ru-RU" sz="1000" b="1" dirty="0"/>
              <a:t>, находящихся в трудной жизненной </a:t>
            </a:r>
            <a:r>
              <a:rPr lang="ru-RU" sz="1000" b="1" dirty="0" smtClean="0"/>
              <a:t>ситуации </a:t>
            </a:r>
            <a:r>
              <a:rPr lang="ru-RU" sz="1000" b="1" dirty="0"/>
              <a:t>и социально опасном положении</a:t>
            </a:r>
            <a:r>
              <a:rPr lang="ru-RU" sz="1000" b="1" dirty="0" smtClean="0"/>
              <a:t>,</a:t>
            </a:r>
            <a:r>
              <a:rPr lang="ru-RU" sz="1000" dirty="0"/>
              <a:t> </a:t>
            </a:r>
            <a:r>
              <a:rPr lang="ru-RU" sz="1000" b="1" dirty="0" smtClean="0"/>
              <a:t>детей-инвалидов </a:t>
            </a:r>
            <a:r>
              <a:rPr lang="ru-RU" sz="1000" b="1"/>
              <a:t>и </a:t>
            </a:r>
            <a:r>
              <a:rPr lang="ru-RU" sz="1000" b="1" smtClean="0"/>
              <a:t>детей </a:t>
            </a:r>
            <a:r>
              <a:rPr lang="ru-RU" sz="1000" b="1" dirty="0"/>
              <a:t>с ОВЗ</a:t>
            </a:r>
            <a:r>
              <a:rPr lang="ru-RU" sz="1000" b="1"/>
              <a:t>, </a:t>
            </a:r>
            <a:r>
              <a:rPr lang="ru-RU" sz="1000" b="1" smtClean="0"/>
              <a:t>признанных </a:t>
            </a:r>
            <a:r>
              <a:rPr lang="ru-RU" sz="1000" b="1" dirty="0"/>
              <a:t>нуждающимися в социальных услугах, в возрасте от 14 до 18 </a:t>
            </a:r>
            <a:r>
              <a:rPr lang="ru-RU" sz="1000" b="1" dirty="0" smtClean="0"/>
              <a:t>лет.</a:t>
            </a:r>
            <a:endParaRPr lang="ru-RU" sz="1000" b="1" dirty="0"/>
          </a:p>
          <a:p>
            <a:pPr lvl="0" algn="just">
              <a:buFont typeface="Arial" pitchFamily="34" charset="0"/>
              <a:buChar char="•"/>
            </a:pPr>
            <a:r>
              <a:rPr lang="ru-RU" sz="1000" b="1" dirty="0" smtClean="0"/>
              <a:t> </a:t>
            </a:r>
            <a:r>
              <a:rPr lang="ru-RU" sz="1000" b="1" dirty="0"/>
              <a:t>без </a:t>
            </a:r>
            <a:r>
              <a:rPr lang="ru-RU" sz="1000" b="1" dirty="0" smtClean="0"/>
              <a:t>повышения </a:t>
            </a:r>
            <a:r>
              <a:rPr lang="ru-RU" sz="1000" b="1" dirty="0"/>
              <a:t>образовательного уровня на базе </a:t>
            </a:r>
            <a:r>
              <a:rPr lang="ru-RU" sz="1000" b="1" dirty="0" smtClean="0"/>
              <a:t>основного </a:t>
            </a:r>
            <a:r>
              <a:rPr lang="ru-RU" sz="1000" b="1" dirty="0"/>
              <a:t>общего и среднего (полного) </a:t>
            </a:r>
            <a:r>
              <a:rPr lang="ru-RU" sz="1000" b="1" dirty="0" smtClean="0"/>
              <a:t>образования по </a:t>
            </a:r>
            <a:r>
              <a:rPr lang="ru-RU" sz="1000" b="1" dirty="0"/>
              <a:t>рабочим профессиям:</a:t>
            </a:r>
          </a:p>
          <a:p>
            <a:pPr lvl="0" algn="just"/>
            <a:r>
              <a:rPr lang="ru-RU" sz="1000" dirty="0" smtClean="0"/>
              <a:t>- «</a:t>
            </a:r>
            <a:r>
              <a:rPr lang="ru-RU" sz="1000" dirty="0"/>
              <a:t>Парикмахер</a:t>
            </a:r>
            <a:r>
              <a:rPr lang="ru-RU" sz="1000" dirty="0" smtClean="0"/>
              <a:t>»;</a:t>
            </a:r>
            <a:endParaRPr lang="ru-RU" sz="1000" dirty="0"/>
          </a:p>
          <a:p>
            <a:pPr lvl="0" algn="just"/>
            <a:r>
              <a:rPr lang="ru-RU" sz="1000" dirty="0" smtClean="0"/>
              <a:t>- «</a:t>
            </a:r>
            <a:r>
              <a:rPr lang="ru-RU" sz="1000" dirty="0"/>
              <a:t>Швея</a:t>
            </a:r>
            <a:r>
              <a:rPr lang="ru-RU" sz="1000" dirty="0" smtClean="0"/>
              <a:t>»;</a:t>
            </a:r>
            <a:endParaRPr lang="ru-RU" sz="1000" dirty="0"/>
          </a:p>
          <a:p>
            <a:pPr lvl="0" algn="just"/>
            <a:r>
              <a:rPr lang="ru-RU" sz="1000" dirty="0" smtClean="0"/>
              <a:t>- «</a:t>
            </a:r>
            <a:r>
              <a:rPr lang="ru-RU" sz="1000" dirty="0"/>
              <a:t>Штукатур</a:t>
            </a:r>
            <a:r>
              <a:rPr lang="ru-RU" sz="1000" dirty="0" smtClean="0"/>
              <a:t>». «</a:t>
            </a:r>
            <a:r>
              <a:rPr lang="ru-RU" sz="1000" dirty="0"/>
              <a:t>Маляр</a:t>
            </a:r>
            <a:r>
              <a:rPr lang="ru-RU" sz="1000" dirty="0" smtClean="0"/>
              <a:t>». </a:t>
            </a:r>
            <a:r>
              <a:rPr lang="ru-RU" sz="1000" dirty="0"/>
              <a:t>«Облицовщик-плиточник».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000" b="1" dirty="0"/>
              <a:t>Подготовку несовершеннолетних по </a:t>
            </a:r>
            <a:r>
              <a:rPr lang="ru-RU" sz="1000" b="1" dirty="0" smtClean="0"/>
              <a:t>приобретению </a:t>
            </a:r>
            <a:r>
              <a:rPr lang="ru-RU" sz="1000" b="1" dirty="0"/>
              <a:t>первичных умений и навыков в </a:t>
            </a:r>
            <a:r>
              <a:rPr lang="ru-RU" sz="1000" b="1" dirty="0" smtClean="0"/>
              <a:t>отдельных </a:t>
            </a:r>
            <a:r>
              <a:rPr lang="ru-RU" sz="1000" b="1" dirty="0"/>
              <a:t>видах работ учащимися образовательных школ по направлениям:</a:t>
            </a:r>
          </a:p>
          <a:p>
            <a:pPr lvl="0" algn="just"/>
            <a:r>
              <a:rPr lang="ru-RU" sz="1000" dirty="0" smtClean="0"/>
              <a:t>- «</a:t>
            </a:r>
            <a:r>
              <a:rPr lang="ru-RU" sz="1000" dirty="0"/>
              <a:t>Швейное дело</a:t>
            </a:r>
            <a:r>
              <a:rPr lang="ru-RU" sz="1000" dirty="0" smtClean="0"/>
              <a:t>».</a:t>
            </a:r>
            <a:endParaRPr lang="ru-RU" sz="1000" dirty="0"/>
          </a:p>
          <a:p>
            <a:pPr lvl="0" algn="just"/>
            <a:r>
              <a:rPr lang="ru-RU" sz="1000" dirty="0" smtClean="0"/>
              <a:t>- «</a:t>
            </a:r>
            <a:r>
              <a:rPr lang="ru-RU" sz="1000" dirty="0"/>
              <a:t>Облицовщик-плиточник».</a:t>
            </a:r>
          </a:p>
          <a:p>
            <a:pPr lvl="0" algn="just"/>
            <a:r>
              <a:rPr lang="ru-RU" sz="1000" dirty="0" smtClean="0"/>
              <a:t>- «</a:t>
            </a:r>
            <a:r>
              <a:rPr lang="ru-RU" sz="1000" dirty="0"/>
              <a:t>Парикмахер».</a:t>
            </a:r>
          </a:p>
          <a:p>
            <a:pPr algn="just"/>
            <a:r>
              <a:rPr lang="ru-RU" sz="1000" b="1" dirty="0"/>
              <a:t>Особенностью приёма на обучение</a:t>
            </a:r>
            <a:br>
              <a:rPr lang="ru-RU" sz="1000" b="1" dirty="0"/>
            </a:br>
            <a:r>
              <a:rPr lang="ru-RU" sz="1000" b="1" dirty="0"/>
              <a:t>по указанным профессиям является:</a:t>
            </a:r>
          </a:p>
          <a:p>
            <a:pPr lvl="0" algn="just"/>
            <a:r>
              <a:rPr lang="ru-RU" sz="1000" dirty="0"/>
              <a:t>Лица до 18 лет;</a:t>
            </a:r>
          </a:p>
          <a:p>
            <a:pPr algn="ctr"/>
            <a:r>
              <a:rPr lang="ru-RU" sz="1000" b="1" dirty="0"/>
              <a:t>Условия обучения: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00" dirty="0"/>
              <a:t>Обучение бесплатное;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00" dirty="0"/>
              <a:t>Форма обучения - дневная;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00" dirty="0"/>
              <a:t>Срок обучения -10 месяцев;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00" dirty="0"/>
              <a:t>Начало обучения - с 1 сентября;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00" dirty="0"/>
              <a:t>Двухразовое бесплатное питание;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00" dirty="0"/>
              <a:t>Приём на обучение без экзаменов, через </a:t>
            </a:r>
            <a:r>
              <a:rPr lang="ru-RU" sz="1000" dirty="0" smtClean="0"/>
              <a:t>собеседование</a:t>
            </a:r>
            <a:r>
              <a:rPr lang="ru-RU" sz="1000" dirty="0"/>
              <a:t>.</a:t>
            </a:r>
          </a:p>
          <a:p>
            <a:pPr algn="just"/>
            <a:r>
              <a:rPr lang="ru-RU" sz="1000" b="1" dirty="0" smtClean="0"/>
              <a:t>      По </a:t>
            </a:r>
            <a:r>
              <a:rPr lang="ru-RU" sz="1000" b="1" dirty="0"/>
              <a:t>окончанию обучения организация </a:t>
            </a:r>
            <a:r>
              <a:rPr lang="ru-RU" sz="1000" b="1" dirty="0" smtClean="0"/>
              <a:t>оказывает </a:t>
            </a:r>
            <a:r>
              <a:rPr lang="ru-RU" sz="1000" b="1" dirty="0"/>
              <a:t>помощь в дальнейшем трудоустройстве на работу выпускников по полученной профессии.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33116" y="361918"/>
            <a:ext cx="334356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/>
              <a:t>Подготовка по специальности</a:t>
            </a:r>
            <a:br>
              <a:rPr lang="ru-RU" sz="1100" b="1" dirty="0"/>
            </a:br>
            <a:r>
              <a:rPr lang="ru-RU" sz="1100" b="1" dirty="0"/>
              <a:t>«Парикмахер»</a:t>
            </a:r>
          </a:p>
          <a:p>
            <a:pPr algn="just"/>
            <a:r>
              <a:rPr lang="ru-RU" sz="1000" dirty="0" smtClean="0"/>
              <a:t>        Курс </a:t>
            </a:r>
            <a:r>
              <a:rPr lang="ru-RU" sz="1000" dirty="0"/>
              <a:t>позволяет получить профессиональные или первичные навыки парикмахерского искусства - выполнять современные мужские, женские и детские стрижки, причёски, окрашивание волос. Профессионально разбираться в парфюмерной продукции современных и зарубежных производителей и многое другое.</a:t>
            </a:r>
          </a:p>
          <a:p>
            <a:pPr algn="just"/>
            <a:r>
              <a:rPr lang="ru-RU" sz="1000" b="1" dirty="0" smtClean="0"/>
              <a:t>      В </a:t>
            </a:r>
            <a:r>
              <a:rPr lang="ru-RU" sz="1000" b="1" dirty="0"/>
              <a:t>программе</a:t>
            </a:r>
            <a:r>
              <a:rPr lang="ru-RU" sz="1000" b="1" dirty="0" smtClean="0"/>
              <a:t>:</a:t>
            </a:r>
          </a:p>
          <a:p>
            <a:pPr algn="ctr"/>
            <a:r>
              <a:rPr lang="ru-RU" sz="1000" b="1" i="1" dirty="0"/>
              <a:t>Профессиональная подготовка.</a:t>
            </a:r>
          </a:p>
          <a:p>
            <a:pPr algn="just"/>
            <a:r>
              <a:rPr lang="ru-RU" sz="1000" dirty="0" smtClean="0"/>
              <a:t>Занятия </a:t>
            </a:r>
            <a:r>
              <a:rPr lang="ru-RU" sz="1000" dirty="0"/>
              <a:t>проходят ежедневно (кроме субботы и воскресенья) в первой половине дня</a:t>
            </a:r>
            <a:r>
              <a:rPr lang="ru-RU" sz="1000" dirty="0" smtClean="0"/>
              <a:t>.</a:t>
            </a:r>
            <a:endParaRPr lang="ru-RU" sz="1000" dirty="0"/>
          </a:p>
        </p:txBody>
      </p:sp>
      <p:pic>
        <p:nvPicPr>
          <p:cNvPr id="2051" name="Picture 3" descr="image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636" y="2500634"/>
            <a:ext cx="14097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40766" y="2444399"/>
            <a:ext cx="183591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itchFamily="34" charset="0"/>
              <a:buChar char="•"/>
            </a:pPr>
            <a:r>
              <a:rPr lang="ru-RU" sz="1000" dirty="0"/>
              <a:t>экономический курс,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ru-RU" sz="1000" dirty="0"/>
              <a:t>технический курс,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ru-RU" sz="1000" dirty="0"/>
              <a:t>специальный </a:t>
            </a:r>
            <a:r>
              <a:rPr lang="ru-RU" sz="1000" dirty="0" smtClean="0"/>
              <a:t>курс.</a:t>
            </a:r>
          </a:p>
          <a:p>
            <a:pPr lvl="0" algn="just"/>
            <a:r>
              <a:rPr lang="ru-RU" sz="1000" dirty="0" smtClean="0"/>
              <a:t>Квалификационный </a:t>
            </a:r>
            <a:r>
              <a:rPr lang="ru-RU" sz="1000" dirty="0"/>
              <a:t>экзамен включает в себя выполнение выпускной практической квалификационной </a:t>
            </a:r>
            <a:r>
              <a:rPr lang="ru-RU" sz="1000" dirty="0" smtClean="0"/>
              <a:t>работы</a:t>
            </a:r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33628" y="3586484"/>
            <a:ext cx="33430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/>
              <a:t>и тестирование по предметам. </a:t>
            </a:r>
          </a:p>
          <a:p>
            <a:pPr lvl="0" algn="just"/>
            <a:r>
              <a:rPr lang="ru-RU" sz="1000" b="1" dirty="0" smtClean="0"/>
              <a:t>По </a:t>
            </a:r>
            <a:r>
              <a:rPr lang="ru-RU" sz="1000" b="1" dirty="0"/>
              <a:t>итогам — </a:t>
            </a:r>
            <a:r>
              <a:rPr lang="ru-RU" sz="1000" b="1" dirty="0" smtClean="0"/>
              <a:t>вручается свидетельство </a:t>
            </a:r>
            <a:r>
              <a:rPr lang="ru-RU" sz="1000" b="1" dirty="0"/>
              <a:t>об окончании обучения, которое дает право на трудоустройство.</a:t>
            </a:r>
          </a:p>
          <a:p>
            <a:pPr algn="ctr"/>
            <a:r>
              <a:rPr lang="ru-RU" sz="1000" b="1" i="1" dirty="0"/>
              <a:t>Первичные </a:t>
            </a:r>
            <a:r>
              <a:rPr lang="ru-RU" sz="1000" b="1" i="1" dirty="0" smtClean="0"/>
              <a:t>навыки.</a:t>
            </a:r>
          </a:p>
          <a:p>
            <a:pPr algn="just"/>
            <a:r>
              <a:rPr lang="ru-RU" sz="1000" dirty="0" smtClean="0"/>
              <a:t>Занятия </a:t>
            </a:r>
            <a:r>
              <a:rPr lang="ru-RU" sz="1000" dirty="0"/>
              <a:t>проходят ежедневно по 2 часа (кроме субботы и воскресенья), во второй половине дня.</a:t>
            </a:r>
          </a:p>
          <a:p>
            <a:pPr algn="just"/>
            <a:r>
              <a:rPr lang="ru-RU" sz="1000" b="1" dirty="0"/>
              <a:t>По итогам — вручается </a:t>
            </a:r>
            <a:r>
              <a:rPr lang="ru-RU" sz="1000" b="1" dirty="0" smtClean="0"/>
              <a:t>справка </a:t>
            </a:r>
            <a:r>
              <a:rPr lang="ru-RU" sz="1000" b="1" dirty="0"/>
              <a:t>об окончании обучения по приобретению первичных навыков по парикмахерскому искусству.</a:t>
            </a:r>
          </a:p>
        </p:txBody>
      </p:sp>
      <p:pic>
        <p:nvPicPr>
          <p:cNvPr id="2052" name="Picture 4" descr="image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47"/>
          <a:stretch/>
        </p:blipFill>
        <p:spPr bwMode="auto">
          <a:xfrm>
            <a:off x="3677444" y="5148436"/>
            <a:ext cx="3086100" cy="2324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image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031" y="1672363"/>
            <a:ext cx="2592288" cy="14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6984223" y="315948"/>
            <a:ext cx="31279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/>
              <a:t>Подготовка по специальностям </a:t>
            </a:r>
            <a:r>
              <a:rPr lang="ru-RU" sz="1100" b="1" dirty="0" smtClean="0"/>
              <a:t>«Маляр. Штукатур.</a:t>
            </a:r>
            <a:endParaRPr lang="ru-RU" sz="1100" b="1" dirty="0"/>
          </a:p>
          <a:p>
            <a:pPr algn="ctr"/>
            <a:r>
              <a:rPr lang="ru-RU" sz="1100" b="1" dirty="0"/>
              <a:t>Облицовщик-плиточник»</a:t>
            </a:r>
          </a:p>
          <a:p>
            <a:pPr algn="just"/>
            <a:r>
              <a:rPr lang="ru-RU" sz="1000" dirty="0" smtClean="0"/>
              <a:t>Курс </a:t>
            </a:r>
            <a:r>
              <a:rPr lang="ru-RU" sz="1000" dirty="0"/>
              <a:t>позволяет получить профессиональные и первичные умения и навыки при выполнении строительных работ, выполнять штукатурно-малярные и облицовочные работы (отделка домов, ремонт квартир).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974208" y="3145059"/>
            <a:ext cx="31085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/>
              <a:t>В программе:</a:t>
            </a:r>
          </a:p>
          <a:p>
            <a:pPr algn="ctr"/>
            <a:r>
              <a:rPr lang="ru-RU" sz="1000" b="1" i="1" dirty="0"/>
              <a:t>Профессиональная подготовка.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ru-RU" sz="1000" dirty="0"/>
              <a:t>оборудование и технология малярных </a:t>
            </a:r>
            <a:r>
              <a:rPr lang="ru-RU" sz="1000" dirty="0" smtClean="0"/>
              <a:t>работ</a:t>
            </a:r>
            <a:r>
              <a:rPr lang="ru-RU" sz="1000" dirty="0"/>
              <a:t>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ru-RU" sz="1000" dirty="0"/>
              <a:t>оборудование и технология </a:t>
            </a:r>
            <a:r>
              <a:rPr lang="ru-RU" sz="1000" dirty="0" smtClean="0"/>
              <a:t>штукатурных  работ</a:t>
            </a:r>
            <a:r>
              <a:rPr lang="ru-RU" sz="1000" dirty="0"/>
              <a:t>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ru-RU" sz="1000" dirty="0"/>
              <a:t>оборудование и технология облицовочных работ.</a:t>
            </a:r>
          </a:p>
          <a:p>
            <a:pPr algn="just"/>
            <a:r>
              <a:rPr lang="ru-RU" sz="1000" dirty="0" smtClean="0"/>
              <a:t>       </a:t>
            </a:r>
            <a:endParaRPr lang="ru-RU" sz="1000" dirty="0"/>
          </a:p>
        </p:txBody>
      </p:sp>
      <p:pic>
        <p:nvPicPr>
          <p:cNvPr id="2057" name="Picture 9" descr="image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593" y="6672420"/>
            <a:ext cx="3108534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image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202" y="3980343"/>
            <a:ext cx="1304925" cy="1823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6987200" y="3910377"/>
            <a:ext cx="18229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/>
              <a:t>Квалификационный экзамен включает в себя выполнение выпускной практической квалификационной работы и устного ответа по предметам.</a:t>
            </a:r>
          </a:p>
          <a:p>
            <a:pPr algn="just"/>
            <a:r>
              <a:rPr lang="ru-RU" sz="1000" b="1" dirty="0"/>
              <a:t>       По итогам — вручается свидетельство об окончании обучения, которое дает право на трудоустройство.</a:t>
            </a:r>
          </a:p>
          <a:p>
            <a:pPr algn="ctr"/>
            <a:r>
              <a:rPr lang="ru-RU" sz="1000" b="1" i="1" dirty="0"/>
              <a:t>Первичные навыки.</a:t>
            </a:r>
          </a:p>
          <a:p>
            <a:pPr algn="just"/>
            <a:r>
              <a:rPr lang="ru-RU" sz="1000" dirty="0"/>
              <a:t>       Занятия проходят ежедневно по 2 часа (</a:t>
            </a:r>
            <a:r>
              <a:rPr lang="ru-RU" sz="1000" dirty="0" smtClean="0"/>
              <a:t>кроме</a:t>
            </a:r>
            <a:endParaRPr lang="ru-RU" sz="1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984223" y="5803736"/>
            <a:ext cx="311822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/>
              <a:t>субботы и воскресенья), </a:t>
            </a:r>
            <a:r>
              <a:rPr lang="ru-RU" sz="1000" dirty="0" smtClean="0"/>
              <a:t>во второй </a:t>
            </a:r>
            <a:r>
              <a:rPr lang="ru-RU" sz="1000" dirty="0"/>
              <a:t>половине дня.</a:t>
            </a:r>
          </a:p>
          <a:p>
            <a:pPr algn="just"/>
            <a:r>
              <a:rPr lang="ru-RU" sz="1000" b="1" dirty="0"/>
              <a:t>По итогам — </a:t>
            </a:r>
            <a:r>
              <a:rPr lang="ru-RU" sz="1000" b="1" dirty="0" smtClean="0"/>
              <a:t>вручается справка  об </a:t>
            </a:r>
            <a:r>
              <a:rPr lang="ru-RU" sz="1000" b="1" dirty="0"/>
              <a:t>окончании обучения по приобретению </a:t>
            </a:r>
            <a:r>
              <a:rPr lang="ru-RU" sz="1000" b="1" dirty="0" smtClean="0"/>
              <a:t>первичных навыков по </a:t>
            </a:r>
            <a:r>
              <a:rPr lang="ru-RU" sz="1000" b="1" dirty="0"/>
              <a:t>специальностям </a:t>
            </a:r>
            <a:r>
              <a:rPr lang="ru-RU" sz="1000" b="1" dirty="0" smtClean="0"/>
              <a:t>«Маляр .</a:t>
            </a:r>
            <a:r>
              <a:rPr lang="ru-RU" sz="1000" b="1" dirty="0"/>
              <a:t>	</a:t>
            </a:r>
            <a:r>
              <a:rPr lang="ru-RU" sz="1000" b="1" dirty="0" smtClean="0"/>
              <a:t>Штукатур. Облицовщик-плиточник</a:t>
            </a:r>
            <a:r>
              <a:rPr lang="ru-RU" sz="1000" b="1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5767328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518</Words>
  <Application>Microsoft Office PowerPoint</Application>
  <PresentationFormat>Произвольный</PresentationFormat>
  <Paragraphs>78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60</cp:revision>
  <dcterms:created xsi:type="dcterms:W3CDTF">2023-01-26T08:00:48Z</dcterms:created>
  <dcterms:modified xsi:type="dcterms:W3CDTF">2023-02-08T11:34:54Z</dcterms:modified>
</cp:coreProperties>
</file>