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066" r:id="rId1"/>
    <p:sldMasterId id="2147487078" r:id="rId2"/>
  </p:sldMasterIdLst>
  <p:notesMasterIdLst>
    <p:notesMasterId r:id="rId5"/>
  </p:notesMasterIdLst>
  <p:handoutMasterIdLst>
    <p:handoutMasterId r:id="rId6"/>
  </p:handoutMasterIdLst>
  <p:sldIdLst>
    <p:sldId id="646" r:id="rId3"/>
    <p:sldId id="647" r:id="rId4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92C9"/>
    <a:srgbClr val="DE006F"/>
    <a:srgbClr val="FFCC99"/>
    <a:srgbClr val="FF66FF"/>
    <a:srgbClr val="993366"/>
    <a:srgbClr val="9966FF"/>
    <a:srgbClr val="9A004D"/>
    <a:srgbClr val="76003B"/>
    <a:srgbClr val="6E5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3" autoAdjust="0"/>
    <p:restoredTop sz="85168" autoAdjust="0"/>
  </p:normalViewPr>
  <p:slideViewPr>
    <p:cSldViewPr>
      <p:cViewPr>
        <p:scale>
          <a:sx n="100" d="100"/>
          <a:sy n="100" d="100"/>
        </p:scale>
        <p:origin x="-21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6" d="100"/>
        <a:sy n="196" d="100"/>
      </p:scale>
      <p:origin x="0" y="85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2526" tIns="46263" rIns="92526" bIns="46263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6888"/>
          </a:xfrm>
          <a:prstGeom prst="rect">
            <a:avLst/>
          </a:prstGeom>
        </p:spPr>
        <p:txBody>
          <a:bodyPr vert="horz" lIns="92526" tIns="46263" rIns="92526" bIns="46263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857392-7C07-4BFF-BC99-2C9AF5130B28}" type="datetimeFigureOut">
              <a:rPr lang="ru-RU"/>
              <a:pPr>
                <a:defRPr/>
              </a:pPr>
              <a:t>29.12.2022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2526" tIns="46263" rIns="92526" bIns="46263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8800"/>
            <a:ext cx="2971800" cy="496888"/>
          </a:xfrm>
          <a:prstGeom prst="rect">
            <a:avLst/>
          </a:prstGeom>
        </p:spPr>
        <p:txBody>
          <a:bodyPr vert="horz" wrap="square" lIns="92526" tIns="46263" rIns="92526" bIns="462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47C2AA-ADF2-473E-9710-613C06536F0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779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26" tIns="46263" rIns="92526" bIns="462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26" tIns="46263" rIns="92526" bIns="462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0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400"/>
            <a:ext cx="5486400" cy="4476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26" tIns="46263" rIns="92526" bIns="462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00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26" tIns="46263" rIns="92526" bIns="462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0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26" tIns="46263" rIns="92526" bIns="462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2B8DE814-67C2-4F32-92C6-B88F7DE988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627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апреле 2021</a:t>
            </a:r>
            <a:r>
              <a:rPr lang="ru-RU" baseline="0" dirty="0" smtClean="0"/>
              <a:t> года Департаментом здравоохранения Воронежской области издан приказ о пилотном проекте Модуля «Временной учет». Выездные бригады СМП были обеспечены персональными АРМ и б</a:t>
            </a:r>
            <a:r>
              <a:rPr lang="ru-RU" dirty="0" smtClean="0"/>
              <a:t>раслетами с QR-кодом и RFID-меткой для пациентов. В 14 стационарах, принимающих пациентов с ОКС, ОНМК и сочетанной травмой установлены</a:t>
            </a:r>
            <a:r>
              <a:rPr lang="ru-RU" baseline="0" dirty="0" smtClean="0"/>
              <a:t> сканеры </a:t>
            </a:r>
            <a:r>
              <a:rPr lang="en-US" baseline="0" dirty="0" smtClean="0"/>
              <a:t>RFID-</a:t>
            </a:r>
            <a:r>
              <a:rPr lang="ru-RU" baseline="0" dirty="0" smtClean="0"/>
              <a:t>меток браслетов и необходимое ПО на АРМ сотрудников.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75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При осуществлении вызова скорой медицинской помощи к пациентам с острым инфарктом миокарда, инсультом или сочетанной травмой бригада скорой медицинской помощи непосредственно с места вызова, с помощью персонального автоматизированного рабочего места и электронного браслета с QR-кодом через защищенный канал сети «Интернет» передаёт информацию о пациенте в стационар, в который будет производится медицинская эвакуация указанного пациента. Медицинский работник принимающего стационара заранее извещен о направлении пациента. В стационаре с помощью считывающих </a:t>
            </a:r>
            <a:r>
              <a:rPr lang="en-US" baseline="0" dirty="0" smtClean="0"/>
              <a:t>RFID- </a:t>
            </a:r>
            <a:r>
              <a:rPr lang="ru-RU" baseline="0" dirty="0" smtClean="0"/>
              <a:t>метки устройств также фиксируются временные интервалы от момента поступления пациента в приемное отделение до оказания ему необходимой медицинской помощи.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20BD5-2AA8-48B6-8956-E60980BF9F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31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4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EF880BF-7348-4A67-BA4E-39C02CD68678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524E-B8D3-4288-BC63-51A90DEB5472}" type="slidenum">
              <a:rPr lang="en-US"/>
              <a:pPr/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189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8F74828-A472-4022-9379-D150043FC9D1}" type="datetime1">
              <a:rPr lang="en-US" smtClean="0"/>
              <a:pPr>
                <a:defRPr/>
              </a:pPr>
              <a:t>12/29/2022</a:t>
            </a:fld>
            <a:endParaRPr lang="en-US" sz="1200">
              <a:solidFill>
                <a:srgbClr val="B4DCFA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FB8AD-4FD5-453E-B934-F3A7BF8FF0A2}" type="slidenum">
              <a:rPr lang="en-US"/>
              <a:pPr/>
              <a:t>‹#›</a:t>
            </a:fld>
            <a:endParaRPr lang="en-US" sz="1200">
              <a:solidFill>
                <a:srgbClr val="83A1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66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82F5A36-A28C-4769-81D4-02D673BC106B}" type="datetime1">
              <a:rPr lang="en-US" smtClean="0"/>
              <a:pPr>
                <a:defRPr/>
              </a:pPr>
              <a:t>12/29/2022</a:t>
            </a:fld>
            <a:endParaRPr lang="en-US" sz="1200">
              <a:solidFill>
                <a:srgbClr val="B4DCFA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E959-151B-48CA-90B2-CB0EFD250A40}" type="slidenum">
              <a:rPr lang="en-US"/>
              <a:pPr/>
              <a:t>‹#›</a:t>
            </a:fld>
            <a:endParaRPr lang="en-US" sz="1200">
              <a:solidFill>
                <a:srgbClr val="83A1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666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5C47-3ED5-4565-8005-AEF7B6F11E6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12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08F5-B1AF-4092-A480-B2260D487F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0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411-5CF6-4F8B-9948-16E1C206876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27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D225-D02E-43BC-923E-04154878AE0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28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1C29-8D13-4AFD-9BF1-6DF11DA5410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81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AF0F-B9BF-4CBE-9A97-AECFC76B639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11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E03B-5409-415C-BEB6-5209A082D0B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53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39DB-EB35-43E3-9F6E-7D3BD5981B1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6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76C488E-F5BB-4119-81FA-646558CF93D6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7828F-2BEB-4ADD-BED6-5D1C74982681}" type="slidenum">
              <a:rPr lang="en-US"/>
              <a:pPr/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48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A0710-7379-4ACC-BD2E-463916EBE76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93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8A87-2C17-496D-BB48-92CC2AE1EE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284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9BEA6-0503-443E-A39A-CB1C7093FA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29.12.2022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5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41"/>
            <a:ext cx="7772400" cy="13382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E4A1BD4-27D1-4EED-B1D2-461C25B5E153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7A8554-282B-4079-A474-307C6042EE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6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C9E3DDC8-EC19-478C-A337-51C49F921A6D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0B97C7-27C6-4E66-AEF2-85897118F8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1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1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DFCE0BD-0B8E-4AD5-94DD-B026889B5634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E96AB2-8952-45E1-8A06-9CC2A94883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5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21EA4C1-0FC7-49DE-A409-0D4409104FA0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0CFF49-57E4-46A5-9772-E5978AF49D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77075DE-AB2D-46FE-9D2D-20D38349EA23}" type="datetime1">
              <a:rPr lang="en-US" smtClean="0"/>
              <a:pPr>
                <a:defRPr/>
              </a:pPr>
              <a:t>12/29/2022</a:t>
            </a:fld>
            <a:endParaRPr lang="en-US" sz="1200">
              <a:solidFill>
                <a:srgbClr val="B4DCFA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FCAEF-5641-4515-965B-DDC2E2EEEDC2}" type="slidenum">
              <a:rPr lang="en-US"/>
              <a:pPr/>
              <a:t>‹#›</a:t>
            </a:fld>
            <a:endParaRPr lang="en-US" sz="1200">
              <a:solidFill>
                <a:srgbClr val="83A1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6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1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160AC770-4A67-47D7-B91E-22B7CA837F31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528B529-171C-4677-ADF1-00D0B3C5A4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8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1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9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1EDF5D0-3D27-4BAE-839D-35B0F01A46F7}" type="datetime1">
              <a:rPr lang="en-US" smtClean="0"/>
              <a:pPr>
                <a:defRPr/>
              </a:pPr>
              <a:t>12/29/2022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>
                <a:solidFill>
                  <a:srgbClr val="212745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3ED23C-89AE-4AC2-98BE-B3C869FAD0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212745"/>
                </a:solidFill>
                <a:latin typeface="Perpetua"/>
              </a:defRPr>
            </a:lvl1pPr>
          </a:lstStyle>
          <a:p>
            <a:pPr>
              <a:defRPr/>
            </a:pPr>
            <a:fld id="{9F7F7E01-D5AE-4119-8932-18CDC66CD7A2}" type="datetime1">
              <a:rPr lang="en-US" smtClean="0"/>
              <a:pPr>
                <a:defRPr/>
              </a:pPr>
              <a:t>12/29/2022</a:t>
            </a:fld>
            <a:endParaRPr lang="en-US" sz="1200">
              <a:solidFill>
                <a:srgbClr val="B4DCFA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B4DCFA">
                    <a:shade val="50000"/>
                  </a:srgbClr>
                </a:solidFill>
                <a:latin typeface="Perpetu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800">
                <a:solidFill>
                  <a:srgbClr val="212745"/>
                </a:solidFill>
                <a:latin typeface="Franklin Gothic Book" pitchFamily="34" charset="0"/>
              </a:defRPr>
            </a:lvl1pPr>
          </a:lstStyle>
          <a:p>
            <a:fld id="{8CEDEE74-C8D5-463D-9943-67308B13B834}" type="slidenum">
              <a:rPr lang="en-US"/>
              <a:pPr/>
              <a:t>‹#›</a:t>
            </a:fld>
            <a:endParaRPr lang="en-US" sz="1200">
              <a:solidFill>
                <a:srgbClr val="83A1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87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067" r:id="rId1"/>
    <p:sldLayoutId id="2147487068" r:id="rId2"/>
    <p:sldLayoutId id="2147487069" r:id="rId3"/>
    <p:sldLayoutId id="2147487070" r:id="rId4"/>
    <p:sldLayoutId id="2147487071" r:id="rId5"/>
    <p:sldLayoutId id="2147487072" r:id="rId6"/>
    <p:sldLayoutId id="2147487073" r:id="rId7"/>
    <p:sldLayoutId id="2147487074" r:id="rId8"/>
    <p:sldLayoutId id="2147487075" r:id="rId9"/>
    <p:sldLayoutId id="2147487076" r:id="rId10"/>
    <p:sldLayoutId id="21474870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2B8E0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7EA52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7EA52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F6F7514-5858-415C-A672-63AEDA3E52B0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29.12.2022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53055C3-D328-4E45-BE98-8596DE10D7C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18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079" r:id="rId1"/>
    <p:sldLayoutId id="2147487080" r:id="rId2"/>
    <p:sldLayoutId id="2147487081" r:id="rId3"/>
    <p:sldLayoutId id="2147487082" r:id="rId4"/>
    <p:sldLayoutId id="2147487083" r:id="rId5"/>
    <p:sldLayoutId id="2147487084" r:id="rId6"/>
    <p:sldLayoutId id="2147487085" r:id="rId7"/>
    <p:sldLayoutId id="2147487086" r:id="rId8"/>
    <p:sldLayoutId id="2147487087" r:id="rId9"/>
    <p:sldLayoutId id="2147487088" r:id="rId10"/>
    <p:sldLayoutId id="214748708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jpeg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3.jpe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264" y="476672"/>
            <a:ext cx="8004200" cy="50405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Организационно-техническое обеспечение Модуля «Временной учет»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506322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C:\Users\Karshkov_KM\Desktop\unnam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40" y="5495220"/>
            <a:ext cx="1389605" cy="76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221832"/>
            <a:ext cx="3816424" cy="13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351636" y="4797152"/>
            <a:ext cx="1844100" cy="58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Браслеты с </a:t>
            </a:r>
            <a:r>
              <a:rPr lang="en-US" sz="1400" b="1" dirty="0" smtClean="0">
                <a:solidFill>
                  <a:srgbClr val="C00000"/>
                </a:solidFill>
              </a:rPr>
              <a:t>QR-</a:t>
            </a:r>
            <a:r>
              <a:rPr lang="ru-RU" sz="1400" b="1" dirty="0" smtClean="0">
                <a:solidFill>
                  <a:srgbClr val="C00000"/>
                </a:solidFill>
              </a:rPr>
              <a:t>кодом и </a:t>
            </a:r>
            <a:r>
              <a:rPr lang="en-US" sz="1400" b="1" dirty="0" smtClean="0">
                <a:solidFill>
                  <a:srgbClr val="C00000"/>
                </a:solidFill>
              </a:rPr>
              <a:t>RFID-</a:t>
            </a:r>
            <a:r>
              <a:rPr lang="ru-RU" sz="1400" b="1" dirty="0" smtClean="0">
                <a:solidFill>
                  <a:srgbClr val="C00000"/>
                </a:solidFill>
              </a:rPr>
              <a:t>меткой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2809771" y="4856208"/>
            <a:ext cx="1584176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АРМ бригады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644008" y="4953254"/>
            <a:ext cx="4320480" cy="290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Сканер </a:t>
            </a:r>
            <a:r>
              <a:rPr lang="en-US" sz="1400" b="1" dirty="0" smtClean="0">
                <a:solidFill>
                  <a:srgbClr val="C00000"/>
                </a:solidFill>
              </a:rPr>
              <a:t>RFID</a:t>
            </a:r>
            <a:r>
              <a:rPr lang="ru-RU" sz="1400" b="1" dirty="0" smtClean="0">
                <a:solidFill>
                  <a:srgbClr val="C00000"/>
                </a:solidFill>
              </a:rPr>
              <a:t>-метки браслета, АРМ стационара</a:t>
            </a:r>
            <a:endParaRPr lang="ru-RU" sz="1400" b="1" dirty="0">
              <a:solidFill>
                <a:srgbClr val="C00000"/>
              </a:solidFill>
            </a:endParaRPr>
          </a:p>
        </p:txBody>
      </p:sp>
      <p:pic>
        <p:nvPicPr>
          <p:cNvPr id="13" name="Picture 4" descr="C:\Users\Karshkov_KM\Desktop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195" y="5210835"/>
            <a:ext cx="1177327" cy="117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863" y="5574060"/>
            <a:ext cx="557989" cy="70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344859" y="6012375"/>
            <a:ext cx="533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 smtClean="0">
                <a:solidFill>
                  <a:prstClr val="black"/>
                </a:solidFill>
                <a:latin typeface="Calibri"/>
              </a:rPr>
              <a:t>АСУ УССМП</a:t>
            </a:r>
            <a:endParaRPr lang="ru-RU" sz="8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48" y="1456682"/>
            <a:ext cx="4261939" cy="3196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457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вызов скорой помощи картинк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6" y="715447"/>
            <a:ext cx="2760241" cy="76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трелка вниз 10"/>
          <p:cNvSpPr/>
          <p:nvPr/>
        </p:nvSpPr>
        <p:spPr>
          <a:xfrm rot="5400000">
            <a:off x="6714111" y="5293594"/>
            <a:ext cx="323062" cy="574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14" name="TextBox 41"/>
          <p:cNvSpPr txBox="1">
            <a:spLocks noChangeArrowheads="1"/>
          </p:cNvSpPr>
          <p:nvPr/>
        </p:nvSpPr>
        <p:spPr bwMode="auto">
          <a:xfrm>
            <a:off x="5084278" y="4230582"/>
            <a:ext cx="1102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Приемное отделение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37" y="1379752"/>
            <a:ext cx="364494" cy="808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15"/>
          <p:cNvSpPr txBox="1">
            <a:spLocks noChangeArrowheads="1"/>
          </p:cNvSpPr>
          <p:nvPr/>
        </p:nvSpPr>
        <p:spPr bwMode="auto">
          <a:xfrm>
            <a:off x="33226" y="2447086"/>
            <a:ext cx="9973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Диспетчер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5658" y="1565755"/>
            <a:ext cx="1817535" cy="11469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Рисунок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32" y="5168631"/>
            <a:ext cx="655006" cy="77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7025228" y="2447087"/>
            <a:ext cx="17186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Браслет с 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QR-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кодом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22300" y="4704049"/>
            <a:ext cx="426280" cy="368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144" y="2710557"/>
            <a:ext cx="338519" cy="435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9"/>
          <p:cNvSpPr txBox="1">
            <a:spLocks noChangeArrowheads="1"/>
          </p:cNvSpPr>
          <p:nvPr/>
        </p:nvSpPr>
        <p:spPr bwMode="auto">
          <a:xfrm>
            <a:off x="2729488" y="2632642"/>
            <a:ext cx="12538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Бригада СМП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032" name="Picture 8" descr="C:\Documents and Settings\Karshkov_KM\Рабочий стол\hospital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824" y="4312088"/>
            <a:ext cx="761586" cy="68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66236" y="1977002"/>
            <a:ext cx="420687" cy="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29"/>
          <p:cNvSpPr txBox="1">
            <a:spLocks noChangeArrowheads="1"/>
          </p:cNvSpPr>
          <p:nvPr/>
        </p:nvSpPr>
        <p:spPr bwMode="auto">
          <a:xfrm>
            <a:off x="3212790" y="5965143"/>
            <a:ext cx="13428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Отделения МО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3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231" y="4646083"/>
            <a:ext cx="41774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Стрелка вниз 38"/>
          <p:cNvSpPr/>
          <p:nvPr/>
        </p:nvSpPr>
        <p:spPr>
          <a:xfrm rot="14700387">
            <a:off x="2183280" y="2300431"/>
            <a:ext cx="323062" cy="390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41" name="TextBox 41"/>
          <p:cNvSpPr txBox="1">
            <a:spLocks noChangeArrowheads="1"/>
          </p:cNvSpPr>
          <p:nvPr/>
        </p:nvSpPr>
        <p:spPr bwMode="auto">
          <a:xfrm>
            <a:off x="4830825" y="2141768"/>
            <a:ext cx="175739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Пациент с ОКС, ОНМК, сочетанной травмой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TextBox 41"/>
          <p:cNvSpPr txBox="1">
            <a:spLocks noChangeArrowheads="1"/>
          </p:cNvSpPr>
          <p:nvPr/>
        </p:nvSpPr>
        <p:spPr bwMode="auto">
          <a:xfrm>
            <a:off x="4806286" y="5958123"/>
            <a:ext cx="16445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Многопрофильная бригада ПО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104" y="5167218"/>
            <a:ext cx="1219202" cy="859600"/>
          </a:xfrm>
          <a:prstGeom prst="rect">
            <a:avLst/>
          </a:prstGeom>
        </p:spPr>
      </p:pic>
      <p:sp>
        <p:nvSpPr>
          <p:cNvPr id="40" name="Стрелка вниз 39"/>
          <p:cNvSpPr/>
          <p:nvPr/>
        </p:nvSpPr>
        <p:spPr>
          <a:xfrm>
            <a:off x="5555281" y="2839672"/>
            <a:ext cx="292531" cy="403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180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27" y="2233374"/>
            <a:ext cx="1071709" cy="79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 descr="C:\Documents and Settings\Karshkov_KM\Рабочий стол\отчеты\images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36" y="3107792"/>
            <a:ext cx="881621" cy="83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098073" y="3107792"/>
            <a:ext cx="8745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Calibri"/>
              </a:rPr>
              <a:t>АСУ УССМП</a:t>
            </a:r>
            <a:endParaRPr lang="ru-RU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32811" y="4252897"/>
            <a:ext cx="8745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Calibri"/>
              </a:rPr>
              <a:t>АСУ УССМП</a:t>
            </a:r>
            <a:endParaRPr lang="ru-RU" sz="1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167" y="3371824"/>
            <a:ext cx="1036568" cy="9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410" y="3546404"/>
            <a:ext cx="762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2" name="Picture 2" descr="C:\Users\Karshkov_KM\Desktop\тянущий-вектор-контур-пациент-сидеть-векторный-клипарт_csp53288456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566" y="1315549"/>
            <a:ext cx="1061038" cy="87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3" name="Picture 3" descr="C:\Users\Karshkov_KM\Desktop\unnamed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010" y="1726052"/>
            <a:ext cx="1389605" cy="76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450883" y="2013940"/>
            <a:ext cx="420687" cy="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4" descr="C:\Users\Karshkov_KM\Desktop\images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582" y="3160977"/>
            <a:ext cx="1177327" cy="117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316" y="3459579"/>
            <a:ext cx="615856" cy="77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TextBox 29"/>
          <p:cNvSpPr txBox="1">
            <a:spLocks noChangeArrowheads="1"/>
          </p:cNvSpPr>
          <p:nvPr/>
        </p:nvSpPr>
        <p:spPr bwMode="auto">
          <a:xfrm>
            <a:off x="7308303" y="4333210"/>
            <a:ext cx="126188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АРМ бригады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7037272" y="6040772"/>
            <a:ext cx="18428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АРМ принимающего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стационара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0" name="Рисунок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363" y="5181906"/>
            <a:ext cx="638156" cy="758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Рисунок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825" y="5207351"/>
            <a:ext cx="631508" cy="75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047" y="3688637"/>
            <a:ext cx="583729" cy="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10835">
            <a:off x="4361735" y="4234371"/>
            <a:ext cx="583729" cy="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39018">
            <a:off x="4369805" y="4776135"/>
            <a:ext cx="583729" cy="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29"/>
          <p:cNvSpPr txBox="1">
            <a:spLocks noChangeArrowheads="1"/>
          </p:cNvSpPr>
          <p:nvPr/>
        </p:nvSpPr>
        <p:spPr bwMode="auto">
          <a:xfrm>
            <a:off x="4049232" y="1597865"/>
            <a:ext cx="1016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До 20 мин.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" name="TextBox 29"/>
          <p:cNvSpPr txBox="1">
            <a:spLocks noChangeArrowheads="1"/>
          </p:cNvSpPr>
          <p:nvPr/>
        </p:nvSpPr>
        <p:spPr bwMode="auto">
          <a:xfrm>
            <a:off x="6145816" y="1597865"/>
            <a:ext cx="1016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До 10 мин.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57" name="Picture 8" descr="C:\Documents and Settings\Karshkov_KM\Рабочий стол\hospital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824" y="5077443"/>
            <a:ext cx="761586" cy="68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29"/>
          <p:cNvSpPr txBox="1">
            <a:spLocks noChangeArrowheads="1"/>
          </p:cNvSpPr>
          <p:nvPr/>
        </p:nvSpPr>
        <p:spPr bwMode="auto">
          <a:xfrm>
            <a:off x="4445708" y="2887720"/>
            <a:ext cx="1016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altLang="ru-RU" sz="1400" dirty="0" smtClean="0">
                <a:solidFill>
                  <a:srgbClr val="000000"/>
                </a:solidFill>
                <a:latin typeface="Times New Roman" pitchFamily="18" charset="0"/>
              </a:rPr>
              <a:t>До 60 мин.</a:t>
            </a:r>
            <a:endParaRPr lang="ru-RU" altLang="ru-RU" sz="1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 bwMode="auto">
          <a:xfrm>
            <a:off x="34438" y="-243408"/>
            <a:ext cx="9126656" cy="95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dirty="0">
                <a:solidFill>
                  <a:srgbClr val="F14124"/>
                </a:solidFill>
                <a:latin typeface="Calibri"/>
              </a:rPr>
              <a:t>МОДУЛЬ </a:t>
            </a:r>
            <a:r>
              <a:rPr lang="ru-RU" altLang="ru-RU" sz="2400" dirty="0" smtClean="0">
                <a:solidFill>
                  <a:srgbClr val="F14124"/>
                </a:solidFill>
                <a:latin typeface="Calibri"/>
              </a:rPr>
              <a:t>«</a:t>
            </a:r>
            <a:r>
              <a:rPr lang="ru-RU" altLang="ru-RU" sz="2400" dirty="0">
                <a:solidFill>
                  <a:srgbClr val="F14124"/>
                </a:solidFill>
                <a:latin typeface="Calibri"/>
              </a:rPr>
              <a:t>ВРЕМЕННОЙ УЧЕТ» НА ЭТАПЕ </a:t>
            </a:r>
            <a:r>
              <a:rPr lang="ru-RU" altLang="ru-RU" sz="2400" dirty="0" smtClean="0">
                <a:solidFill>
                  <a:srgbClr val="F14124"/>
                </a:solidFill>
                <a:latin typeface="Calibri"/>
              </a:rPr>
              <a:t>СМП</a:t>
            </a:r>
            <a:endParaRPr lang="ru-RU" sz="2400" dirty="0">
              <a:solidFill>
                <a:srgbClr val="F14124"/>
              </a:solidFill>
              <a:latin typeface="Calibri"/>
            </a:endParaRPr>
          </a:p>
        </p:txBody>
      </p:sp>
      <p:sp>
        <p:nvSpPr>
          <p:cNvPr id="4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70186" y="6302382"/>
            <a:ext cx="419453" cy="392130"/>
          </a:xfrm>
          <a:solidFill>
            <a:schemeClr val="bg1"/>
          </a:solidFill>
        </p:spPr>
        <p:txBody>
          <a:bodyPr/>
          <a:lstStyle/>
          <a:p>
            <a:fld id="{EE87828F-2BEB-4ADD-BED6-5D1C7498268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42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Справедливо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Designs\Синий обелиск.pot</Template>
  <TotalTime>35217</TotalTime>
  <Words>233</Words>
  <Application>Microsoft Office PowerPoint</Application>
  <PresentationFormat>Экран 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1_Справедливость</vt:lpstr>
      <vt:lpstr>3_Тема Office</vt:lpstr>
      <vt:lpstr>Организационно-техническое обеспечение Модуля «Временной учет»</vt:lpstr>
      <vt:lpstr>Презентация PowerPoint</vt:lpstr>
    </vt:vector>
  </TitlesOfParts>
  <Company>ВГМА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ОКС</dc:title>
  <dc:creator>Сергей</dc:creator>
  <cp:lastModifiedBy>Каршков Константин Михайлович</cp:lastModifiedBy>
  <cp:revision>2563</cp:revision>
  <cp:lastPrinted>2021-04-02T11:38:44Z</cp:lastPrinted>
  <dcterms:created xsi:type="dcterms:W3CDTF">2003-09-29T14:13:17Z</dcterms:created>
  <dcterms:modified xsi:type="dcterms:W3CDTF">2022-12-29T06:09:52Z</dcterms:modified>
</cp:coreProperties>
</file>