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73" r:id="rId7"/>
    <p:sldId id="274" r:id="rId8"/>
    <p:sldId id="260" r:id="rId9"/>
    <p:sldId id="261" r:id="rId10"/>
    <p:sldId id="268" r:id="rId11"/>
    <p:sldId id="270" r:id="rId12"/>
    <p:sldId id="276" r:id="rId13"/>
    <p:sldId id="269" r:id="rId14"/>
    <p:sldId id="263" r:id="rId15"/>
    <p:sldId id="265" r:id="rId16"/>
    <p:sldId id="266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4A"/>
    <a:srgbClr val="C25956"/>
    <a:srgbClr val="B24340"/>
    <a:srgbClr val="BC2D00"/>
    <a:srgbClr val="CC33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59D1E-2D8B-4DC9-8F2F-6907B1C8DCC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B101EEA-4260-4265-AD49-240224B6A26E}">
      <dgm:prSet phldrT="[Текст]" custT="1"/>
      <dgm:spPr/>
      <dgm:t>
        <a:bodyPr/>
        <a:lstStyle/>
        <a:p>
          <a:r>
            <a:rPr lang="ru-RU" sz="2000" b="1" dirty="0" smtClean="0"/>
            <a:t>Направления деятельности</a:t>
          </a:r>
          <a:endParaRPr lang="ru-RU" sz="2000" dirty="0"/>
        </a:p>
      </dgm:t>
    </dgm:pt>
    <dgm:pt modelId="{57A62CB7-1C1D-4207-A872-14CF2D50A371}" type="parTrans" cxnId="{A31DCC8C-EF9C-49EE-A40F-35BB84B20E38}">
      <dgm:prSet/>
      <dgm:spPr/>
      <dgm:t>
        <a:bodyPr/>
        <a:lstStyle/>
        <a:p>
          <a:endParaRPr lang="ru-RU"/>
        </a:p>
      </dgm:t>
    </dgm:pt>
    <dgm:pt modelId="{C876A571-AC4D-439C-90F0-BD68FD4145A2}" type="sibTrans" cxnId="{A31DCC8C-EF9C-49EE-A40F-35BB84B20E38}">
      <dgm:prSet/>
      <dgm:spPr/>
      <dgm:t>
        <a:bodyPr/>
        <a:lstStyle/>
        <a:p>
          <a:endParaRPr lang="ru-RU"/>
        </a:p>
      </dgm:t>
    </dgm:pt>
    <dgm:pt modelId="{70310AAB-E582-403C-BCD0-C0409C887471}">
      <dgm:prSet phldrT="[Текст]" custT="1"/>
      <dgm:spPr/>
      <dgm:t>
        <a:bodyPr/>
        <a:lstStyle/>
        <a:p>
          <a:pPr algn="ctr"/>
          <a:endParaRPr lang="ru-RU" sz="2000" b="1" dirty="0" smtClean="0"/>
        </a:p>
        <a:p>
          <a:pPr algn="ctr"/>
          <a:endParaRPr lang="ru-RU" sz="2000" b="1" dirty="0" smtClean="0"/>
        </a:p>
        <a:p>
          <a:pPr algn="ctr"/>
          <a:r>
            <a:rPr lang="ru-RU" sz="2000" b="1" dirty="0" smtClean="0"/>
            <a:t>В работе с детьми:</a:t>
          </a:r>
        </a:p>
        <a:p>
          <a:pPr marL="85725" indent="0" algn="l"/>
          <a:r>
            <a:rPr lang="ru-RU" sz="2000" dirty="0" smtClean="0">
              <a:latin typeface="Times New Roman"/>
              <a:cs typeface="Times New Roman"/>
            </a:rPr>
            <a:t>– </a:t>
          </a:r>
          <a:r>
            <a:rPr lang="ru-RU" sz="2000" dirty="0" smtClean="0"/>
            <a:t>Диагностическое</a:t>
          </a:r>
        </a:p>
        <a:p>
          <a:pPr marL="266700" indent="-266700" algn="l"/>
          <a:r>
            <a:rPr lang="ru-RU" sz="2000" dirty="0" smtClean="0">
              <a:latin typeface="Times New Roman"/>
              <a:cs typeface="Times New Roman"/>
            </a:rPr>
            <a:t> – </a:t>
          </a:r>
          <a:r>
            <a:rPr lang="ru-RU" sz="2000" dirty="0" smtClean="0"/>
            <a:t>Коррекционно-развивающее</a:t>
          </a:r>
        </a:p>
        <a:p>
          <a:pPr marL="85725" indent="0" algn="l"/>
          <a:r>
            <a:rPr lang="ru-RU" sz="2000" dirty="0" smtClean="0">
              <a:latin typeface="Times New Roman"/>
              <a:cs typeface="Times New Roman"/>
            </a:rPr>
            <a:t>– </a:t>
          </a:r>
          <a:r>
            <a:rPr lang="ru-RU" sz="2000" dirty="0" smtClean="0"/>
            <a:t>Профилактическое</a:t>
          </a:r>
          <a:endParaRPr lang="ru-RU" sz="2000" b="1" dirty="0" smtClean="0"/>
        </a:p>
        <a:p>
          <a:pPr algn="ctr"/>
          <a:endParaRPr lang="ru-RU" sz="2000" b="1" dirty="0" smtClean="0"/>
        </a:p>
        <a:p>
          <a:pPr algn="ctr"/>
          <a:endParaRPr lang="ru-RU" sz="2000" dirty="0"/>
        </a:p>
      </dgm:t>
    </dgm:pt>
    <dgm:pt modelId="{65EC4061-FCFA-419C-B052-A4A4DE2BAECD}" type="parTrans" cxnId="{4D90D54C-B3A3-45FB-BD0B-780A18DE32A0}">
      <dgm:prSet/>
      <dgm:spPr/>
      <dgm:t>
        <a:bodyPr/>
        <a:lstStyle/>
        <a:p>
          <a:endParaRPr lang="ru-RU"/>
        </a:p>
      </dgm:t>
    </dgm:pt>
    <dgm:pt modelId="{0DC6B51E-57A1-4FBE-B74B-AAB6F1DFD063}" type="sibTrans" cxnId="{4D90D54C-B3A3-45FB-BD0B-780A18DE32A0}">
      <dgm:prSet/>
      <dgm:spPr/>
      <dgm:t>
        <a:bodyPr/>
        <a:lstStyle/>
        <a:p>
          <a:endParaRPr lang="ru-RU"/>
        </a:p>
      </dgm:t>
    </dgm:pt>
    <dgm:pt modelId="{C030FDE7-E88A-4898-B0AA-59B43A24E517}">
      <dgm:prSet phldrT="[Текст]" custT="1"/>
      <dgm:spPr/>
      <dgm:t>
        <a:bodyPr/>
        <a:lstStyle/>
        <a:p>
          <a:pPr algn="ctr">
            <a:lnSpc>
              <a:spcPts val="2000"/>
            </a:lnSpc>
            <a:spcAft>
              <a:spcPts val="0"/>
            </a:spcAft>
          </a:pPr>
          <a:endParaRPr lang="ru-RU" sz="2000" b="1" dirty="0" smtClean="0"/>
        </a:p>
        <a:p>
          <a:pPr algn="ctr">
            <a:lnSpc>
              <a:spcPts val="2000"/>
            </a:lnSpc>
            <a:spcAft>
              <a:spcPts val="0"/>
            </a:spcAft>
          </a:pPr>
          <a:endParaRPr lang="ru-RU" sz="2000" b="1" dirty="0" smtClean="0"/>
        </a:p>
        <a:p>
          <a:pPr algn="ctr">
            <a:lnSpc>
              <a:spcPts val="2000"/>
            </a:lnSpc>
            <a:spcAft>
              <a:spcPts val="0"/>
            </a:spcAft>
          </a:pPr>
          <a:endParaRPr lang="ru-RU" sz="2000" b="1" dirty="0" smtClean="0"/>
        </a:p>
        <a:p>
          <a:pPr algn="ctr">
            <a:lnSpc>
              <a:spcPts val="2000"/>
            </a:lnSpc>
            <a:spcAft>
              <a:spcPts val="0"/>
            </a:spcAft>
          </a:pPr>
          <a:r>
            <a:rPr lang="ru-RU" sz="2000" b="1" dirty="0" smtClean="0"/>
            <a:t>В работе с родителями </a:t>
          </a:r>
        </a:p>
        <a:p>
          <a:pPr algn="ctr">
            <a:lnSpc>
              <a:spcPts val="2000"/>
            </a:lnSpc>
            <a:spcAft>
              <a:spcPts val="1200"/>
            </a:spcAft>
          </a:pPr>
          <a:r>
            <a:rPr lang="ru-RU" sz="2000" b="1" dirty="0" smtClean="0"/>
            <a:t>(законными представителями):</a:t>
          </a:r>
        </a:p>
        <a:p>
          <a:pPr algn="l">
            <a:lnSpc>
              <a:spcPts val="2000"/>
            </a:lnSpc>
            <a:spcAft>
              <a:spcPts val="1000"/>
            </a:spcAft>
          </a:pPr>
          <a:r>
            <a:rPr lang="ru-RU" sz="2000" dirty="0" smtClean="0">
              <a:latin typeface="Times New Roman"/>
              <a:cs typeface="Times New Roman"/>
            </a:rPr>
            <a:t>– </a:t>
          </a:r>
          <a:r>
            <a:rPr lang="ru-RU" sz="2000" dirty="0" smtClean="0"/>
            <a:t>Методическая помощь</a:t>
          </a:r>
        </a:p>
        <a:p>
          <a:pPr algn="l">
            <a:lnSpc>
              <a:spcPts val="2000"/>
            </a:lnSpc>
            <a:spcAft>
              <a:spcPts val="1000"/>
            </a:spcAft>
          </a:pPr>
          <a:r>
            <a:rPr lang="ru-RU" sz="2000" dirty="0" smtClean="0">
              <a:latin typeface="Times New Roman"/>
              <a:cs typeface="Times New Roman"/>
            </a:rPr>
            <a:t>– </a:t>
          </a:r>
          <a:r>
            <a:rPr lang="ru-RU" sz="2000" dirty="0" smtClean="0"/>
            <a:t>Психолого-педагогическая  помощь</a:t>
          </a:r>
        </a:p>
        <a:p>
          <a:pPr algn="l">
            <a:lnSpc>
              <a:spcPts val="2000"/>
            </a:lnSpc>
            <a:spcAft>
              <a:spcPts val="1000"/>
            </a:spcAft>
          </a:pPr>
          <a:r>
            <a:rPr lang="ru-RU" sz="2000" dirty="0" smtClean="0">
              <a:latin typeface="Times New Roman"/>
              <a:cs typeface="Times New Roman"/>
            </a:rPr>
            <a:t>– </a:t>
          </a:r>
          <a:r>
            <a:rPr lang="ru-RU" sz="2000" dirty="0" smtClean="0"/>
            <a:t>Консультативная помощь </a:t>
          </a:r>
        </a:p>
        <a:p>
          <a:pPr algn="ctr">
            <a:lnSpc>
              <a:spcPts val="2000"/>
            </a:lnSpc>
            <a:spcAft>
              <a:spcPts val="0"/>
            </a:spcAft>
          </a:pPr>
          <a:endParaRPr lang="ru-RU" sz="2000" dirty="0" smtClean="0"/>
        </a:p>
        <a:p>
          <a:pPr algn="ctr">
            <a:lnSpc>
              <a:spcPts val="2000"/>
            </a:lnSpc>
            <a:spcAft>
              <a:spcPts val="0"/>
            </a:spcAft>
          </a:pPr>
          <a:endParaRPr lang="ru-RU" sz="2000" dirty="0"/>
        </a:p>
      </dgm:t>
    </dgm:pt>
    <dgm:pt modelId="{3EC633C5-03B1-4740-A2B4-60E09F9E2702}" type="parTrans" cxnId="{ECE130D9-8920-41D4-BD1D-47D0905AFDE1}">
      <dgm:prSet/>
      <dgm:spPr/>
      <dgm:t>
        <a:bodyPr/>
        <a:lstStyle/>
        <a:p>
          <a:endParaRPr lang="ru-RU"/>
        </a:p>
      </dgm:t>
    </dgm:pt>
    <dgm:pt modelId="{6325BEDA-DAAD-46B7-BA3B-37292E71B8C7}" type="sibTrans" cxnId="{ECE130D9-8920-41D4-BD1D-47D0905AFDE1}">
      <dgm:prSet/>
      <dgm:spPr/>
      <dgm:t>
        <a:bodyPr/>
        <a:lstStyle/>
        <a:p>
          <a:endParaRPr lang="ru-RU"/>
        </a:p>
      </dgm:t>
    </dgm:pt>
    <dgm:pt modelId="{5FFB63B6-B230-4FA7-AA5B-14DFD3B2CC0D}" type="pres">
      <dgm:prSet presAssocID="{4BB59D1E-2D8B-4DC9-8F2F-6907B1C8DC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F7E87-E721-4BE5-ADFE-A37F9EA15BDF}" type="pres">
      <dgm:prSet presAssocID="{EB101EEA-4260-4265-AD49-240224B6A26E}" presName="hierRoot1" presStyleCnt="0"/>
      <dgm:spPr/>
    </dgm:pt>
    <dgm:pt modelId="{3C6B27F5-E14C-44F0-A630-0DF0DC4E3AAB}" type="pres">
      <dgm:prSet presAssocID="{EB101EEA-4260-4265-AD49-240224B6A26E}" presName="composite" presStyleCnt="0"/>
      <dgm:spPr/>
    </dgm:pt>
    <dgm:pt modelId="{1F758510-9A57-40DC-844F-DFE868BE736E}" type="pres">
      <dgm:prSet presAssocID="{EB101EEA-4260-4265-AD49-240224B6A26E}" presName="background" presStyleLbl="node0" presStyleIdx="0" presStyleCnt="1"/>
      <dgm:spPr/>
    </dgm:pt>
    <dgm:pt modelId="{743AE5E9-C31B-4D33-9303-9EF1BDE5B7AE}" type="pres">
      <dgm:prSet presAssocID="{EB101EEA-4260-4265-AD49-240224B6A26E}" presName="text" presStyleLbl="fgAcc0" presStyleIdx="0" presStyleCnt="1" custScaleX="469293" custScaleY="92656" custLinFactNeighborX="-66573" custLinFactNeighborY="-34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606E20-152F-4DBE-82D3-D5839CFCDACA}" type="pres">
      <dgm:prSet presAssocID="{EB101EEA-4260-4265-AD49-240224B6A26E}" presName="hierChild2" presStyleCnt="0"/>
      <dgm:spPr/>
    </dgm:pt>
    <dgm:pt modelId="{B4B62CFB-34C2-45A3-B1EA-F4CBCF6F97E7}" type="pres">
      <dgm:prSet presAssocID="{65EC4061-FCFA-419C-B052-A4A4DE2BAEC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AF1052F-BF02-44AB-8048-88B7AAB750D6}" type="pres">
      <dgm:prSet presAssocID="{70310AAB-E582-403C-BCD0-C0409C887471}" presName="hierRoot2" presStyleCnt="0"/>
      <dgm:spPr/>
    </dgm:pt>
    <dgm:pt modelId="{AC49B34C-CE08-46AD-AEDF-F87A1CECEDC0}" type="pres">
      <dgm:prSet presAssocID="{70310AAB-E582-403C-BCD0-C0409C887471}" presName="composite2" presStyleCnt="0"/>
      <dgm:spPr/>
    </dgm:pt>
    <dgm:pt modelId="{26125A07-E22C-49DE-80A4-268C4817F8D2}" type="pres">
      <dgm:prSet presAssocID="{70310AAB-E582-403C-BCD0-C0409C887471}" presName="background2" presStyleLbl="node2" presStyleIdx="0" presStyleCnt="2"/>
      <dgm:spPr/>
    </dgm:pt>
    <dgm:pt modelId="{3DA43B55-0221-4276-B74B-C00573D8F6C7}" type="pres">
      <dgm:prSet presAssocID="{70310AAB-E582-403C-BCD0-C0409C887471}" presName="text2" presStyleLbl="fgAcc2" presStyleIdx="0" presStyleCnt="2" custScaleX="340154" custScaleY="281828" custLinFactNeighborX="-16714" custLinFactNeighborY="-1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91C36-E6F2-474C-9646-39D78BBAA8AA}" type="pres">
      <dgm:prSet presAssocID="{70310AAB-E582-403C-BCD0-C0409C887471}" presName="hierChild3" presStyleCnt="0"/>
      <dgm:spPr/>
    </dgm:pt>
    <dgm:pt modelId="{26A4AFE9-9AAD-4FE5-ADDC-CD16DB8CB6A2}" type="pres">
      <dgm:prSet presAssocID="{3EC633C5-03B1-4740-A2B4-60E09F9E27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F4B7C6-6897-4165-9A10-5513BC55B19A}" type="pres">
      <dgm:prSet presAssocID="{C030FDE7-E88A-4898-B0AA-59B43A24E517}" presName="hierRoot2" presStyleCnt="0"/>
      <dgm:spPr/>
    </dgm:pt>
    <dgm:pt modelId="{373DA5D9-8488-4912-B7B1-BD5E78B3B3F5}" type="pres">
      <dgm:prSet presAssocID="{C030FDE7-E88A-4898-B0AA-59B43A24E517}" presName="composite2" presStyleCnt="0"/>
      <dgm:spPr/>
    </dgm:pt>
    <dgm:pt modelId="{7332A7E7-B5B0-4880-94AE-1CB258286072}" type="pres">
      <dgm:prSet presAssocID="{C030FDE7-E88A-4898-B0AA-59B43A24E517}" presName="background2" presStyleLbl="node2" presStyleIdx="1" presStyleCnt="2"/>
      <dgm:spPr/>
    </dgm:pt>
    <dgm:pt modelId="{0493A311-11D6-4CDD-9014-40E00F0B99CA}" type="pres">
      <dgm:prSet presAssocID="{C030FDE7-E88A-4898-B0AA-59B43A24E517}" presName="text2" presStyleLbl="fgAcc2" presStyleIdx="1" presStyleCnt="2" custScaleX="388222" custScaleY="297718" custLinFactNeighborX="-10117" custLinFactNeighborY="-16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A5091-53B1-44E6-843E-E200606FBFC8}" type="pres">
      <dgm:prSet presAssocID="{C030FDE7-E88A-4898-B0AA-59B43A24E517}" presName="hierChild3" presStyleCnt="0"/>
      <dgm:spPr/>
    </dgm:pt>
  </dgm:ptLst>
  <dgm:cxnLst>
    <dgm:cxn modelId="{96E6DA61-F37A-4758-AA79-B9E01A5DD377}" type="presOf" srcId="{4BB59D1E-2D8B-4DC9-8F2F-6907B1C8DCCD}" destId="{5FFB63B6-B230-4FA7-AA5B-14DFD3B2CC0D}" srcOrd="0" destOrd="0" presId="urn:microsoft.com/office/officeart/2005/8/layout/hierarchy1"/>
    <dgm:cxn modelId="{4D90D54C-B3A3-45FB-BD0B-780A18DE32A0}" srcId="{EB101EEA-4260-4265-AD49-240224B6A26E}" destId="{70310AAB-E582-403C-BCD0-C0409C887471}" srcOrd="0" destOrd="0" parTransId="{65EC4061-FCFA-419C-B052-A4A4DE2BAECD}" sibTransId="{0DC6B51E-57A1-4FBE-B74B-AAB6F1DFD063}"/>
    <dgm:cxn modelId="{54DAF154-D144-4CF8-9159-63A0D843A7F2}" type="presOf" srcId="{65EC4061-FCFA-419C-B052-A4A4DE2BAECD}" destId="{B4B62CFB-34C2-45A3-B1EA-F4CBCF6F97E7}" srcOrd="0" destOrd="0" presId="urn:microsoft.com/office/officeart/2005/8/layout/hierarchy1"/>
    <dgm:cxn modelId="{9C3F7986-32CB-412E-B732-9706801EFF46}" type="presOf" srcId="{70310AAB-E582-403C-BCD0-C0409C887471}" destId="{3DA43B55-0221-4276-B74B-C00573D8F6C7}" srcOrd="0" destOrd="0" presId="urn:microsoft.com/office/officeart/2005/8/layout/hierarchy1"/>
    <dgm:cxn modelId="{15BA7486-1237-41AB-A248-8FA38D595BC1}" type="presOf" srcId="{EB101EEA-4260-4265-AD49-240224B6A26E}" destId="{743AE5E9-C31B-4D33-9303-9EF1BDE5B7AE}" srcOrd="0" destOrd="0" presId="urn:microsoft.com/office/officeart/2005/8/layout/hierarchy1"/>
    <dgm:cxn modelId="{A31DCC8C-EF9C-49EE-A40F-35BB84B20E38}" srcId="{4BB59D1E-2D8B-4DC9-8F2F-6907B1C8DCCD}" destId="{EB101EEA-4260-4265-AD49-240224B6A26E}" srcOrd="0" destOrd="0" parTransId="{57A62CB7-1C1D-4207-A872-14CF2D50A371}" sibTransId="{C876A571-AC4D-439C-90F0-BD68FD4145A2}"/>
    <dgm:cxn modelId="{8FA5F91E-1594-4D04-98AE-64B46F3C378C}" type="presOf" srcId="{3EC633C5-03B1-4740-A2B4-60E09F9E2702}" destId="{26A4AFE9-9AAD-4FE5-ADDC-CD16DB8CB6A2}" srcOrd="0" destOrd="0" presId="urn:microsoft.com/office/officeart/2005/8/layout/hierarchy1"/>
    <dgm:cxn modelId="{83A5A482-5241-43F3-912B-9002788AB043}" type="presOf" srcId="{C030FDE7-E88A-4898-B0AA-59B43A24E517}" destId="{0493A311-11D6-4CDD-9014-40E00F0B99CA}" srcOrd="0" destOrd="0" presId="urn:microsoft.com/office/officeart/2005/8/layout/hierarchy1"/>
    <dgm:cxn modelId="{ECE130D9-8920-41D4-BD1D-47D0905AFDE1}" srcId="{EB101EEA-4260-4265-AD49-240224B6A26E}" destId="{C030FDE7-E88A-4898-B0AA-59B43A24E517}" srcOrd="1" destOrd="0" parTransId="{3EC633C5-03B1-4740-A2B4-60E09F9E2702}" sibTransId="{6325BEDA-DAAD-46B7-BA3B-37292E71B8C7}"/>
    <dgm:cxn modelId="{885AA052-37A5-4630-BF36-B933D047CD69}" type="presParOf" srcId="{5FFB63B6-B230-4FA7-AA5B-14DFD3B2CC0D}" destId="{97CF7E87-E721-4BE5-ADFE-A37F9EA15BDF}" srcOrd="0" destOrd="0" presId="urn:microsoft.com/office/officeart/2005/8/layout/hierarchy1"/>
    <dgm:cxn modelId="{A2829B58-7153-4974-8696-C2082180B250}" type="presParOf" srcId="{97CF7E87-E721-4BE5-ADFE-A37F9EA15BDF}" destId="{3C6B27F5-E14C-44F0-A630-0DF0DC4E3AAB}" srcOrd="0" destOrd="0" presId="urn:microsoft.com/office/officeart/2005/8/layout/hierarchy1"/>
    <dgm:cxn modelId="{B80568D6-3391-4D7E-A013-0AC4C7ED9AF0}" type="presParOf" srcId="{3C6B27F5-E14C-44F0-A630-0DF0DC4E3AAB}" destId="{1F758510-9A57-40DC-844F-DFE868BE736E}" srcOrd="0" destOrd="0" presId="urn:microsoft.com/office/officeart/2005/8/layout/hierarchy1"/>
    <dgm:cxn modelId="{F82A4E25-52D8-42D5-BD85-462AAD7F8FCA}" type="presParOf" srcId="{3C6B27F5-E14C-44F0-A630-0DF0DC4E3AAB}" destId="{743AE5E9-C31B-4D33-9303-9EF1BDE5B7AE}" srcOrd="1" destOrd="0" presId="urn:microsoft.com/office/officeart/2005/8/layout/hierarchy1"/>
    <dgm:cxn modelId="{4DBFA6D6-3459-4320-A28E-2B0CC4249E52}" type="presParOf" srcId="{97CF7E87-E721-4BE5-ADFE-A37F9EA15BDF}" destId="{84606E20-152F-4DBE-82D3-D5839CFCDACA}" srcOrd="1" destOrd="0" presId="urn:microsoft.com/office/officeart/2005/8/layout/hierarchy1"/>
    <dgm:cxn modelId="{17963745-22C0-4EC5-B322-D111994060B0}" type="presParOf" srcId="{84606E20-152F-4DBE-82D3-D5839CFCDACA}" destId="{B4B62CFB-34C2-45A3-B1EA-F4CBCF6F97E7}" srcOrd="0" destOrd="0" presId="urn:microsoft.com/office/officeart/2005/8/layout/hierarchy1"/>
    <dgm:cxn modelId="{5D3FDF88-6884-430A-B894-386A23841F5D}" type="presParOf" srcId="{84606E20-152F-4DBE-82D3-D5839CFCDACA}" destId="{FAF1052F-BF02-44AB-8048-88B7AAB750D6}" srcOrd="1" destOrd="0" presId="urn:microsoft.com/office/officeart/2005/8/layout/hierarchy1"/>
    <dgm:cxn modelId="{B0710B2D-6529-4067-8957-1DD8D4B083B4}" type="presParOf" srcId="{FAF1052F-BF02-44AB-8048-88B7AAB750D6}" destId="{AC49B34C-CE08-46AD-AEDF-F87A1CECEDC0}" srcOrd="0" destOrd="0" presId="urn:microsoft.com/office/officeart/2005/8/layout/hierarchy1"/>
    <dgm:cxn modelId="{D6FADDD4-844D-48B6-941C-318D7DA97CE9}" type="presParOf" srcId="{AC49B34C-CE08-46AD-AEDF-F87A1CECEDC0}" destId="{26125A07-E22C-49DE-80A4-268C4817F8D2}" srcOrd="0" destOrd="0" presId="urn:microsoft.com/office/officeart/2005/8/layout/hierarchy1"/>
    <dgm:cxn modelId="{458416ED-3902-47A1-9F17-26994AF9E2D4}" type="presParOf" srcId="{AC49B34C-CE08-46AD-AEDF-F87A1CECEDC0}" destId="{3DA43B55-0221-4276-B74B-C00573D8F6C7}" srcOrd="1" destOrd="0" presId="urn:microsoft.com/office/officeart/2005/8/layout/hierarchy1"/>
    <dgm:cxn modelId="{AD560FFB-9253-4782-B348-0D25E57DCF6E}" type="presParOf" srcId="{FAF1052F-BF02-44AB-8048-88B7AAB750D6}" destId="{63291C36-E6F2-474C-9646-39D78BBAA8AA}" srcOrd="1" destOrd="0" presId="urn:microsoft.com/office/officeart/2005/8/layout/hierarchy1"/>
    <dgm:cxn modelId="{0F27A165-7550-49A8-B3C0-D3C8347046FF}" type="presParOf" srcId="{84606E20-152F-4DBE-82D3-D5839CFCDACA}" destId="{26A4AFE9-9AAD-4FE5-ADDC-CD16DB8CB6A2}" srcOrd="2" destOrd="0" presId="urn:microsoft.com/office/officeart/2005/8/layout/hierarchy1"/>
    <dgm:cxn modelId="{CAB19402-2FF6-4BA8-8C3D-7AB500045861}" type="presParOf" srcId="{84606E20-152F-4DBE-82D3-D5839CFCDACA}" destId="{A0F4B7C6-6897-4165-9A10-5513BC55B19A}" srcOrd="3" destOrd="0" presId="urn:microsoft.com/office/officeart/2005/8/layout/hierarchy1"/>
    <dgm:cxn modelId="{2695FD5B-4F16-4EE2-9176-C29BF2E03ACA}" type="presParOf" srcId="{A0F4B7C6-6897-4165-9A10-5513BC55B19A}" destId="{373DA5D9-8488-4912-B7B1-BD5E78B3B3F5}" srcOrd="0" destOrd="0" presId="urn:microsoft.com/office/officeart/2005/8/layout/hierarchy1"/>
    <dgm:cxn modelId="{CD38564B-22BF-4137-957E-F28B4C809F45}" type="presParOf" srcId="{373DA5D9-8488-4912-B7B1-BD5E78B3B3F5}" destId="{7332A7E7-B5B0-4880-94AE-1CB258286072}" srcOrd="0" destOrd="0" presId="urn:microsoft.com/office/officeart/2005/8/layout/hierarchy1"/>
    <dgm:cxn modelId="{246406EB-CA27-4739-8280-505AD3580145}" type="presParOf" srcId="{373DA5D9-8488-4912-B7B1-BD5E78B3B3F5}" destId="{0493A311-11D6-4CDD-9014-40E00F0B99CA}" srcOrd="1" destOrd="0" presId="urn:microsoft.com/office/officeart/2005/8/layout/hierarchy1"/>
    <dgm:cxn modelId="{4958195E-A5DF-4A4E-A7AC-2CBDFBA5F63E}" type="presParOf" srcId="{A0F4B7C6-6897-4165-9A10-5513BC55B19A}" destId="{1C8A5091-53B1-44E6-843E-E200606FBF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E9B8A-46B6-495C-8206-B11DE9191CA7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1D3C2CB-D392-48E2-8922-DFEC379900D9}">
      <dgm:prSet phldrT="[Текст]"/>
      <dgm:spPr/>
      <dgm:t>
        <a:bodyPr/>
        <a:lstStyle/>
        <a:p>
          <a:r>
            <a:rPr lang="ru-RU" b="1" dirty="0" smtClean="0"/>
            <a:t>Специалистами ДОУ</a:t>
          </a:r>
          <a:endParaRPr lang="ru-RU" dirty="0"/>
        </a:p>
      </dgm:t>
    </dgm:pt>
    <dgm:pt modelId="{2868078E-EB70-44A4-B540-2B2B183148C1}" type="parTrans" cxnId="{1ED27665-53D3-4B6E-964D-3196A0DD7FAD}">
      <dgm:prSet/>
      <dgm:spPr/>
      <dgm:t>
        <a:bodyPr/>
        <a:lstStyle/>
        <a:p>
          <a:endParaRPr lang="ru-RU"/>
        </a:p>
      </dgm:t>
    </dgm:pt>
    <dgm:pt modelId="{38B5D425-AEB4-4411-8357-C47B97631E09}" type="sibTrans" cxnId="{1ED27665-53D3-4B6E-964D-3196A0DD7FAD}">
      <dgm:prSet/>
      <dgm:spPr/>
      <dgm:t>
        <a:bodyPr/>
        <a:lstStyle/>
        <a:p>
          <a:endParaRPr lang="ru-RU"/>
        </a:p>
      </dgm:t>
    </dgm:pt>
    <dgm:pt modelId="{06F09ADD-DE21-4AED-AE35-D03E853905E8}">
      <dgm:prSet phldrT="[Текст]"/>
      <dgm:spPr/>
      <dgm:t>
        <a:bodyPr/>
        <a:lstStyle/>
        <a:p>
          <a:r>
            <a:rPr lang="ru-RU" b="1" dirty="0" smtClean="0"/>
            <a:t>Социальными и медико-педагогическими службами города</a:t>
          </a:r>
          <a:endParaRPr lang="ru-RU" dirty="0"/>
        </a:p>
      </dgm:t>
    </dgm:pt>
    <dgm:pt modelId="{AFDC8746-BE58-4DD9-A017-688A457A77C8}" type="parTrans" cxnId="{5F47B9AC-03EE-466C-AF42-C4FC69D9B687}">
      <dgm:prSet/>
      <dgm:spPr/>
      <dgm:t>
        <a:bodyPr/>
        <a:lstStyle/>
        <a:p>
          <a:endParaRPr lang="ru-RU"/>
        </a:p>
      </dgm:t>
    </dgm:pt>
    <dgm:pt modelId="{103C1168-244A-4EF3-8096-D0A71DD050C2}" type="sibTrans" cxnId="{5F47B9AC-03EE-466C-AF42-C4FC69D9B687}">
      <dgm:prSet/>
      <dgm:spPr/>
      <dgm:t>
        <a:bodyPr/>
        <a:lstStyle/>
        <a:p>
          <a:endParaRPr lang="ru-RU"/>
        </a:p>
      </dgm:t>
    </dgm:pt>
    <dgm:pt modelId="{351CCA46-0FC0-41A0-8C2E-5D7938C2471B}" type="pres">
      <dgm:prSet presAssocID="{5AFE9B8A-46B6-495C-8206-B11DE9191C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E67D6-9539-4B56-B8DF-E7B6DA8BA263}" type="pres">
      <dgm:prSet presAssocID="{31D3C2CB-D392-48E2-8922-DFEC379900D9}" presName="arrow" presStyleLbl="node1" presStyleIdx="0" presStyleCnt="2" custScaleY="100392" custRadScaleRad="66627" custRadScaleInc="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80DA-A300-4C58-9C97-925922A61E41}" type="pres">
      <dgm:prSet presAssocID="{06F09ADD-DE21-4AED-AE35-D03E853905E8}" presName="arrow" presStyleLbl="node1" presStyleIdx="1" presStyleCnt="2" custScaleX="93368" custScaleY="100599" custRadScaleRad="71215" custRadScaleInc="-1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6A457-065B-47C1-BAE6-567B3CDEF99D}" type="presOf" srcId="{5AFE9B8A-46B6-495C-8206-B11DE9191CA7}" destId="{351CCA46-0FC0-41A0-8C2E-5D7938C2471B}" srcOrd="0" destOrd="0" presId="urn:microsoft.com/office/officeart/2005/8/layout/arrow5"/>
    <dgm:cxn modelId="{4D46F89F-914B-4744-B055-A249FD28B390}" type="presOf" srcId="{06F09ADD-DE21-4AED-AE35-D03E853905E8}" destId="{915780DA-A300-4C58-9C97-925922A61E41}" srcOrd="0" destOrd="0" presId="urn:microsoft.com/office/officeart/2005/8/layout/arrow5"/>
    <dgm:cxn modelId="{1ED27665-53D3-4B6E-964D-3196A0DD7FAD}" srcId="{5AFE9B8A-46B6-495C-8206-B11DE9191CA7}" destId="{31D3C2CB-D392-48E2-8922-DFEC379900D9}" srcOrd="0" destOrd="0" parTransId="{2868078E-EB70-44A4-B540-2B2B183148C1}" sibTransId="{38B5D425-AEB4-4411-8357-C47B97631E09}"/>
    <dgm:cxn modelId="{CE5AB060-248A-41D8-93AD-E646FBD1DF60}" type="presOf" srcId="{31D3C2CB-D392-48E2-8922-DFEC379900D9}" destId="{2FFE67D6-9539-4B56-B8DF-E7B6DA8BA263}" srcOrd="0" destOrd="0" presId="urn:microsoft.com/office/officeart/2005/8/layout/arrow5"/>
    <dgm:cxn modelId="{5F47B9AC-03EE-466C-AF42-C4FC69D9B687}" srcId="{5AFE9B8A-46B6-495C-8206-B11DE9191CA7}" destId="{06F09ADD-DE21-4AED-AE35-D03E853905E8}" srcOrd="1" destOrd="0" parTransId="{AFDC8746-BE58-4DD9-A017-688A457A77C8}" sibTransId="{103C1168-244A-4EF3-8096-D0A71DD050C2}"/>
    <dgm:cxn modelId="{659983FF-C8EA-4A44-9D74-311F2FB8B237}" type="presParOf" srcId="{351CCA46-0FC0-41A0-8C2E-5D7938C2471B}" destId="{2FFE67D6-9539-4B56-B8DF-E7B6DA8BA263}" srcOrd="0" destOrd="0" presId="urn:microsoft.com/office/officeart/2005/8/layout/arrow5"/>
    <dgm:cxn modelId="{7D0BEDD6-7960-4F8A-991D-7A803602D832}" type="presParOf" srcId="{351CCA46-0FC0-41A0-8C2E-5D7938C2471B}" destId="{915780DA-A300-4C58-9C97-925922A61E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F62AF-1B17-4762-B714-C9B0D15FB6D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C1742E0-EC6B-4586-AD33-071303D602B7}">
      <dgm:prSet phldrT="[Текст]"/>
      <dgm:spPr/>
      <dgm:t>
        <a:bodyPr/>
        <a:lstStyle/>
        <a:p>
          <a:r>
            <a:rPr lang="ru-RU" b="0" i="0" dirty="0" smtClean="0"/>
            <a:t>ГБУ </a:t>
          </a:r>
          <a:r>
            <a:rPr lang="ru-RU" b="0" i="0" dirty="0" err="1" smtClean="0"/>
            <a:t>Нефтекамская</a:t>
          </a:r>
          <a:r>
            <a:rPr lang="ru-RU" b="0" i="0" dirty="0" smtClean="0"/>
            <a:t> зональная </a:t>
          </a:r>
          <a:r>
            <a:rPr lang="ru-RU" b="0" i="0" dirty="0" err="1" smtClean="0"/>
            <a:t>психолого-медико-педагогическая</a:t>
          </a:r>
          <a:r>
            <a:rPr lang="ru-RU" b="0" i="0" dirty="0" smtClean="0"/>
            <a:t> комиссия</a:t>
          </a:r>
          <a:endParaRPr lang="ru-RU" dirty="0"/>
        </a:p>
      </dgm:t>
    </dgm:pt>
    <dgm:pt modelId="{CF637153-F24D-40AA-829F-3F7C63F993CD}" type="parTrans" cxnId="{AF41CC51-6CD8-4C6F-B05C-0D6861C1B89C}">
      <dgm:prSet/>
      <dgm:spPr/>
      <dgm:t>
        <a:bodyPr/>
        <a:lstStyle/>
        <a:p>
          <a:endParaRPr lang="ru-RU"/>
        </a:p>
      </dgm:t>
    </dgm:pt>
    <dgm:pt modelId="{E0CCDC76-B62E-4C29-A3A2-C7E3B7748A2B}" type="sibTrans" cxnId="{AF41CC51-6CD8-4C6F-B05C-0D6861C1B89C}">
      <dgm:prSet/>
      <dgm:spPr/>
      <dgm:t>
        <a:bodyPr/>
        <a:lstStyle/>
        <a:p>
          <a:endParaRPr lang="ru-RU"/>
        </a:p>
      </dgm:t>
    </dgm:pt>
    <dgm:pt modelId="{BE81624C-21C8-42C4-938C-F2337EDF14F9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ГКУ Республиканский центр социальной поддержки населения</a:t>
          </a:r>
          <a:endParaRPr lang="ru-RU" sz="1400" u="none" dirty="0">
            <a:solidFill>
              <a:schemeClr val="tx1"/>
            </a:solidFill>
          </a:endParaRPr>
        </a:p>
      </dgm:t>
    </dgm:pt>
    <dgm:pt modelId="{81D991D6-710B-410A-A518-32DF341162AD}" type="parTrans" cxnId="{BCFFB795-9717-4709-AB4E-0DC7C9DBB0AD}">
      <dgm:prSet/>
      <dgm:spPr/>
      <dgm:t>
        <a:bodyPr/>
        <a:lstStyle/>
        <a:p>
          <a:endParaRPr lang="ru-RU"/>
        </a:p>
      </dgm:t>
    </dgm:pt>
    <dgm:pt modelId="{47DEF163-97AA-4110-817E-EF72C8BEA2A9}" type="sibTrans" cxnId="{BCFFB795-9717-4709-AB4E-0DC7C9DBB0AD}">
      <dgm:prSet/>
      <dgm:spPr/>
      <dgm:t>
        <a:bodyPr/>
        <a:lstStyle/>
        <a:p>
          <a:endParaRPr lang="ru-RU"/>
        </a:p>
      </dgm:t>
    </dgm:pt>
    <dgm:pt modelId="{A83FAED7-CC75-48B8-B3A9-4DA39AB79543}">
      <dgm:prSet phldrT="[Текст]"/>
      <dgm:spPr/>
      <dgm:t>
        <a:bodyPr/>
        <a:lstStyle/>
        <a:p>
          <a:r>
            <a:rPr lang="ru-RU" b="0" i="0" dirty="0" smtClean="0"/>
            <a:t>ГБУ Реабилитационный центр для детей и подростков с ОВЗ</a:t>
          </a:r>
          <a:endParaRPr lang="ru-RU" dirty="0"/>
        </a:p>
      </dgm:t>
    </dgm:pt>
    <dgm:pt modelId="{9DFFAECC-314F-4777-8523-0366D205D786}" type="parTrans" cxnId="{399E8F62-428D-4F5B-A72B-287D8A3290E3}">
      <dgm:prSet/>
      <dgm:spPr/>
      <dgm:t>
        <a:bodyPr/>
        <a:lstStyle/>
        <a:p>
          <a:endParaRPr lang="ru-RU"/>
        </a:p>
      </dgm:t>
    </dgm:pt>
    <dgm:pt modelId="{B4F75CF8-28A2-43F6-9633-78BF6CFDD7C3}" type="sibTrans" cxnId="{399E8F62-428D-4F5B-A72B-287D8A3290E3}">
      <dgm:prSet/>
      <dgm:spPr/>
      <dgm:t>
        <a:bodyPr/>
        <a:lstStyle/>
        <a:p>
          <a:endParaRPr lang="ru-RU"/>
        </a:p>
      </dgm:t>
    </dgm:pt>
    <dgm:pt modelId="{32694EBB-30F4-4773-A129-03472D8420C3}">
      <dgm:prSet phldrT="[Текст]" custT="1"/>
      <dgm:spPr/>
      <dgm:t>
        <a:bodyPr/>
        <a:lstStyle/>
        <a:p>
          <a:r>
            <a:rPr lang="ru-RU" sz="1400" b="0" i="0" dirty="0" smtClean="0"/>
            <a:t>ГБУЗ РБ Психоневрологический диспансер</a:t>
          </a:r>
          <a:endParaRPr lang="ru-RU" sz="1400" dirty="0"/>
        </a:p>
      </dgm:t>
    </dgm:pt>
    <dgm:pt modelId="{3940B469-93FB-4D46-B055-5EFCE07B176F}" type="parTrans" cxnId="{F118FC34-01EA-416F-851C-8C51D2D78869}">
      <dgm:prSet/>
      <dgm:spPr/>
      <dgm:t>
        <a:bodyPr/>
        <a:lstStyle/>
        <a:p>
          <a:endParaRPr lang="ru-RU"/>
        </a:p>
      </dgm:t>
    </dgm:pt>
    <dgm:pt modelId="{17E1CFAB-5B42-4962-9188-7B1EFDBA27B2}" type="sibTrans" cxnId="{F118FC34-01EA-416F-851C-8C51D2D78869}">
      <dgm:prSet/>
      <dgm:spPr/>
      <dgm:t>
        <a:bodyPr/>
        <a:lstStyle/>
        <a:p>
          <a:endParaRPr lang="ru-RU"/>
        </a:p>
      </dgm:t>
    </dgm:pt>
    <dgm:pt modelId="{B023ACA5-8E8E-4C94-AB7F-6F690D8C9379}" type="pres">
      <dgm:prSet presAssocID="{B61F62AF-1B17-4762-B714-C9B0D15FB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2EA3E-55A6-4769-825E-A79DBFBE4B8C}" type="pres">
      <dgm:prSet presAssocID="{DC1742E0-EC6B-4586-AD33-071303D602B7}" presName="parentText" presStyleLbl="node1" presStyleIdx="0" presStyleCnt="2" custScaleY="124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C76C-C5A4-48A7-B495-53731CEEA46D}" type="pres">
      <dgm:prSet presAssocID="{DC1742E0-EC6B-4586-AD33-071303D602B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5DB99-6CBF-4461-A2A8-A8D5A2F6B046}" type="pres">
      <dgm:prSet presAssocID="{A83FAED7-CC75-48B8-B3A9-4DA39AB79543}" presName="parentText" presStyleLbl="node1" presStyleIdx="1" presStyleCnt="2" custScaleY="147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CD8CD-D400-4C4F-A75E-2D3B359E82BA}" type="pres">
      <dgm:prSet presAssocID="{A83FAED7-CC75-48B8-B3A9-4DA39AB795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1CC51-6CD8-4C6F-B05C-0D6861C1B89C}" srcId="{B61F62AF-1B17-4762-B714-C9B0D15FB6D1}" destId="{DC1742E0-EC6B-4586-AD33-071303D602B7}" srcOrd="0" destOrd="0" parTransId="{CF637153-F24D-40AA-829F-3F7C63F993CD}" sibTransId="{E0CCDC76-B62E-4C29-A3A2-C7E3B7748A2B}"/>
    <dgm:cxn modelId="{C88435B5-20EC-422F-A20E-1D2F45CDC415}" type="presOf" srcId="{32694EBB-30F4-4773-A129-03472D8420C3}" destId="{966CD8CD-D400-4C4F-A75E-2D3B359E82BA}" srcOrd="0" destOrd="0" presId="urn:microsoft.com/office/officeart/2005/8/layout/vList2"/>
    <dgm:cxn modelId="{696E39AD-4F82-4F2C-9997-1F075F32D30C}" type="presOf" srcId="{A83FAED7-CC75-48B8-B3A9-4DA39AB79543}" destId="{53D5DB99-6CBF-4461-A2A8-A8D5A2F6B046}" srcOrd="0" destOrd="0" presId="urn:microsoft.com/office/officeart/2005/8/layout/vList2"/>
    <dgm:cxn modelId="{F118FC34-01EA-416F-851C-8C51D2D78869}" srcId="{A83FAED7-CC75-48B8-B3A9-4DA39AB79543}" destId="{32694EBB-30F4-4773-A129-03472D8420C3}" srcOrd="0" destOrd="0" parTransId="{3940B469-93FB-4D46-B055-5EFCE07B176F}" sibTransId="{17E1CFAB-5B42-4962-9188-7B1EFDBA27B2}"/>
    <dgm:cxn modelId="{29BF47DA-55A9-4389-A3B4-91980F33115B}" type="presOf" srcId="{B61F62AF-1B17-4762-B714-C9B0D15FB6D1}" destId="{B023ACA5-8E8E-4C94-AB7F-6F690D8C9379}" srcOrd="0" destOrd="0" presId="urn:microsoft.com/office/officeart/2005/8/layout/vList2"/>
    <dgm:cxn modelId="{399E8F62-428D-4F5B-A72B-287D8A3290E3}" srcId="{B61F62AF-1B17-4762-B714-C9B0D15FB6D1}" destId="{A83FAED7-CC75-48B8-B3A9-4DA39AB79543}" srcOrd="1" destOrd="0" parTransId="{9DFFAECC-314F-4777-8523-0366D205D786}" sibTransId="{B4F75CF8-28A2-43F6-9633-78BF6CFDD7C3}"/>
    <dgm:cxn modelId="{797C9681-991F-4175-A144-618AD5E16140}" type="presOf" srcId="{DC1742E0-EC6B-4586-AD33-071303D602B7}" destId="{F562EA3E-55A6-4769-825E-A79DBFBE4B8C}" srcOrd="0" destOrd="0" presId="urn:microsoft.com/office/officeart/2005/8/layout/vList2"/>
    <dgm:cxn modelId="{D802CA8C-0B82-4726-9685-103B1E07CB0C}" type="presOf" srcId="{BE81624C-21C8-42C4-938C-F2337EDF14F9}" destId="{773AC76C-C5A4-48A7-B495-53731CEEA46D}" srcOrd="0" destOrd="0" presId="urn:microsoft.com/office/officeart/2005/8/layout/vList2"/>
    <dgm:cxn modelId="{BCFFB795-9717-4709-AB4E-0DC7C9DBB0AD}" srcId="{DC1742E0-EC6B-4586-AD33-071303D602B7}" destId="{BE81624C-21C8-42C4-938C-F2337EDF14F9}" srcOrd="0" destOrd="0" parTransId="{81D991D6-710B-410A-A518-32DF341162AD}" sibTransId="{47DEF163-97AA-4110-817E-EF72C8BEA2A9}"/>
    <dgm:cxn modelId="{1CA019D0-E36B-4FD0-BFE5-129D562CC3EB}" type="presParOf" srcId="{B023ACA5-8E8E-4C94-AB7F-6F690D8C9379}" destId="{F562EA3E-55A6-4769-825E-A79DBFBE4B8C}" srcOrd="0" destOrd="0" presId="urn:microsoft.com/office/officeart/2005/8/layout/vList2"/>
    <dgm:cxn modelId="{3B6FE357-4A01-4E3B-830D-4E7E0FB7FA81}" type="presParOf" srcId="{B023ACA5-8E8E-4C94-AB7F-6F690D8C9379}" destId="{773AC76C-C5A4-48A7-B495-53731CEEA46D}" srcOrd="1" destOrd="0" presId="urn:microsoft.com/office/officeart/2005/8/layout/vList2"/>
    <dgm:cxn modelId="{3AFA790F-13C3-4169-8D19-B4BF7318EA1B}" type="presParOf" srcId="{B023ACA5-8E8E-4C94-AB7F-6F690D8C9379}" destId="{53D5DB99-6CBF-4461-A2A8-A8D5A2F6B046}" srcOrd="2" destOrd="0" presId="urn:microsoft.com/office/officeart/2005/8/layout/vList2"/>
    <dgm:cxn modelId="{D95ADC07-E7D5-4AE9-8363-B27C9461C71E}" type="presParOf" srcId="{B023ACA5-8E8E-4C94-AB7F-6F690D8C9379}" destId="{966CD8CD-D400-4C4F-A75E-2D3B359E82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F62AF-1B17-4762-B714-C9B0D15FB6D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C1742E0-EC6B-4586-AD33-071303D602B7}">
      <dgm:prSet phldrT="[Текст]" custT="1"/>
      <dgm:spPr/>
      <dgm:t>
        <a:bodyPr/>
        <a:lstStyle/>
        <a:p>
          <a:r>
            <a:rPr lang="ru-RU" sz="1400" b="0" i="0" dirty="0" smtClean="0"/>
            <a:t>ГБУЗ РБ </a:t>
          </a:r>
          <a:r>
            <a:rPr lang="ru-RU" sz="1400" dirty="0" smtClean="0"/>
            <a:t>Детская поликлиника</a:t>
          </a:r>
          <a:endParaRPr lang="ru-RU" sz="1400" dirty="0"/>
        </a:p>
      </dgm:t>
    </dgm:pt>
    <dgm:pt modelId="{CF637153-F24D-40AA-829F-3F7C63F993CD}" type="parTrans" cxnId="{AF41CC51-6CD8-4C6F-B05C-0D6861C1B89C}">
      <dgm:prSet/>
      <dgm:spPr/>
      <dgm:t>
        <a:bodyPr/>
        <a:lstStyle/>
        <a:p>
          <a:endParaRPr lang="ru-RU"/>
        </a:p>
      </dgm:t>
    </dgm:pt>
    <dgm:pt modelId="{E0CCDC76-B62E-4C29-A3A2-C7E3B7748A2B}" type="sibTrans" cxnId="{AF41CC51-6CD8-4C6F-B05C-0D6861C1B89C}">
      <dgm:prSet/>
      <dgm:spPr/>
      <dgm:t>
        <a:bodyPr/>
        <a:lstStyle/>
        <a:p>
          <a:endParaRPr lang="ru-RU"/>
        </a:p>
      </dgm:t>
    </dgm:pt>
    <dgm:pt modelId="{BE81624C-21C8-42C4-938C-F2337EDF14F9}">
      <dgm:prSet phldrT="[Текст]" custT="1"/>
      <dgm:spPr/>
      <dgm:t>
        <a:bodyPr/>
        <a:lstStyle/>
        <a:p>
          <a:r>
            <a:rPr lang="ru-RU" sz="1400" b="0" dirty="0" smtClean="0"/>
            <a:t>МКУ Отдел образования администрации ГО г. </a:t>
          </a:r>
          <a:r>
            <a:rPr lang="ru-RU" sz="1400" b="0" dirty="0" err="1" smtClean="0"/>
            <a:t>Нефтекамск</a:t>
          </a:r>
          <a:endParaRPr lang="ru-RU" sz="1400" dirty="0"/>
        </a:p>
      </dgm:t>
    </dgm:pt>
    <dgm:pt modelId="{81D991D6-710B-410A-A518-32DF341162AD}" type="parTrans" cxnId="{BCFFB795-9717-4709-AB4E-0DC7C9DBB0AD}">
      <dgm:prSet/>
      <dgm:spPr/>
      <dgm:t>
        <a:bodyPr/>
        <a:lstStyle/>
        <a:p>
          <a:endParaRPr lang="ru-RU"/>
        </a:p>
      </dgm:t>
    </dgm:pt>
    <dgm:pt modelId="{47DEF163-97AA-4110-817E-EF72C8BEA2A9}" type="sibTrans" cxnId="{BCFFB795-9717-4709-AB4E-0DC7C9DBB0AD}">
      <dgm:prSet/>
      <dgm:spPr/>
      <dgm:t>
        <a:bodyPr/>
        <a:lstStyle/>
        <a:p>
          <a:endParaRPr lang="ru-RU"/>
        </a:p>
      </dgm:t>
    </dgm:pt>
    <dgm:pt modelId="{A83FAED7-CC75-48B8-B3A9-4DA39AB79543}">
      <dgm:prSet phldrT="[Текст]" custT="1"/>
      <dgm:spPr/>
      <dgm:t>
        <a:bodyPr/>
        <a:lstStyle/>
        <a:p>
          <a:r>
            <a:rPr lang="ru-RU" sz="1400" b="0" dirty="0" smtClean="0">
              <a:latin typeface="+mn-lt"/>
            </a:rPr>
            <a:t>ГБУ </a:t>
          </a:r>
          <a:r>
            <a:rPr lang="ru-RU" sz="1400" b="0" dirty="0" err="1" smtClean="0">
              <a:latin typeface="+mn-lt"/>
            </a:rPr>
            <a:t>нефтекамская</a:t>
          </a:r>
          <a:r>
            <a:rPr lang="ru-RU" sz="1400" b="0" dirty="0" smtClean="0">
              <a:latin typeface="+mn-lt"/>
            </a:rPr>
            <a:t> коррекционная школа для обучающихся с ОВЗ</a:t>
          </a:r>
          <a:endParaRPr lang="ru-RU" sz="1400" dirty="0"/>
        </a:p>
      </dgm:t>
    </dgm:pt>
    <dgm:pt modelId="{9DFFAECC-314F-4777-8523-0366D205D786}" type="parTrans" cxnId="{399E8F62-428D-4F5B-A72B-287D8A3290E3}">
      <dgm:prSet/>
      <dgm:spPr/>
      <dgm:t>
        <a:bodyPr/>
        <a:lstStyle/>
        <a:p>
          <a:endParaRPr lang="ru-RU"/>
        </a:p>
      </dgm:t>
    </dgm:pt>
    <dgm:pt modelId="{B4F75CF8-28A2-43F6-9633-78BF6CFDD7C3}" type="sibTrans" cxnId="{399E8F62-428D-4F5B-A72B-287D8A3290E3}">
      <dgm:prSet/>
      <dgm:spPr/>
      <dgm:t>
        <a:bodyPr/>
        <a:lstStyle/>
        <a:p>
          <a:endParaRPr lang="ru-RU"/>
        </a:p>
      </dgm:t>
    </dgm:pt>
    <dgm:pt modelId="{B023ACA5-8E8E-4C94-AB7F-6F690D8C9379}" type="pres">
      <dgm:prSet presAssocID="{B61F62AF-1B17-4762-B714-C9B0D15FB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2EA3E-55A6-4769-825E-A79DBFBE4B8C}" type="pres">
      <dgm:prSet presAssocID="{DC1742E0-EC6B-4586-AD33-071303D602B7}" presName="parentText" presStyleLbl="node1" presStyleIdx="0" presStyleCnt="2" custScaleY="114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C76C-C5A4-48A7-B495-53731CEEA46D}" type="pres">
      <dgm:prSet presAssocID="{DC1742E0-EC6B-4586-AD33-071303D602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5DB99-6CBF-4461-A2A8-A8D5A2F6B046}" type="pres">
      <dgm:prSet presAssocID="{A83FAED7-CC75-48B8-B3A9-4DA39AB79543}" presName="parentText" presStyleLbl="node1" presStyleIdx="1" presStyleCnt="2" custScaleY="125380" custLinFactNeighborY="-19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E8F62-428D-4F5B-A72B-287D8A3290E3}" srcId="{B61F62AF-1B17-4762-B714-C9B0D15FB6D1}" destId="{A83FAED7-CC75-48B8-B3A9-4DA39AB79543}" srcOrd="1" destOrd="0" parTransId="{9DFFAECC-314F-4777-8523-0366D205D786}" sibTransId="{B4F75CF8-28A2-43F6-9633-78BF6CFDD7C3}"/>
    <dgm:cxn modelId="{10185CD5-483C-45A6-A1A0-3D3E70373B10}" type="presOf" srcId="{B61F62AF-1B17-4762-B714-C9B0D15FB6D1}" destId="{B023ACA5-8E8E-4C94-AB7F-6F690D8C9379}" srcOrd="0" destOrd="0" presId="urn:microsoft.com/office/officeart/2005/8/layout/vList2"/>
    <dgm:cxn modelId="{2F8A91A3-3374-47C6-B6CC-2340590E1DAE}" type="presOf" srcId="{BE81624C-21C8-42C4-938C-F2337EDF14F9}" destId="{773AC76C-C5A4-48A7-B495-53731CEEA46D}" srcOrd="0" destOrd="0" presId="urn:microsoft.com/office/officeart/2005/8/layout/vList2"/>
    <dgm:cxn modelId="{318164CE-84B7-4FCB-8AAB-053F2D15E9D6}" type="presOf" srcId="{A83FAED7-CC75-48B8-B3A9-4DA39AB79543}" destId="{53D5DB99-6CBF-4461-A2A8-A8D5A2F6B046}" srcOrd="0" destOrd="0" presId="urn:microsoft.com/office/officeart/2005/8/layout/vList2"/>
    <dgm:cxn modelId="{08D6E698-D63A-4B97-BBCD-E5601EA13AAD}" type="presOf" srcId="{DC1742E0-EC6B-4586-AD33-071303D602B7}" destId="{F562EA3E-55A6-4769-825E-A79DBFBE4B8C}" srcOrd="0" destOrd="0" presId="urn:microsoft.com/office/officeart/2005/8/layout/vList2"/>
    <dgm:cxn modelId="{BCFFB795-9717-4709-AB4E-0DC7C9DBB0AD}" srcId="{DC1742E0-EC6B-4586-AD33-071303D602B7}" destId="{BE81624C-21C8-42C4-938C-F2337EDF14F9}" srcOrd="0" destOrd="0" parTransId="{81D991D6-710B-410A-A518-32DF341162AD}" sibTransId="{47DEF163-97AA-4110-817E-EF72C8BEA2A9}"/>
    <dgm:cxn modelId="{AF41CC51-6CD8-4C6F-B05C-0D6861C1B89C}" srcId="{B61F62AF-1B17-4762-B714-C9B0D15FB6D1}" destId="{DC1742E0-EC6B-4586-AD33-071303D602B7}" srcOrd="0" destOrd="0" parTransId="{CF637153-F24D-40AA-829F-3F7C63F993CD}" sibTransId="{E0CCDC76-B62E-4C29-A3A2-C7E3B7748A2B}"/>
    <dgm:cxn modelId="{AF1E6CC8-0CFC-494D-AFFE-CF1D6A422301}" type="presParOf" srcId="{B023ACA5-8E8E-4C94-AB7F-6F690D8C9379}" destId="{F562EA3E-55A6-4769-825E-A79DBFBE4B8C}" srcOrd="0" destOrd="0" presId="urn:microsoft.com/office/officeart/2005/8/layout/vList2"/>
    <dgm:cxn modelId="{6FDAEEA5-D2A6-472C-9324-5DF8C4305FB3}" type="presParOf" srcId="{B023ACA5-8E8E-4C94-AB7F-6F690D8C9379}" destId="{773AC76C-C5A4-48A7-B495-53731CEEA46D}" srcOrd="1" destOrd="0" presId="urn:microsoft.com/office/officeart/2005/8/layout/vList2"/>
    <dgm:cxn modelId="{0EEA9052-89E1-408B-9CAE-71EB26E8053D}" type="presParOf" srcId="{B023ACA5-8E8E-4C94-AB7F-6F690D8C9379}" destId="{53D5DB99-6CBF-4461-A2A8-A8D5A2F6B0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A4AFE9-9AAD-4FE5-ADDC-CD16DB8CB6A2}">
      <dsp:nvSpPr>
        <dsp:cNvPr id="0" name=""/>
        <dsp:cNvSpPr/>
      </dsp:nvSpPr>
      <dsp:spPr>
        <a:xfrm>
          <a:off x="3367039" y="1657480"/>
          <a:ext cx="2589198" cy="437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82"/>
              </a:lnTo>
              <a:lnTo>
                <a:pt x="2589198" y="336382"/>
              </a:lnTo>
              <a:lnTo>
                <a:pt x="2589198" y="437315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62CFB-34C2-45A3-B1EA-F4CBCF6F97E7}">
      <dsp:nvSpPr>
        <dsp:cNvPr id="0" name=""/>
        <dsp:cNvSpPr/>
      </dsp:nvSpPr>
      <dsp:spPr>
        <a:xfrm>
          <a:off x="1731977" y="1657480"/>
          <a:ext cx="1635061" cy="543943"/>
        </a:xfrm>
        <a:custGeom>
          <a:avLst/>
          <a:gdLst/>
          <a:ahLst/>
          <a:cxnLst/>
          <a:rect l="0" t="0" r="0" b="0"/>
          <a:pathLst>
            <a:path>
              <a:moveTo>
                <a:pt x="1635061" y="0"/>
              </a:moveTo>
              <a:lnTo>
                <a:pt x="1635061" y="443010"/>
              </a:lnTo>
              <a:lnTo>
                <a:pt x="0" y="443010"/>
              </a:lnTo>
              <a:lnTo>
                <a:pt x="0" y="543943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58510-9A57-40DC-844F-DFE868BE736E}">
      <dsp:nvSpPr>
        <dsp:cNvPr id="0" name=""/>
        <dsp:cNvSpPr/>
      </dsp:nvSpPr>
      <dsp:spPr>
        <a:xfrm>
          <a:off x="810500" y="1016440"/>
          <a:ext cx="5113078" cy="641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E5E9-C31B-4D33-9303-9EF1BDE5B7AE}">
      <dsp:nvSpPr>
        <dsp:cNvPr id="0" name=""/>
        <dsp:cNvSpPr/>
      </dsp:nvSpPr>
      <dsp:spPr>
        <a:xfrm>
          <a:off x="931558" y="1131445"/>
          <a:ext cx="5113078" cy="64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Направления деятельности</a:t>
          </a:r>
          <a:endParaRPr lang="ru-RU" sz="2000" kern="1200" dirty="0"/>
        </a:p>
      </dsp:txBody>
      <dsp:txXfrm>
        <a:off x="931558" y="1131445"/>
        <a:ext cx="5113078" cy="641040"/>
      </dsp:txXfrm>
    </dsp:sp>
    <dsp:sp modelId="{26125A07-E22C-49DE-80A4-268C4817F8D2}">
      <dsp:nvSpPr>
        <dsp:cNvPr id="0" name=""/>
        <dsp:cNvSpPr/>
      </dsp:nvSpPr>
      <dsp:spPr>
        <a:xfrm>
          <a:off x="-121058" y="2201424"/>
          <a:ext cx="3706072" cy="194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B55-0221-4276-B74B-C00573D8F6C7}">
      <dsp:nvSpPr>
        <dsp:cNvPr id="0" name=""/>
        <dsp:cNvSpPr/>
      </dsp:nvSpPr>
      <dsp:spPr>
        <a:xfrm>
          <a:off x="0" y="2316429"/>
          <a:ext cx="3706072" cy="194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работе с детьми: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– </a:t>
          </a:r>
          <a:r>
            <a:rPr lang="ru-RU" sz="2000" kern="1200" dirty="0" smtClean="0"/>
            <a:t>Диагностическое</a:t>
          </a:r>
        </a:p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 – </a:t>
          </a:r>
          <a:r>
            <a:rPr lang="ru-RU" sz="2000" kern="1200" dirty="0" smtClean="0"/>
            <a:t>Коррекционно-развивающее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– </a:t>
          </a:r>
          <a:r>
            <a:rPr lang="ru-RU" sz="2000" kern="1200" dirty="0" smtClean="0"/>
            <a:t>Профилактическое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2316429"/>
        <a:ext cx="3706072" cy="1949827"/>
      </dsp:txXfrm>
    </dsp:sp>
    <dsp:sp modelId="{7332A7E7-B5B0-4880-94AE-1CB258286072}">
      <dsp:nvSpPr>
        <dsp:cNvPr id="0" name=""/>
        <dsp:cNvSpPr/>
      </dsp:nvSpPr>
      <dsp:spPr>
        <a:xfrm>
          <a:off x="3841344" y="2094796"/>
          <a:ext cx="4229787" cy="20597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3A311-11D6-4CDD-9014-40E00F0B99CA}">
      <dsp:nvSpPr>
        <dsp:cNvPr id="0" name=""/>
        <dsp:cNvSpPr/>
      </dsp:nvSpPr>
      <dsp:spPr>
        <a:xfrm>
          <a:off x="3962403" y="2209801"/>
          <a:ext cx="4229787" cy="2059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/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/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/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В работе с родителями </a:t>
          </a:r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1200"/>
            </a:spcAft>
          </a:pPr>
          <a:r>
            <a:rPr lang="ru-RU" sz="2000" b="1" kern="1200" dirty="0" smtClean="0"/>
            <a:t>(законными представителями):</a:t>
          </a:r>
        </a:p>
        <a:p>
          <a:pPr lvl="0" algn="l" defTabSz="889000">
            <a:lnSpc>
              <a:spcPts val="2000"/>
            </a:lnSpc>
            <a:spcBef>
              <a:spcPct val="0"/>
            </a:spcBef>
            <a:spcAft>
              <a:spcPts val="1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– </a:t>
          </a:r>
          <a:r>
            <a:rPr lang="ru-RU" sz="2000" kern="1200" dirty="0" smtClean="0"/>
            <a:t>Методическая помощь</a:t>
          </a:r>
        </a:p>
        <a:p>
          <a:pPr lvl="0" algn="l" defTabSz="889000">
            <a:lnSpc>
              <a:spcPts val="2000"/>
            </a:lnSpc>
            <a:spcBef>
              <a:spcPct val="0"/>
            </a:spcBef>
            <a:spcAft>
              <a:spcPts val="1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– </a:t>
          </a:r>
          <a:r>
            <a:rPr lang="ru-RU" sz="2000" kern="1200" dirty="0" smtClean="0"/>
            <a:t>Психолого-педагогическая  помощь</a:t>
          </a:r>
        </a:p>
        <a:p>
          <a:pPr lvl="0" algn="l" defTabSz="889000">
            <a:lnSpc>
              <a:spcPts val="2000"/>
            </a:lnSpc>
            <a:spcBef>
              <a:spcPct val="0"/>
            </a:spcBef>
            <a:spcAft>
              <a:spcPts val="1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– </a:t>
          </a:r>
          <a:r>
            <a:rPr lang="ru-RU" sz="2000" kern="1200" dirty="0" smtClean="0"/>
            <a:t>Консультативная помощь </a:t>
          </a:r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/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ru-RU" sz="2000" kern="1200" dirty="0"/>
        </a:p>
      </dsp:txBody>
      <dsp:txXfrm>
        <a:off x="3962403" y="2209801"/>
        <a:ext cx="4229787" cy="20597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E67D6-9539-4B56-B8DF-E7B6DA8BA263}">
      <dsp:nvSpPr>
        <dsp:cNvPr id="0" name=""/>
        <dsp:cNvSpPr/>
      </dsp:nvSpPr>
      <dsp:spPr>
        <a:xfrm rot="16200000">
          <a:off x="1147462" y="-4453"/>
          <a:ext cx="2272382" cy="228128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Специалистами ДОУ</a:t>
          </a:r>
          <a:endParaRPr lang="ru-RU" sz="1500" kern="1200" dirty="0"/>
        </a:p>
      </dsp:txBody>
      <dsp:txXfrm rot="16200000">
        <a:off x="1147462" y="-4453"/>
        <a:ext cx="2272382" cy="2281289"/>
      </dsp:txXfrm>
    </dsp:sp>
    <dsp:sp modelId="{915780DA-A300-4C58-9C97-925922A61E41}">
      <dsp:nvSpPr>
        <dsp:cNvPr id="0" name=""/>
        <dsp:cNvSpPr/>
      </dsp:nvSpPr>
      <dsp:spPr>
        <a:xfrm rot="5400000">
          <a:off x="5797145" y="-82121"/>
          <a:ext cx="2121677" cy="228599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Социальными и медико-педагогическими службами города</a:t>
          </a:r>
          <a:endParaRPr lang="ru-RU" sz="1500" kern="1200" dirty="0"/>
        </a:p>
      </dsp:txBody>
      <dsp:txXfrm rot="5400000">
        <a:off x="5797145" y="-82121"/>
        <a:ext cx="2121677" cy="22859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2EA3E-55A6-4769-825E-A79DBFBE4B8C}">
      <dsp:nvSpPr>
        <dsp:cNvPr id="0" name=""/>
        <dsp:cNvSpPr/>
      </dsp:nvSpPr>
      <dsp:spPr>
        <a:xfrm>
          <a:off x="0" y="149160"/>
          <a:ext cx="6096000" cy="419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ГБУ </a:t>
          </a:r>
          <a:r>
            <a:rPr lang="ru-RU" sz="1400" b="0" i="0" kern="1200" dirty="0" err="1" smtClean="0"/>
            <a:t>Нефтекамская</a:t>
          </a:r>
          <a:r>
            <a:rPr lang="ru-RU" sz="1400" b="0" i="0" kern="1200" dirty="0" smtClean="0"/>
            <a:t> зональная </a:t>
          </a:r>
          <a:r>
            <a:rPr lang="ru-RU" sz="1400" b="0" i="0" kern="1200" dirty="0" err="1" smtClean="0"/>
            <a:t>психолого-медико-педагогическая</a:t>
          </a:r>
          <a:r>
            <a:rPr lang="ru-RU" sz="1400" b="0" i="0" kern="1200" dirty="0" smtClean="0"/>
            <a:t> комиссия</a:t>
          </a:r>
          <a:endParaRPr lang="ru-RU" sz="1400" kern="1200" dirty="0"/>
        </a:p>
      </dsp:txBody>
      <dsp:txXfrm>
        <a:off x="0" y="149160"/>
        <a:ext cx="6096000" cy="419730"/>
      </dsp:txXfrm>
    </dsp:sp>
    <dsp:sp modelId="{773AC76C-C5A4-48A7-B495-53731CEEA46D}">
      <dsp:nvSpPr>
        <dsp:cNvPr id="0" name=""/>
        <dsp:cNvSpPr/>
      </dsp:nvSpPr>
      <dsp:spPr>
        <a:xfrm>
          <a:off x="0" y="568890"/>
          <a:ext cx="6096000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u="none" kern="1200" dirty="0" smtClean="0">
              <a:solidFill>
                <a:schemeClr val="tx1"/>
              </a:solidFill>
            </a:rPr>
            <a:t>ГКУ Республиканский центр социальной поддержки населения</a:t>
          </a:r>
          <a:endParaRPr lang="ru-RU" sz="1400" u="none" kern="1200" dirty="0">
            <a:solidFill>
              <a:schemeClr val="tx1"/>
            </a:solidFill>
          </a:endParaRPr>
        </a:p>
      </dsp:txBody>
      <dsp:txXfrm>
        <a:off x="0" y="568890"/>
        <a:ext cx="6096000" cy="231840"/>
      </dsp:txXfrm>
    </dsp:sp>
    <dsp:sp modelId="{53D5DB99-6CBF-4461-A2A8-A8D5A2F6B046}">
      <dsp:nvSpPr>
        <dsp:cNvPr id="0" name=""/>
        <dsp:cNvSpPr/>
      </dsp:nvSpPr>
      <dsp:spPr>
        <a:xfrm>
          <a:off x="0" y="800730"/>
          <a:ext cx="6096000" cy="4946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ГБУ Реабилитационный центр для детей и подростков с ОВЗ</a:t>
          </a:r>
          <a:endParaRPr lang="ru-RU" sz="1400" kern="1200" dirty="0"/>
        </a:p>
      </dsp:txBody>
      <dsp:txXfrm>
        <a:off x="0" y="800730"/>
        <a:ext cx="6096000" cy="494669"/>
      </dsp:txXfrm>
    </dsp:sp>
    <dsp:sp modelId="{966CD8CD-D400-4C4F-A75E-2D3B359E82BA}">
      <dsp:nvSpPr>
        <dsp:cNvPr id="0" name=""/>
        <dsp:cNvSpPr/>
      </dsp:nvSpPr>
      <dsp:spPr>
        <a:xfrm>
          <a:off x="0" y="1295399"/>
          <a:ext cx="6096000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i="0" kern="1200" dirty="0" smtClean="0"/>
            <a:t>ГБУЗ РБ Психоневрологический диспансер</a:t>
          </a:r>
          <a:endParaRPr lang="ru-RU" sz="1400" kern="1200" dirty="0"/>
        </a:p>
      </dsp:txBody>
      <dsp:txXfrm>
        <a:off x="0" y="1295399"/>
        <a:ext cx="6096000" cy="231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2EA3E-55A6-4769-825E-A79DBFBE4B8C}">
      <dsp:nvSpPr>
        <dsp:cNvPr id="0" name=""/>
        <dsp:cNvSpPr/>
      </dsp:nvSpPr>
      <dsp:spPr>
        <a:xfrm>
          <a:off x="0" y="25762"/>
          <a:ext cx="6096000" cy="4070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ГБУЗ РБ </a:t>
          </a:r>
          <a:r>
            <a:rPr lang="ru-RU" sz="1400" kern="1200" dirty="0" smtClean="0"/>
            <a:t>Детская поликлиника</a:t>
          </a:r>
          <a:endParaRPr lang="ru-RU" sz="1400" kern="1200" dirty="0"/>
        </a:p>
      </dsp:txBody>
      <dsp:txXfrm>
        <a:off x="0" y="25762"/>
        <a:ext cx="6096000" cy="407082"/>
      </dsp:txXfrm>
    </dsp:sp>
    <dsp:sp modelId="{773AC76C-C5A4-48A7-B495-53731CEEA46D}">
      <dsp:nvSpPr>
        <dsp:cNvPr id="0" name=""/>
        <dsp:cNvSpPr/>
      </dsp:nvSpPr>
      <dsp:spPr>
        <a:xfrm>
          <a:off x="0" y="432845"/>
          <a:ext cx="6096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/>
            <a:t>МКУ Отдел образования администрации ГО г. </a:t>
          </a:r>
          <a:r>
            <a:rPr lang="ru-RU" sz="1400" b="0" kern="1200" dirty="0" err="1" smtClean="0"/>
            <a:t>Нефтекамск</a:t>
          </a:r>
          <a:endParaRPr lang="ru-RU" sz="1400" kern="1200" dirty="0"/>
        </a:p>
      </dsp:txBody>
      <dsp:txXfrm>
        <a:off x="0" y="432845"/>
        <a:ext cx="6096000" cy="314640"/>
      </dsp:txXfrm>
    </dsp:sp>
    <dsp:sp modelId="{53D5DB99-6CBF-4461-A2A8-A8D5A2F6B046}">
      <dsp:nvSpPr>
        <dsp:cNvPr id="0" name=""/>
        <dsp:cNvSpPr/>
      </dsp:nvSpPr>
      <dsp:spPr>
        <a:xfrm>
          <a:off x="0" y="685800"/>
          <a:ext cx="6096000" cy="4459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+mn-lt"/>
            </a:rPr>
            <a:t>ГБУ </a:t>
          </a:r>
          <a:r>
            <a:rPr lang="ru-RU" sz="1400" b="0" kern="1200" dirty="0" err="1" smtClean="0">
              <a:latin typeface="+mn-lt"/>
            </a:rPr>
            <a:t>нефтекамская</a:t>
          </a:r>
          <a:r>
            <a:rPr lang="ru-RU" sz="1400" b="0" kern="1200" dirty="0" smtClean="0">
              <a:latin typeface="+mn-lt"/>
            </a:rPr>
            <a:t> коррекционная школа для обучающихся с ОВЗ</a:t>
          </a:r>
          <a:endParaRPr lang="ru-RU" sz="1400" kern="1200" dirty="0"/>
        </a:p>
      </dsp:txBody>
      <dsp:txXfrm>
        <a:off x="0" y="685800"/>
        <a:ext cx="6096000" cy="44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31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lovo-nashe.ru/wp-content/uploads/2017/10/adaptivnaya_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8600"/>
            <a:ext cx="1008112" cy="11108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228600"/>
            <a:ext cx="7669088" cy="11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МАДОУ детский сад № 36                                                       </a:t>
            </a:r>
            <a:r>
              <a:rPr lang="ru-RU" sz="3200" b="1" spc="-60" dirty="0" smtClean="0">
                <a:solidFill>
                  <a:srgbClr val="C00000"/>
                </a:solidFill>
              </a:rPr>
              <a:t>ГО г. </a:t>
            </a:r>
            <a:r>
              <a:rPr lang="ru-RU" sz="3200" b="1" spc="-60" dirty="0" err="1" smtClean="0">
                <a:solidFill>
                  <a:srgbClr val="C00000"/>
                </a:solidFill>
              </a:rPr>
              <a:t>Нефтекамск</a:t>
            </a:r>
            <a:r>
              <a:rPr lang="ru-RU" sz="3200" b="1" spc="-60" dirty="0" smtClean="0">
                <a:solidFill>
                  <a:srgbClr val="C00000"/>
                </a:solidFill>
              </a:rPr>
              <a:t> Республики Башкортостан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52400" y="228599"/>
            <a:ext cx="1143000" cy="11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2133600"/>
            <a:ext cx="6134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3838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«Сопровождение семей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223838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с ОВЗ в условиях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консультационного центра»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4" descr="http://naiu.org.ua/wp-content/uploads/2017/05/18319109_293027144471598_7754894978568734794_o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248400" y="2060028"/>
            <a:ext cx="2702950" cy="16933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8414" y="4724400"/>
            <a:ext cx="8325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Киржацких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Эльза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Закирьяновна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algn="just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Учитель-дефектолог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Васюкова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7800" y="228600"/>
            <a:ext cx="75166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условий для комплексного сопровождения ребенка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180975"/>
            <a:r>
              <a:rPr lang="ru-RU" sz="2000" dirty="0" smtClean="0"/>
              <a:t>Оборудование для проведения игр </a:t>
            </a:r>
          </a:p>
          <a:p>
            <a:pPr marL="180975"/>
            <a:r>
              <a:rPr lang="ru-RU" sz="2000" dirty="0" smtClean="0"/>
              <a:t>и коррекционно-развивающих занятий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8" descr="L:\Документы\Флешка\Новая папка\садик фото\DSC_0623.JPG"/>
          <p:cNvPicPr>
            <a:picLocks/>
          </p:cNvPicPr>
          <p:nvPr/>
        </p:nvPicPr>
        <p:blipFill>
          <a:blip r:embed="rId4" cstate="print">
            <a:lum bright="10000" contrast="40000"/>
          </a:blip>
          <a:srcRect t="7038"/>
          <a:stretch>
            <a:fillRect/>
          </a:stretch>
        </p:blipFill>
        <p:spPr bwMode="auto">
          <a:xfrm>
            <a:off x="457200" y="2209800"/>
            <a:ext cx="44196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943600" y="2133600"/>
            <a:ext cx="266700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5220584" y="4587882"/>
            <a:ext cx="2793263" cy="1929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0174" y="228600"/>
            <a:ext cx="7564313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:\КОнсультационный центр фото\Новая папка\7Z13DWSCRUI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93" r="2827"/>
          <a:stretch>
            <a:fillRect/>
          </a:stretch>
        </p:blipFill>
        <p:spPr bwMode="auto">
          <a:xfrm>
            <a:off x="457200" y="2514600"/>
            <a:ext cx="2521600" cy="1631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КОнсультационный центр фото\Новая папка\AS6tfyMmDTA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72" t="13793" r="14309"/>
          <a:stretch>
            <a:fillRect/>
          </a:stretch>
        </p:blipFill>
        <p:spPr bwMode="auto">
          <a:xfrm>
            <a:off x="6172200" y="2514600"/>
            <a:ext cx="2514600" cy="162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КОнсультационный центр фото\Новая папка\QMOHBdMSpV4.jpg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84" t="13975" r="6466" b="6800"/>
          <a:stretch>
            <a:fillRect/>
          </a:stretch>
        </p:blipFill>
        <p:spPr bwMode="auto">
          <a:xfrm>
            <a:off x="3276600" y="4648200"/>
            <a:ext cx="2514600" cy="1597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КОнсультационный центр фото\Новая папка\YdcHnGyUocg.jpg"/>
          <p:cNvPicPr>
            <a:picLocks noChangeAspect="1" noChangeArrowheads="1"/>
          </p:cNvPicPr>
          <p:nvPr/>
        </p:nvPicPr>
        <p:blipFill>
          <a:blip r:embed="rId7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1" t="4762" r="8998"/>
          <a:stretch>
            <a:fillRect/>
          </a:stretch>
        </p:blipFill>
        <p:spPr bwMode="auto">
          <a:xfrm>
            <a:off x="6172200" y="4648200"/>
            <a:ext cx="2514476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КОнсультационный центр фото\Новая папка\MOW8p4BDjtk.jpg"/>
          <p:cNvPicPr>
            <a:picLocks noChangeAspect="1" noChangeArrowheads="1"/>
          </p:cNvPicPr>
          <p:nvPr/>
        </p:nvPicPr>
        <p:blipFill>
          <a:blip r:embed="rId8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82" t="5797" r="7282"/>
          <a:stretch>
            <a:fillRect/>
          </a:stretch>
        </p:blipFill>
        <p:spPr bwMode="auto">
          <a:xfrm>
            <a:off x="3352800" y="2514600"/>
            <a:ext cx="2514600" cy="1622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КОнсультационный центр фото\Новая папка\kP5WfsKnhxE.jpg"/>
          <p:cNvPicPr>
            <a:picLocks noChangeAspect="1" noChangeArrowheads="1"/>
          </p:cNvPicPr>
          <p:nvPr/>
        </p:nvPicPr>
        <p:blipFill>
          <a:blip r:embed="rId9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7" r="6554"/>
          <a:stretch>
            <a:fillRect/>
          </a:stretch>
        </p:blipFill>
        <p:spPr bwMode="auto">
          <a:xfrm>
            <a:off x="457200" y="4648200"/>
            <a:ext cx="251642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" y="1600200"/>
            <a:ext cx="883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условий для комплексного сопровождения родителей                     (законных представителей)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7800" y="304800"/>
            <a:ext cx="7516688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Формы работы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6172200"/>
            <a:ext cx="6705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1800"/>
              </a:lnSpc>
              <a:buFont typeface="Wingdings" pitchFamily="2" charset="2"/>
              <a:buChar char="ü"/>
            </a:pPr>
            <a:r>
              <a:rPr lang="ru-RU" dirty="0" smtClean="0"/>
              <a:t>ответы на обращения родителей (законных представителей)</a:t>
            </a:r>
            <a:endParaRPr lang="ru-RU" dirty="0"/>
          </a:p>
        </p:txBody>
      </p:sp>
      <p:sp>
        <p:nvSpPr>
          <p:cNvPr id="33804" name="AutoShape 12" descr="https://img3.stockfresh.com/files/l/lenm/m/84/2517933_stock-photo-mom-teaching-daugh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I:\КОнсультационный центр фото\Новая папка\DSC00370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590800" cy="1960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КОнсультационный центр фото\Новая папка\DSC00366.JPG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"/>
          <a:stretch>
            <a:fillRect/>
          </a:stretch>
        </p:blipFill>
        <p:spPr bwMode="auto">
          <a:xfrm>
            <a:off x="457200" y="2133600"/>
            <a:ext cx="2467155" cy="1898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s://pp.userapi.com/c834201/v834201623/10f8ef/r0q3vEs0H4E.jpg"/>
          <p:cNvPicPr/>
          <p:nvPr/>
        </p:nvPicPr>
        <p:blipFill>
          <a:blip r:embed="rId6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4384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8600" y="4114800"/>
            <a:ext cx="2590800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800"/>
              </a:lnSpc>
              <a:buFont typeface="Wingdings" pitchFamily="2" charset="2"/>
              <a:buChar char="ü"/>
            </a:pPr>
            <a:r>
              <a:rPr lang="ru-RU" dirty="0" smtClean="0"/>
              <a:t>индивидуальное консультирование родителей (законных представителей)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3600" y="4114800"/>
            <a:ext cx="2895600" cy="124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Wingdings" pitchFamily="2" charset="2"/>
              <a:buChar char="ü"/>
            </a:pPr>
            <a:r>
              <a:rPr lang="ru-RU" dirty="0" smtClean="0"/>
              <a:t>индивидуальные занятия специалиста с ребенком в присутствии родителя (законного представителя)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95600" y="5334000"/>
            <a:ext cx="3276600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Wingdings" pitchFamily="2" charset="2"/>
              <a:buChar char="ü"/>
            </a:pPr>
            <a:r>
              <a:rPr lang="ru-RU" dirty="0" smtClean="0"/>
              <a:t>групповое консультирование семей с одинаковыми проблемами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9826" y="228600"/>
            <a:ext cx="7484662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:\КОнсультационный центр фото\Новая папка\CTHGIDCFgR8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2836955" cy="1596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/>
        </p:nvGraphicFramePr>
        <p:xfrm>
          <a:off x="533400" y="457200"/>
          <a:ext cx="8305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5" name="Picture 3" descr="I:\КОнсультационный центр фото\Физ\miuUc0PWTIY.jpg"/>
          <p:cNvPicPr>
            <a:picLocks noChangeAspect="1" noChangeArrowheads="1"/>
          </p:cNvPicPr>
          <p:nvPr/>
        </p:nvPicPr>
        <p:blipFill>
          <a:blip r:embed="rId10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2895600" cy="1629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228600"/>
            <a:ext cx="7592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Сопровождение ребенка</a:t>
            </a:r>
            <a:endParaRPr lang="ru-RU" sz="2000" b="1" dirty="0"/>
          </a:p>
        </p:txBody>
      </p:sp>
      <p:sp>
        <p:nvSpPr>
          <p:cNvPr id="5122" name="AutoShape 2" descr="https://cf.ppt-online.org/files/slide/r/RXuaY0gHJA1hPvSmwo52UWelTK7BCZLb8MyF9d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f.ppt-online.org/files/slide/8/8rYUbEI97lVqeuomaHwgxdKPXiAZNS6nv5FhJs/slide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://okbnv.ru/wp-content/uploads/2017/01/head_beratung-1024x66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52400" y="4800600"/>
            <a:ext cx="2514600" cy="1623194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0" y="1524000"/>
          <a:ext cx="8915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2819400" y="3429000"/>
          <a:ext cx="6096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2819400" y="4953000"/>
          <a:ext cx="6096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228600"/>
            <a:ext cx="7592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Перспективы развития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1336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Расширение двусторонней связи «ДОУ </a:t>
            </a:r>
            <a:r>
              <a:rPr lang="ru-RU" sz="2000" dirty="0" smtClean="0">
                <a:cs typeface="Times New Roman"/>
              </a:rPr>
              <a:t>–</a:t>
            </a:r>
            <a:r>
              <a:rPr lang="ru-RU" sz="2000" dirty="0" smtClean="0"/>
              <a:t> семья»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Обеспечение всестороннего развития ребёнка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Выявление объективных данных о работе КЦ:</a:t>
            </a:r>
          </a:p>
          <a:p>
            <a:pPr marL="266700">
              <a:spcAft>
                <a:spcPts val="1200"/>
              </a:spcAft>
              <a:buFont typeface="Times New Roman" pitchFamily="18" charset="0"/>
              <a:buChar char="–"/>
              <a:tabLst>
                <a:tab pos="449263" algn="l"/>
              </a:tabLst>
            </a:pPr>
            <a:r>
              <a:rPr lang="ru-RU" sz="2000" dirty="0" smtClean="0"/>
              <a:t> сбор информации у заказчиков (анкетирование, беседы, опросы и др.);</a:t>
            </a:r>
          </a:p>
          <a:p>
            <a:pPr marL="266700">
              <a:spcAft>
                <a:spcPts val="1200"/>
              </a:spcAft>
              <a:buFont typeface="Times New Roman" pitchFamily="18" charset="0"/>
              <a:buChar char="–"/>
              <a:tabLst>
                <a:tab pos="449263" algn="l"/>
              </a:tabLst>
            </a:pPr>
            <a:r>
              <a:rPr lang="ru-RU" sz="2000" dirty="0" smtClean="0"/>
              <a:t> анализ собственной деятельности КЦ</a:t>
            </a:r>
            <a:endParaRPr lang="ru-RU" sz="2000" dirty="0"/>
          </a:p>
        </p:txBody>
      </p:sp>
      <p:sp>
        <p:nvSpPr>
          <p:cNvPr id="3076" name="AutoShape 4" descr="https://bobr.by/data/business/business3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bobr.by/data/business/business3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ds27.detkin-club.ru/images/custom_2/8_59c4f33224e2c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3117"/>
          <a:stretch>
            <a:fillRect/>
          </a:stretch>
        </p:blipFill>
        <p:spPr bwMode="auto">
          <a:xfrm>
            <a:off x="2590800" y="4419600"/>
            <a:ext cx="4072425" cy="2194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6000" y="43434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228600"/>
            <a:ext cx="7592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Ожидаемые конечные результаты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981200"/>
            <a:ext cx="845820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9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spc="-30" dirty="0" smtClean="0"/>
              <a:t>Оказать методическую, психолого-педагогическую и консультативную помощь семьям, воспитывающим детей дошкольного возраста в форме семейного воспитания, а также родителям (законным представителям), чьи дети обучаются в образовательных организациях, не реализующих АООП ДО;</a:t>
            </a:r>
          </a:p>
          <a:p>
            <a:pPr algn="just">
              <a:lnSpc>
                <a:spcPts val="19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/>
              <a:t>Обеспечить равные стартовые возможности детям, преимущественно не посещающим другие ДОО, при поступлении в школу;</a:t>
            </a:r>
          </a:p>
          <a:p>
            <a:pPr lvl="0" algn="just">
              <a:lnSpc>
                <a:spcPts val="19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Наладить тесное сотрудничество между родителями и ДОУ;</a:t>
            </a:r>
          </a:p>
          <a:p>
            <a:pPr lvl="0" algn="just">
              <a:lnSpc>
                <a:spcPts val="19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Обеспечить безболезненную адаптацию детей раннего возраста к условиям детского сада и успешную социализацию дошкольников, не посещающих детский сад.</a:t>
            </a:r>
          </a:p>
        </p:txBody>
      </p:sp>
      <p:sp>
        <p:nvSpPr>
          <p:cNvPr id="2051" name="AutoShape 3" descr="https://st.depositphotos.com/1654249/5032/i/950/depositphotos_50320549-stock-photo-3d-man-stepping-up-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https://st.depositphotos.com/1654249/5032/i/950/depositphotos_50320549-stock-photo-3d-man-stepping-up-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lum contrast="20000"/>
          </a:blip>
          <a:srcRect l="8090" t="1498" r="5444" b="18589"/>
          <a:stretch/>
        </p:blipFill>
        <p:spPr bwMode="auto">
          <a:xfrm>
            <a:off x="5181600" y="4800600"/>
            <a:ext cx="3460618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AutoShape 10" descr="https://arhivurokov.ru/multiurok/f/6/0/f605e4a3683437f5c04e16ea9dc9223ec42bfc26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5029200"/>
            <a:ext cx="4572000" cy="13174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9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Комплексная профилактика различных нарушений в психическом и социальном развитии детей дошкольного возраста, не посещающих образовательные учреждения.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2344" y="228600"/>
            <a:ext cx="749214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5122" name="AutoShape 2" descr="https://cf.ppt-online.org/files/slide/r/RXuaY0gHJA1hPvSmwo52UWelTK7BCZLb8MyF9d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f.ppt-online.org/files/slide/8/8rYUbEI97lVqeuomaHwgxdKPXiAZNS6nv5FhJs/slide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ds04.infourok.ru/uploads/ex/042d/00023a94-a0ce0da6/img1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44" y="1676400"/>
            <a:ext cx="6452456" cy="483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2920" y="2556510"/>
            <a:ext cx="293751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lovo-nashe.ru/wp-content/uploads/2017/10/adaptivnaya_shkola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79512" y="228600"/>
            <a:ext cx="1008112" cy="11108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228600"/>
            <a:ext cx="7669088" cy="11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МАДОУ детский сад № 36                                                       </a:t>
            </a:r>
            <a:r>
              <a:rPr lang="ru-RU" sz="3200" b="1" spc="-60" dirty="0" smtClean="0">
                <a:solidFill>
                  <a:srgbClr val="C00000"/>
                </a:solidFill>
                <a:latin typeface="+mj-lt"/>
              </a:rPr>
              <a:t>ГО г. </a:t>
            </a:r>
            <a:r>
              <a:rPr lang="ru-RU" sz="3200" b="1" spc="-60" dirty="0" err="1" smtClean="0">
                <a:solidFill>
                  <a:srgbClr val="C00000"/>
                </a:solidFill>
                <a:latin typeface="+mj-lt"/>
              </a:rPr>
              <a:t>Нефтекамск</a:t>
            </a:r>
            <a:r>
              <a:rPr lang="ru-RU" sz="3200" b="1" spc="-60" dirty="0" smtClean="0">
                <a:solidFill>
                  <a:srgbClr val="C00000"/>
                </a:solidFill>
                <a:latin typeface="+mj-lt"/>
              </a:rPr>
              <a:t> Республики Башкортостан</a:t>
            </a:r>
            <a:endParaRPr lang="ru-RU" sz="3200" b="1" spc="-6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Содержимое 3" descr="DSC00096 (1).JP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4038600" y="2190751"/>
            <a:ext cx="4572000" cy="342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524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95400" y="228600"/>
            <a:ext cx="76690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2170331"/>
            <a:ext cx="33691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Масару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Ибука</a:t>
            </a:r>
            <a:endParaRPr lang="ru-RU" sz="2000" b="1" dirty="0" smtClean="0"/>
          </a:p>
          <a:p>
            <a:pPr algn="ctr"/>
            <a:r>
              <a:rPr lang="ru-RU" sz="2000" dirty="0" smtClean="0"/>
              <a:t>«После трёх уже поздно»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2498" y="4114800"/>
            <a:ext cx="4199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Выготский Лев Семенович</a:t>
            </a:r>
          </a:p>
          <a:p>
            <a:pPr algn="just"/>
            <a:r>
              <a:rPr lang="ru-RU" sz="2000" dirty="0" smtClean="0"/>
              <a:t>«Вероятно, человечество победит раньше или позже и слепоту, и глухоту, и слабоумие. Но гораздо раньше оно победит их в социальном и педагогическом плане, чем в плане медицинском и биологическом.» </a:t>
            </a:r>
            <a:endParaRPr lang="ru-RU" sz="2000" dirty="0"/>
          </a:p>
        </p:txBody>
      </p:sp>
      <p:sp>
        <p:nvSpPr>
          <p:cNvPr id="11266" name="AutoShape 2" descr="https://cf.ppt-online.org/files/slide/h/H0ZuzSxgd2kRjt8TBLvwey6XNlcsq5ahoG3O7E/slide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537" t="9158" r="54046" b="5451"/>
          <a:stretch/>
        </p:blipFill>
        <p:spPr bwMode="auto">
          <a:xfrm>
            <a:off x="1295400" y="1752600"/>
            <a:ext cx="1952297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Методика Масару Ибука - Методика Масару Ибук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8" r="6867"/>
          <a:stretch/>
        </p:blipFill>
        <p:spPr bwMode="auto">
          <a:xfrm>
            <a:off x="6101255" y="3429000"/>
            <a:ext cx="2096814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0" y="228600"/>
            <a:ext cx="74404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49013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Актуальность</a:t>
            </a:r>
          </a:p>
          <a:p>
            <a:pPr algn="ctr"/>
            <a:endParaRPr lang="ru-RU" dirty="0"/>
          </a:p>
          <a:p>
            <a:pPr algn="just"/>
            <a:r>
              <a:rPr lang="ru-RU" sz="2000" dirty="0" smtClean="0"/>
              <a:t>Необходимость обеспечения единства и преемственности семейного и общественного воспитания и доступности дошкольного образования через оказание консультативной помощи родителям дошкольников.</a:t>
            </a:r>
          </a:p>
        </p:txBody>
      </p:sp>
      <p:pic>
        <p:nvPicPr>
          <p:cNvPr id="13" name="Picture 8" descr="http://gimnasia.ortox.ru/users/69/1101669/editor_files/image/ov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183686" cy="2563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1000" y="4800600"/>
            <a:ext cx="8334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  </a:t>
            </a:r>
            <a:r>
              <a:rPr lang="ru-RU" sz="2000" b="1" dirty="0" smtClean="0"/>
              <a:t>Цель</a:t>
            </a:r>
            <a:endParaRPr lang="ru-RU" sz="2000" b="1" dirty="0"/>
          </a:p>
          <a:p>
            <a:pPr algn="just"/>
            <a:r>
              <a:rPr lang="ru-RU" sz="2000" dirty="0"/>
              <a:t>Обеспечение прав родителей на получение различных видов помощи: методической, психолого-педагогической, консультативной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228600"/>
            <a:ext cx="7592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000012"/>
            <a:ext cx="86868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dirty="0" smtClean="0"/>
              <a:t>Оказание всесторонней помощи родителям (законным представителям) детей от 2 месяцев до 8 лет, не охваченных дошкольным образованием, в обеспечении успешной адаптации детей при поступлении в ДОУ , ранее не посещающих ДОУ, в вопросах воспитания и развития детей с учетом их возрастных возможностей.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579" y="3066971"/>
            <a:ext cx="86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Оказание психолого-педагогической помощи родителям (законным представителям) для всестороннего развития личности детей, не посещающих детские образовательные учреждения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579" y="3928745"/>
            <a:ext cx="86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Оказание консультативной помощи родителям (законным представителям) по различным вопросам воспитания, обучения и развития ребенка дошкольного возраста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790519"/>
            <a:ext cx="86868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Оказание содействия родителям </a:t>
            </a:r>
            <a:r>
              <a:rPr lang="ru-RU" dirty="0" smtClean="0"/>
              <a:t>(законным представителям) в </a:t>
            </a:r>
            <a:r>
              <a:rPr lang="ru-RU" dirty="0"/>
              <a:t>социализации детей дошкольного возраста, не посещающих образовательные учреждения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4951" y="5414033"/>
            <a:ext cx="86868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Оказание помощи </a:t>
            </a:r>
            <a:r>
              <a:rPr lang="ru-RU" dirty="0" smtClean="0"/>
              <a:t>родителям (законным представителям) </a:t>
            </a:r>
            <a:r>
              <a:rPr lang="ru-RU" dirty="0"/>
              <a:t>в выявлении у детей различных отклонений в физическом, психическом и социальном развитии детей дошкольного возраста, не посещающих образовательные учреждения, посредством проведения комплексной психолого-педагогической диагностики.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7800" y="228600"/>
            <a:ext cx="75166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796534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Нормативно-правовые основы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395478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Конвенция о правах ребенка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Конституция Российской Федерации 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Семейный кодекс Российской Федерации </a:t>
            </a:r>
          </a:p>
          <a:p>
            <a:pPr marL="266700" indent="-2667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Федеральный закон Российской Федерации «Об образовании в Российской Федерации»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Закон «Об образовании в Республике Башкортостан»</a:t>
            </a:r>
            <a:endParaRPr lang="ru-RU" sz="2000" dirty="0"/>
          </a:p>
        </p:txBody>
      </p:sp>
      <p:pic>
        <p:nvPicPr>
          <p:cNvPr id="30726" name="Picture 6" descr="http://101.vlsadik.ru/wp-content/uploads/2016/03/1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72200" y="5257800"/>
            <a:ext cx="24384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7800" y="228600"/>
            <a:ext cx="75166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Документы, регламентирующие работу консультационного центра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362200"/>
            <a:ext cx="6248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Приказ МАДОУ детский сад № 36 «Об открытии консультационного центра»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   Положение о консультационном центре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  Журнал регистрации обращений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   План работы консультационного центра</a:t>
            </a:r>
          </a:p>
          <a:p>
            <a:pPr marL="361950" indent="-3619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График работы специалистов консультационного центра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Ежегодные отчеты о деятельности консультационного центра  </a:t>
            </a:r>
            <a:endParaRPr lang="ru-RU" sz="2000" dirty="0"/>
          </a:p>
        </p:txBody>
      </p:sp>
      <p:sp>
        <p:nvSpPr>
          <p:cNvPr id="29698" name="AutoShape 2" descr="https://sch3-schel.edumsko.ru/uploads/3000/2056/section/132353/Image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://www.arqnet.ru/attachments/Image/iDocument2_big.png?template=generic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246250" y="3962400"/>
            <a:ext cx="266699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5338"/>
            <a:r>
              <a:rPr lang="ru-RU" sz="2000" b="1" dirty="0" smtClean="0"/>
              <a:t>Специалисты</a:t>
            </a:r>
          </a:p>
          <a:p>
            <a:pPr algn="ctr"/>
            <a:endParaRPr lang="ru-RU" sz="800" dirty="0" smtClean="0"/>
          </a:p>
          <a:p>
            <a:r>
              <a:rPr lang="ru-RU" sz="2000" dirty="0" smtClean="0"/>
              <a:t>Старший воспитатель:               Гилимшина Гульнара Ахатовна</a:t>
            </a:r>
          </a:p>
          <a:p>
            <a:r>
              <a:rPr lang="ru-RU" sz="2000" dirty="0" smtClean="0"/>
              <a:t>Педагог-психолог:                       </a:t>
            </a:r>
            <a:r>
              <a:rPr lang="ru-RU" sz="2000" dirty="0" err="1" smtClean="0"/>
              <a:t>Вакилова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Зульфия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Радифовна</a:t>
            </a:r>
            <a:endParaRPr lang="ru-RU" sz="2000" dirty="0" smtClean="0"/>
          </a:p>
          <a:p>
            <a:r>
              <a:rPr lang="ru-RU" sz="2000" dirty="0" smtClean="0"/>
              <a:t>Учитель-дефектолог:                  Васюкова Марина Викторовна</a:t>
            </a:r>
          </a:p>
          <a:p>
            <a:r>
              <a:rPr lang="ru-RU" sz="2000" dirty="0" smtClean="0"/>
              <a:t>Учитель-логопед:                        </a:t>
            </a:r>
            <a:r>
              <a:rPr lang="ru-RU" sz="2000" dirty="0" err="1" smtClean="0"/>
              <a:t>Киржацких</a:t>
            </a:r>
            <a:r>
              <a:rPr lang="ru-RU" sz="2000" dirty="0" smtClean="0"/>
              <a:t> Эльза </a:t>
            </a:r>
            <a:r>
              <a:rPr lang="ru-RU" sz="2000" dirty="0" err="1" smtClean="0"/>
              <a:t>Закирьяновна</a:t>
            </a:r>
            <a:endParaRPr lang="ru-RU" sz="2000" dirty="0" smtClean="0"/>
          </a:p>
          <a:p>
            <a:r>
              <a:rPr lang="ru-RU" sz="2000" dirty="0" smtClean="0"/>
              <a:t>Инструктор </a:t>
            </a:r>
          </a:p>
          <a:p>
            <a:r>
              <a:rPr lang="ru-RU" sz="2000" dirty="0" smtClean="0"/>
              <a:t>по физической культуре:      </a:t>
            </a:r>
            <a:r>
              <a:rPr lang="ru-RU" sz="800" dirty="0" smtClean="0"/>
              <a:t> </a:t>
            </a:r>
            <a:r>
              <a:rPr lang="ru-RU" sz="2000" dirty="0" smtClean="0"/>
              <a:t>    </a:t>
            </a:r>
            <a:r>
              <a:rPr lang="ru-RU" sz="800" dirty="0" smtClean="0"/>
              <a:t> </a:t>
            </a:r>
            <a:r>
              <a:rPr lang="ru-RU" sz="2000" dirty="0" err="1" smtClean="0"/>
              <a:t>Мухитова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Гульнара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Ракиповна</a:t>
            </a:r>
            <a:endParaRPr lang="ru-RU" sz="2000" dirty="0" smtClean="0"/>
          </a:p>
          <a:p>
            <a:r>
              <a:rPr lang="ru-RU" sz="2000" dirty="0" smtClean="0"/>
              <a:t>Музыкальный руководитель:  </a:t>
            </a:r>
            <a:r>
              <a:rPr lang="ru-RU" sz="2000" dirty="0" err="1" smtClean="0"/>
              <a:t>Вострецова</a:t>
            </a:r>
            <a:r>
              <a:rPr lang="ru-RU" sz="2000" dirty="0" smtClean="0"/>
              <a:t> Любовь Анатольевна</a:t>
            </a:r>
          </a:p>
          <a:p>
            <a:r>
              <a:rPr lang="ru-RU" sz="2000" dirty="0" smtClean="0"/>
              <a:t>Старшая медсестра:                 </a:t>
            </a:r>
            <a:r>
              <a:rPr lang="ru-RU" sz="800" dirty="0" smtClean="0"/>
              <a:t> </a:t>
            </a:r>
            <a:r>
              <a:rPr lang="ru-RU" sz="2000" dirty="0" smtClean="0"/>
              <a:t>  </a:t>
            </a:r>
            <a:r>
              <a:rPr lang="ru-RU" sz="2000" dirty="0" err="1" smtClean="0"/>
              <a:t>Гафьятуллина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Гульсина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Амирсалиховна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6" name="Picture 4" descr="http://avalman.com/wp-content/uploads/2018/02/grafik-raboty__jpg-1.jpg"/>
          <p:cNvPicPr>
            <a:picLocks noChangeAspect="1" noChangeArrowheads="1"/>
          </p:cNvPicPr>
          <p:nvPr/>
        </p:nvPicPr>
        <p:blipFill rotWithShape="1">
          <a:blip r:embed="rId4" cstate="print">
            <a:lum contrast="20000"/>
          </a:blip>
          <a:srcRect t="30123"/>
          <a:stretch/>
        </p:blipFill>
        <p:spPr bwMode="auto">
          <a:xfrm>
            <a:off x="381000" y="4953000"/>
            <a:ext cx="3747639" cy="17287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57601" y="5396506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Среда</a:t>
            </a:r>
            <a:r>
              <a:rPr lang="ru-RU" sz="2000" dirty="0"/>
              <a:t>:  16.00 </a:t>
            </a:r>
            <a:r>
              <a:rPr lang="ru-RU" sz="2000" dirty="0">
                <a:sym typeface="Symbol"/>
              </a:rPr>
              <a:t></a:t>
            </a:r>
            <a:r>
              <a:rPr lang="ru-RU" sz="2000" dirty="0"/>
              <a:t> 18.00 </a:t>
            </a:r>
            <a:endParaRPr lang="ru-RU" sz="2000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ru-RU" sz="2000" dirty="0" smtClean="0"/>
              <a:t>По договоренности с родителями (законными представителями)</a:t>
            </a:r>
            <a:endParaRPr lang="ru-RU" sz="2000" dirty="0"/>
          </a:p>
        </p:txBody>
      </p:sp>
      <p:pic>
        <p:nvPicPr>
          <p:cNvPr id="11" name="Picture 10" descr="http://www.csappalaches.qc.ca/wp-content/uploads/2015/03/Fotolia_57072226_Subscription_L-1024x1024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6977" b="13953"/>
          <a:stretch>
            <a:fillRect/>
          </a:stretch>
        </p:blipFill>
        <p:spPr bwMode="auto">
          <a:xfrm>
            <a:off x="6934200" y="1524000"/>
            <a:ext cx="1981200" cy="15665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71600" y="203880"/>
            <a:ext cx="7592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4648200"/>
            <a:ext cx="395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65338"/>
            <a:r>
              <a:rPr lang="ru-RU" sz="2000" b="1" dirty="0" smtClean="0"/>
              <a:t>График работы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228600"/>
            <a:ext cx="759288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Консультационный центр «Содействие»</a:t>
            </a:r>
            <a:endParaRPr lang="ru-RU" sz="3200" b="1" spc="-6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условий для комплексного сопровождения ребенка</a:t>
            </a:r>
            <a:endParaRPr lang="ru-RU" sz="2000" b="1" dirty="0"/>
          </a:p>
        </p:txBody>
      </p:sp>
      <p:pic>
        <p:nvPicPr>
          <p:cNvPr id="8" name="Содержимое 3" descr="L:\Документы\Флешка\2 красная\ФОТО ГРУППЫ\DSC00013.JPG"/>
          <p:cNvPicPr>
            <a:picLocks/>
          </p:cNvPicPr>
          <p:nvPr/>
        </p:nvPicPr>
        <p:blipFill>
          <a:blip r:embed="rId4" cstate="print">
            <a:lum bright="20000" contrast="40000"/>
          </a:blip>
          <a:srcRect t="4545"/>
          <a:stretch>
            <a:fillRect/>
          </a:stretch>
        </p:blipFill>
        <p:spPr bwMode="auto">
          <a:xfrm>
            <a:off x="457200" y="2286000"/>
            <a:ext cx="44958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" y="5334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Кабинет  для проведения психолого-педагогической диагностики</a:t>
            </a:r>
            <a:endParaRPr lang="ru-RU" sz="2000" dirty="0"/>
          </a:p>
        </p:txBody>
      </p:sp>
      <p:pic>
        <p:nvPicPr>
          <p:cNvPr id="10" name="Рисунок 9" descr="http://www.intekom.ru/assets/images/products/pedalo/pertra_koffer_relation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341883" y="2286000"/>
            <a:ext cx="3048000" cy="1764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://www.intekom.ru/assets/images/products/pedalo/pertra_koffer_mathematik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791200" y="4419600"/>
            <a:ext cx="2819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732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111</cp:lastModifiedBy>
  <cp:revision>336</cp:revision>
  <dcterms:created xsi:type="dcterms:W3CDTF">2018-04-11T17:00:16Z</dcterms:created>
  <dcterms:modified xsi:type="dcterms:W3CDTF">2023-02-11T15:32:05Z</dcterms:modified>
</cp:coreProperties>
</file>