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7" r:id="rId4"/>
    <p:sldId id="261" r:id="rId5"/>
    <p:sldId id="260" r:id="rId6"/>
    <p:sldId id="259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2" autoAdjust="0"/>
  </p:normalViewPr>
  <p:slideViewPr>
    <p:cSldViewPr>
      <p:cViewPr>
        <p:scale>
          <a:sx n="97" d="100"/>
          <a:sy n="97" d="100"/>
        </p:scale>
        <p:origin x="-2826" y="-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336699"/>
                </a:solidFill>
                <a:latin typeface="Arial Black" pitchFamily="34" charset="0"/>
              </a:rPr>
              <a:t>Улучшение во </a:t>
            </a:r>
            <a:r>
              <a:rPr lang="ru-RU" sz="1600" b="1" dirty="0" smtClean="0">
                <a:solidFill>
                  <a:srgbClr val="336699"/>
                </a:solidFill>
                <a:latin typeface="Arial Black" pitchFamily="34" charset="0"/>
              </a:rPr>
              <a:t>взаимоотношениях </a:t>
            </a:r>
            <a:r>
              <a:rPr lang="ru-RU" sz="1600" b="1" dirty="0">
                <a:solidFill>
                  <a:srgbClr val="336699"/>
                </a:solidFill>
                <a:latin typeface="Arial Black" pitchFamily="34" charset="0"/>
              </a:rPr>
              <a:t>между </a:t>
            </a:r>
            <a:r>
              <a:rPr lang="ru-RU" sz="1600" b="1" dirty="0" smtClean="0">
                <a:solidFill>
                  <a:srgbClr val="336699"/>
                </a:solidFill>
                <a:latin typeface="Arial Black" pitchFamily="34" charset="0"/>
              </a:rPr>
              <a:t>членами семьи</a:t>
            </a:r>
            <a:endParaRPr lang="ru-RU" sz="1600" b="1" dirty="0">
              <a:solidFill>
                <a:srgbClr val="336699"/>
              </a:solidFill>
              <a:latin typeface="Arial Black" pitchFamily="34" charset="0"/>
            </a:endParaRPr>
          </a:p>
        </c:rich>
      </c:tx>
      <c:layout>
        <c:manualLayout>
          <c:xMode val="edge"/>
          <c:yMode val="edge"/>
          <c:x val="0.1210833582080046"/>
          <c:y val="6.2429808701687899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331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62055724762605E-2"/>
          <c:y val="0.22760501901530159"/>
          <c:w val="0.9063470147692565"/>
          <c:h val="0.55884621015447544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826-4B11-8B09-817411023C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26-4B11-8B09-817411023CEF}"/>
              </c:ext>
            </c:extLst>
          </c:dPt>
          <c:dLbls>
            <c:dLbl>
              <c:idx val="0"/>
              <c:layout>
                <c:manualLayout>
                  <c:x val="-0.19517699920917481"/>
                  <c:y val="-0.22937287743347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26-4B11-8B09-817411023CEF}"/>
                </c:ext>
              </c:extLst>
            </c:dLbl>
            <c:dLbl>
              <c:idx val="1"/>
              <c:layout>
                <c:manualLayout>
                  <c:x val="0.10081738686156015"/>
                  <c:y val="-6.3541933194840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26-4B11-8B09-817411023C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Лист1!$A$18:$A$19</c:f>
              <c:strCache>
                <c:ptCount val="2"/>
                <c:pt idx="0">
                  <c:v>Произошли положительные изменения</c:v>
                </c:pt>
                <c:pt idx="1">
                  <c:v>Не произошло положительных изменений</c:v>
                </c:pt>
              </c:strCache>
            </c:strRef>
          </c:cat>
          <c:val>
            <c:numRef>
              <c:f>Лист1!$B$18:$B$19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26-4B11-8B09-817411023C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9183176021397872E-2"/>
          <c:y val="0.77090648335420475"/>
          <c:w val="0.90397624757744377"/>
          <c:h val="0.14396946070806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2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600" dirty="0">
                <a:solidFill>
                  <a:srgbClr val="006699"/>
                </a:solidFill>
                <a:latin typeface="Arial Black" panose="020B0A04020102020204" pitchFamily="34" charset="0"/>
              </a:rPr>
              <a:t>Улучшение </a:t>
            </a:r>
          </a:p>
          <a:p>
            <a:pPr>
              <a:defRPr sz="182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600" dirty="0">
                <a:solidFill>
                  <a:srgbClr val="006699"/>
                </a:solidFill>
                <a:latin typeface="Arial Black" panose="020B0A04020102020204" pitchFamily="34" charset="0"/>
              </a:rPr>
              <a:t>санитарно-гигиенических условий</a:t>
            </a:r>
          </a:p>
        </c:rich>
      </c:tx>
      <c:layout>
        <c:manualLayout>
          <c:xMode val="edge"/>
          <c:yMode val="edge"/>
          <c:x val="0.20781868221567212"/>
          <c:y val="1.4800786967513828E-2"/>
        </c:manualLayout>
      </c:layout>
      <c:overlay val="0"/>
      <c:spPr>
        <a:noFill/>
        <a:ln w="4126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7979104381770581"/>
          <c:y val="0.20105998251183302"/>
          <c:w val="0.39158032498594686"/>
          <c:h val="0.5477108559697379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20630">
              <a:solidFill>
                <a:srgbClr val="000000"/>
              </a:solidFill>
              <a:prstDash val="solid"/>
            </a:ln>
          </c:spPr>
          <c:explosion val="2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19B-4E29-ADB7-A2E3E3CBB23A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2063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9B-4E29-ADB7-A2E3E3CBB23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2063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19B-4E29-ADB7-A2E3E3CBB23A}"/>
              </c:ext>
            </c:extLst>
          </c:dPt>
          <c:dLbls>
            <c:dLbl>
              <c:idx val="0"/>
              <c:layout>
                <c:manualLayout>
                  <c:x val="0.10139990993092261"/>
                  <c:y val="-0.17200657707149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9B-4E29-ADB7-A2E3E3CBB23A}"/>
                </c:ext>
              </c:extLst>
            </c:dLbl>
            <c:spPr>
              <a:noFill/>
              <a:ln w="412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 i="0" u="none" strike="noStrike" baseline="0">
                    <a:solidFill>
                      <a:srgbClr val="000066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Лист1!$A$18:$A$20</c:f>
              <c:strCache>
                <c:ptCount val="3"/>
                <c:pt idx="0">
                  <c:v>Произошли положительные изменения</c:v>
                </c:pt>
                <c:pt idx="1">
                  <c:v>Не произошло положительных изменений</c:v>
                </c:pt>
                <c:pt idx="2">
                  <c:v>Не являлось проблемой</c:v>
                </c:pt>
              </c:strCache>
            </c:strRef>
          </c:cat>
          <c:val>
            <c:numRef>
              <c:f>Лист1!$B$18:$B$20</c:f>
              <c:numCache>
                <c:formatCode>0%</c:formatCode>
                <c:ptCount val="3"/>
                <c:pt idx="0">
                  <c:v>0.55000000000000004</c:v>
                </c:pt>
                <c:pt idx="1">
                  <c:v>0.2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9B-4E29-ADB7-A2E3E3CBB2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Black" panose="020B0A04020102020204" pitchFamily="34" charset="0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Black" panose="020B0A04020102020204" pitchFamily="34" charset="0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Black" panose="020B0A04020102020204" pitchFamily="34" charset="0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4.7194524922959995E-2"/>
          <c:y val="0.76837811945020462"/>
          <c:w val="0.82556956120458813"/>
          <c:h val="0.22675428174957707"/>
        </c:manualLayout>
      </c:layout>
      <c:overlay val="0"/>
      <c:spPr>
        <a:solidFill>
          <a:srgbClr val="FFFFFF"/>
        </a:solidFill>
        <a:ln w="5158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50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0.77446</cdr:x>
      <cdr:y>0.43121</cdr:y>
    </cdr:from>
    <cdr:to>
      <cdr:x>0.94262</cdr:x>
      <cdr:y>0.63265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07CD3340-E432-03A2-F97B-25FC7F8B79B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536504" y="1430868"/>
          <a:ext cx="985031" cy="66841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CD239-2B26-4FFA-BB95-C0869CD7B5C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44988-2277-4C54-AF69-76B6A93D6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78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1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728" y="18356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auto">
          <a:xfrm>
            <a:off x="980728" y="251520"/>
            <a:ext cx="53285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cs typeface="Times New Roman" pitchFamily="18" charset="0"/>
              </a:rPr>
              <a:t>Ленинградское областное государственное </a:t>
            </a:r>
            <a:endParaRPr lang="ru-RU" altLang="ru-RU" sz="1400" b="1" dirty="0" smtClean="0">
              <a:cs typeface="Times New Roman" pitchFamily="18" charset="0"/>
            </a:endParaRPr>
          </a:p>
          <a:p>
            <a:pPr algn="ctr"/>
            <a:r>
              <a:rPr lang="ru-RU" altLang="ru-RU" sz="1400" b="1" dirty="0" smtClean="0">
                <a:cs typeface="Times New Roman" pitchFamily="18" charset="0"/>
              </a:rPr>
              <a:t>бюджетное </a:t>
            </a:r>
            <a:r>
              <a:rPr lang="ru-RU" altLang="ru-RU" sz="1400" b="1" dirty="0">
                <a:cs typeface="Times New Roman" pitchFamily="18" charset="0"/>
              </a:rPr>
              <a:t>учреждение</a:t>
            </a:r>
          </a:p>
          <a:p>
            <a:pPr algn="ctr"/>
            <a:r>
              <a:rPr lang="ru-RU" altLang="ru-RU" sz="1400" b="1" dirty="0">
                <a:cs typeface="Times New Roman" pitchFamily="18" charset="0"/>
              </a:rPr>
              <a:t> «Тихвинский комплексный центр </a:t>
            </a:r>
          </a:p>
          <a:p>
            <a:pPr algn="ctr"/>
            <a:r>
              <a:rPr lang="ru-RU" altLang="ru-RU" sz="1400" b="1" dirty="0">
                <a:cs typeface="Times New Roman" pitchFamily="18" charset="0"/>
              </a:rPr>
              <a:t>социального обслуживания населения»</a:t>
            </a:r>
          </a:p>
        </p:txBody>
      </p:sp>
      <p:pic>
        <p:nvPicPr>
          <p:cNvPr id="4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70" y="349954"/>
            <a:ext cx="6985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9338" r="17891" b="31520"/>
          <a:stretch>
            <a:fillRect/>
          </a:stretch>
        </p:blipFill>
        <p:spPr bwMode="auto">
          <a:xfrm>
            <a:off x="332656" y="220409"/>
            <a:ext cx="1050925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8640" y="1869054"/>
            <a:ext cx="65527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Фото – отчет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о</a:t>
            </a:r>
            <a:r>
              <a:rPr lang="ru-RU" sz="3600" b="1" dirty="0" smtClean="0">
                <a:solidFill>
                  <a:srgbClr val="002060"/>
                </a:solidFill>
              </a:rPr>
              <a:t> реализации программы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для родителей</a:t>
            </a:r>
          </a:p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«Родительская  </a:t>
            </a:r>
          </a:p>
          <a:p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гостиная» 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Онлайн-конкурс рисунка «Моя семья» 2020. Герасимовский модельный сельский  дом культуры — описание, программа мероприятия, даты проведения, время.  Адрес места проведения — Валуйский р-н, с Герасимовка, ул Споркина, д 2.  Афиш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4" y="4854487"/>
            <a:ext cx="531368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599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968" y="251520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Arial Black" panose="020B0A04020102020204" pitchFamily="34" charset="0"/>
              </a:rPr>
              <a:t>Программа</a:t>
            </a:r>
            <a:endParaRPr lang="ru-RU" sz="1400" dirty="0">
              <a:solidFill>
                <a:srgbClr val="00339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dirty="0">
                <a:solidFill>
                  <a:srgbClr val="003399"/>
                </a:solidFill>
                <a:latin typeface="Arial Black" panose="020B0A04020102020204" pitchFamily="34" charset="0"/>
              </a:rPr>
              <a:t>«РОДИТЕЛЬСКАЯ АКАДЕМИЯ»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smtClean="0">
                <a:solidFill>
                  <a:srgbClr val="336699"/>
                </a:solidFill>
                <a:latin typeface="Arial Black" panose="020B0A04020102020204" pitchFamily="34" charset="0"/>
              </a:rPr>
              <a:t>направлена </a:t>
            </a:r>
            <a:r>
              <a:rPr lang="ru-RU" sz="1400" dirty="0">
                <a:solidFill>
                  <a:srgbClr val="336699"/>
                </a:solidFill>
                <a:latin typeface="Arial Black" panose="020B0A04020102020204" pitchFamily="34" charset="0"/>
              </a:rPr>
              <a:t>на  сохранение и восстановления родственных связей </a:t>
            </a:r>
            <a:endParaRPr lang="ru-RU" sz="1400" dirty="0" smtClean="0">
              <a:solidFill>
                <a:srgbClr val="33669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336699"/>
                </a:solidFill>
                <a:latin typeface="Arial Black" panose="020B0A04020102020204" pitchFamily="34" charset="0"/>
              </a:rPr>
              <a:t>и </a:t>
            </a:r>
            <a:r>
              <a:rPr lang="ru-RU" sz="1400" dirty="0">
                <a:solidFill>
                  <a:srgbClr val="336699"/>
                </a:solidFill>
                <a:latin typeface="Arial Black" panose="020B0A04020102020204" pitchFamily="34" charset="0"/>
              </a:rPr>
              <a:t>развитие педагогической и психологической культуры родителей.</a:t>
            </a:r>
          </a:p>
        </p:txBody>
      </p:sp>
      <p:pic>
        <p:nvPicPr>
          <p:cNvPr id="2050" name="Picture 2" descr="C:\Users\User\Desktop\Отчет по проекту ММ 2022\Тренинги для родителей инет\Занятия для родителей\Занятие для родителей октябрь 2018\Фото Занятия с родителями 26.10\SAM_5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6480793"/>
            <a:ext cx="2741157" cy="2055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Отчет по проекту ММ 2022\Тренинги для родителей инет\Занятия для родителей\Занятие для родителей октябрь 2018\Фото Занятия с родителями 26.10\SAM_56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94" y="6495784"/>
            <a:ext cx="311550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7CD3340-E432-03A2-F97B-25FC7F8B79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24" y="1366575"/>
            <a:ext cx="1170437" cy="7942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8798" y="1763688"/>
            <a:ext cx="656888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 Black" pitchFamily="34" charset="0"/>
              </a:rPr>
              <a:t>Психологическое занятие-практикум </a:t>
            </a:r>
            <a:endParaRPr lang="ru-RU" sz="1100" dirty="0">
              <a:latin typeface="Arial Black" pitchFamily="34" charset="0"/>
            </a:endParaRPr>
          </a:p>
          <a:p>
            <a:pPr algn="ctr"/>
            <a:r>
              <a:rPr lang="ru-RU" sz="1100" b="1" dirty="0" smtClean="0">
                <a:latin typeface="Arial Black" pitchFamily="34" charset="0"/>
              </a:rPr>
              <a:t>для </a:t>
            </a:r>
            <a:r>
              <a:rPr lang="ru-RU" sz="1100" b="1" dirty="0">
                <a:latin typeface="Arial Black" pitchFamily="34" charset="0"/>
              </a:rPr>
              <a:t>родителей:  </a:t>
            </a:r>
            <a:r>
              <a:rPr lang="ru-RU" sz="1100" b="1" dirty="0" smtClean="0">
                <a:latin typeface="Arial Black" pitchFamily="34" charset="0"/>
              </a:rPr>
              <a:t>«</a:t>
            </a:r>
            <a:r>
              <a:rPr lang="ru-RU" sz="1100" b="1" dirty="0" smtClean="0">
                <a:latin typeface="Arial Black" pitchFamily="34" charset="0"/>
              </a:rPr>
              <a:t>Секреты взаимопонимания</a:t>
            </a:r>
            <a:r>
              <a:rPr lang="ru-RU" sz="1100" b="1" dirty="0" smtClean="0">
                <a:latin typeface="Arial Black" pitchFamily="34" charset="0"/>
              </a:rPr>
              <a:t>».</a:t>
            </a:r>
            <a:endParaRPr lang="ru-RU" sz="1100" dirty="0">
              <a:latin typeface="Arial Black" pitchFamily="34" charset="0"/>
            </a:endParaRPr>
          </a:p>
          <a:p>
            <a:r>
              <a:rPr lang="ru-RU" sz="1100" b="1" dirty="0"/>
              <a:t> </a:t>
            </a:r>
            <a:endParaRPr lang="ru-RU" sz="1100" dirty="0"/>
          </a:p>
          <a:p>
            <a:pPr algn="ctr"/>
            <a:r>
              <a:rPr lang="ru-RU" sz="1100" b="1" dirty="0" smtClean="0">
                <a:latin typeface="Arial Black" pitchFamily="34" charset="0"/>
              </a:rPr>
              <a:t>Наверное</a:t>
            </a:r>
            <a:r>
              <a:rPr lang="ru-RU" sz="1100" b="1" dirty="0">
                <a:latin typeface="Arial Black" pitchFamily="34" charset="0"/>
              </a:rPr>
              <a:t>, ничто не вызывает у человека столь сильные переживания, как его собственные дети. Как найти общий язык со своим ребенком, как сделать </a:t>
            </a:r>
            <a:r>
              <a:rPr lang="ru-RU" sz="1100" b="1" dirty="0" smtClean="0">
                <a:latin typeface="Arial Black" pitchFamily="34" charset="0"/>
              </a:rPr>
              <a:t>так,</a:t>
            </a:r>
          </a:p>
          <a:p>
            <a:pPr algn="ctr"/>
            <a:r>
              <a:rPr lang="ru-RU" sz="1100" b="1" dirty="0" smtClean="0">
                <a:latin typeface="Arial Black" pitchFamily="34" charset="0"/>
              </a:rPr>
              <a:t>чтобы </a:t>
            </a:r>
            <a:r>
              <a:rPr lang="ru-RU" sz="1100" b="1" dirty="0">
                <a:latin typeface="Arial Black" pitchFamily="34" charset="0"/>
              </a:rPr>
              <a:t>родители и дети понимали друг друга без слов. </a:t>
            </a:r>
            <a:endParaRPr lang="ru-RU" sz="1100" b="1" dirty="0" smtClean="0">
              <a:latin typeface="Arial Black" pitchFamily="34" charset="0"/>
            </a:endParaRPr>
          </a:p>
          <a:p>
            <a:pPr algn="just"/>
            <a:r>
              <a:rPr lang="ru-RU" sz="1100" dirty="0" smtClean="0">
                <a:latin typeface="Arial Black" pitchFamily="34" charset="0"/>
              </a:rPr>
              <a:t>В </a:t>
            </a:r>
            <a:r>
              <a:rPr lang="ru-RU" sz="1100" dirty="0">
                <a:latin typeface="Arial Black" pitchFamily="34" charset="0"/>
              </a:rPr>
              <a:t>ходе тренинга проводились упражнения «Знакомство», «Комплимент», «Ладошки», родителям  предлагалось выбрать лепесток любого цвета, который им больше понравился в соответствии в данное время их настроению. На данном лепестке каждый написал свое имя в той форме, в какой им хочется. На протяжении всего занятия участники говорили от своего имени, используя выражения: «Я думаю», «Я чувствую».</a:t>
            </a:r>
          </a:p>
          <a:p>
            <a:pPr algn="just"/>
            <a:r>
              <a:rPr lang="ru-RU" sz="1100" dirty="0">
                <a:latin typeface="Arial Black" pitchFamily="34" charset="0"/>
              </a:rPr>
              <a:t>Также был использован аутотренинг с музыкальным сопровождением «Погружение в детство» с целью дать понять, что ребенок нуждается в родительской поддержке и надежной руке. Что родительская любовь принесет ребенку гораздо больше счастья, если он будет постоянно видеть и чувствовать её.</a:t>
            </a:r>
          </a:p>
          <a:p>
            <a:pPr algn="just"/>
            <a:r>
              <a:rPr lang="ru-RU" sz="1100" dirty="0">
                <a:latin typeface="Arial Black" pitchFamily="34" charset="0"/>
              </a:rPr>
              <a:t>Проигрывание игровых ситуаций помогло родителям снять психическое и мышечное напряжение, сформировать доверительное отношение ко всем участникам.</a:t>
            </a:r>
          </a:p>
          <a:p>
            <a:pPr algn="just"/>
            <a:r>
              <a:rPr lang="ru-RU" sz="1100" dirty="0">
                <a:latin typeface="Arial Black" pitchFamily="34" charset="0"/>
              </a:rPr>
              <a:t>В заключении пришли к общему выводу, что задача каждого родителя по отношению к своему ребенку - это проявления любви, заботы и согревания его своей душевной добротой.</a:t>
            </a:r>
          </a:p>
          <a:p>
            <a:pPr algn="just"/>
            <a:r>
              <a:rPr lang="ru-RU" sz="1100" dirty="0">
                <a:latin typeface="Arial Black" pitchFamily="34" charset="0"/>
              </a:rPr>
              <a:t>В завершение всем родителям предоставлен информационный материал «Памятка для родителей по воспитанию детей».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9338" r="17891" b="31520"/>
          <a:stretch>
            <a:fillRect/>
          </a:stretch>
        </p:blipFill>
        <p:spPr bwMode="auto">
          <a:xfrm>
            <a:off x="208798" y="84798"/>
            <a:ext cx="1050925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70" y="251520"/>
            <a:ext cx="6985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0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9338" r="17891" b="31520"/>
          <a:stretch>
            <a:fillRect/>
          </a:stretch>
        </p:blipFill>
        <p:spPr bwMode="auto">
          <a:xfrm>
            <a:off x="332656" y="339338"/>
            <a:ext cx="1050925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40" y="476886"/>
            <a:ext cx="6985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5144" y="1927838"/>
            <a:ext cx="172968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208" y="2339752"/>
            <a:ext cx="3527973" cy="198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22611" y="539552"/>
            <a:ext cx="46664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 Black" pitchFamily="34" charset="0"/>
              </a:rPr>
              <a:t>Психологическое занятие-практикум </a:t>
            </a:r>
            <a:endParaRPr lang="ru-RU" sz="1400" dirty="0">
              <a:latin typeface="Arial Black" pitchFamily="34" charset="0"/>
            </a:endParaRPr>
          </a:p>
          <a:p>
            <a:pPr algn="ctr"/>
            <a:r>
              <a:rPr lang="ru-RU" sz="1400" b="1" dirty="0">
                <a:latin typeface="Arial Black" pitchFamily="34" charset="0"/>
              </a:rPr>
              <a:t>для родителей:  </a:t>
            </a:r>
            <a:endParaRPr lang="ru-RU" sz="1400" b="1" dirty="0" smtClean="0">
              <a:latin typeface="Arial Black" pitchFamily="34" charset="0"/>
            </a:endParaRPr>
          </a:p>
          <a:p>
            <a:pPr algn="ctr"/>
            <a:r>
              <a:rPr lang="ru-RU" sz="1400" b="1" dirty="0" smtClean="0">
                <a:latin typeface="Arial Black" pitchFamily="34" charset="0"/>
              </a:rPr>
              <a:t>«Бумеранг родительского гнева»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7CD3340-E432-03A2-F97B-25FC7F8B79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5" y="6588223"/>
            <a:ext cx="2002609" cy="1358913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26" y="5796136"/>
            <a:ext cx="4241141" cy="2385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2656" y="1475656"/>
            <a:ext cx="422274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     Участники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мероприятия посмотрели презентацию на тему: «Семья, насилие над личностью, жестокое обращение с детьми». Обсудили все существующие виды насилия. С каждым из родителей провели анкетирование, направленное на выявление насилия в их семьях. Психологи раздали информационные листовки с указанием адреса кризисного центра, с контактными телефонами горячей линии, с номером телефона доверия и с телефоном психологической службы.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Мы отвергаем насилие как принцип человеческого поведения, как способ достижения какой-либо цели за счет близкого человека, за счет причинения другому боли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унижения.</a:t>
            </a:r>
          </a:p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Проведенной работой мы стремились внести свой вклад в общее движение по преодолению насилия 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семьях</a:t>
            </a:r>
          </a:p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6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Camera\IMG_20220617_151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93" y="1812147"/>
            <a:ext cx="4022522" cy="2262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Camera\IMG_20220617_154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7674" y="4897738"/>
            <a:ext cx="3825276" cy="2453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4588" y="464384"/>
            <a:ext cx="55147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 Black" pitchFamily="34" charset="0"/>
              </a:rPr>
              <a:t>Психологическое занятие-практикум </a:t>
            </a:r>
            <a:endParaRPr lang="ru-RU" sz="1400" dirty="0">
              <a:latin typeface="Arial Black" pitchFamily="34" charset="0"/>
            </a:endParaRPr>
          </a:p>
          <a:p>
            <a:pPr algn="ctr"/>
            <a:r>
              <a:rPr lang="ru-RU" sz="1400" b="1" dirty="0">
                <a:latin typeface="Arial Black" pitchFamily="34" charset="0"/>
              </a:rPr>
              <a:t>для родителей:  </a:t>
            </a:r>
            <a:endParaRPr lang="ru-RU" sz="1400" b="1" dirty="0" smtClean="0">
              <a:latin typeface="Arial Black" pitchFamily="34" charset="0"/>
            </a:endParaRPr>
          </a:p>
          <a:p>
            <a:pPr algn="ctr"/>
            <a:r>
              <a:rPr lang="ru-RU" sz="1400" b="1" dirty="0" smtClean="0">
                <a:latin typeface="Arial Black" pitchFamily="34" charset="0"/>
              </a:rPr>
              <a:t>«10 секретов взаимодействия с ребенком»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3076" name="Picture 4" descr="C:\Users\User\Desktop\Camera\IMG_20220617_151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6" y="5368303"/>
            <a:ext cx="3389086" cy="1906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2696" y="1238623"/>
            <a:ext cx="5978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Цель занятия:</a:t>
            </a:r>
            <a:r>
              <a:rPr lang="ru-RU" sz="1400" dirty="0"/>
              <a:t> выявление и коррекция индивидуальных ошибок у родителей по отношению к ребёнку в процессе воспитания.</a:t>
            </a:r>
            <a:endParaRPr lang="ru-RU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7CD3340-E432-03A2-F97B-25FC7F8B79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8" y="4355976"/>
            <a:ext cx="1129721" cy="76659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9338" r="17891" b="31520"/>
          <a:stretch>
            <a:fillRect/>
          </a:stretch>
        </p:blipFill>
        <p:spPr bwMode="auto">
          <a:xfrm>
            <a:off x="332656" y="321986"/>
            <a:ext cx="1050925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54" y="321986"/>
            <a:ext cx="6985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1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DD1C21-D89D-2A67-A872-C492E006F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97" y="0"/>
            <a:ext cx="92493" cy="9144000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BB925397-30BC-D5C0-4BE4-F64775642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782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C485C01C-DD4F-D406-6DD7-6552B0D0C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50929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Object 5">
            <a:extLst>
              <a:ext uri="{FF2B5EF4-FFF2-40B4-BE49-F238E27FC236}">
                <a16:creationId xmlns="" xmlns:a16="http://schemas.microsoft.com/office/drawing/2014/main" id="{B1E0F2A0-F159-104F-BE51-36849F714B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508648"/>
              </p:ext>
            </p:extLst>
          </p:nvPr>
        </p:nvGraphicFramePr>
        <p:xfrm>
          <a:off x="548680" y="1259632"/>
          <a:ext cx="5869224" cy="368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Object 4">
            <a:extLst>
              <a:ext uri="{FF2B5EF4-FFF2-40B4-BE49-F238E27FC236}">
                <a16:creationId xmlns="" xmlns:a16="http://schemas.microsoft.com/office/drawing/2014/main" id="{A2DB9013-FF47-3DE2-8D3D-2DD2B5523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297342"/>
              </p:ext>
            </p:extLst>
          </p:nvPr>
        </p:nvGraphicFramePr>
        <p:xfrm>
          <a:off x="548680" y="5229364"/>
          <a:ext cx="5857671" cy="331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7CD3340-E432-03A2-F97B-25FC7F8B79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27" y="1547664"/>
            <a:ext cx="1756296" cy="1191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712" y="32352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в рамках клуба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«Родительская гостиная»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9338" r="17891" b="31520"/>
          <a:stretch>
            <a:fillRect/>
          </a:stretch>
        </p:blipFill>
        <p:spPr bwMode="auto">
          <a:xfrm>
            <a:off x="332656" y="339338"/>
            <a:ext cx="1050925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40" y="323528"/>
            <a:ext cx="6985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25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860195"/>
              </p:ext>
            </p:extLst>
          </p:nvPr>
        </p:nvGraphicFramePr>
        <p:xfrm>
          <a:off x="332656" y="1187624"/>
          <a:ext cx="6048672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8888738" imgH="6651312" progId="Excel.Chart.8">
                  <p:embed/>
                </p:oleObj>
              </mc:Choice>
              <mc:Fallback>
                <p:oleObj r:id="rId3" imgW="8888738" imgH="665131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56" y="1187624"/>
                        <a:ext cx="6048672" cy="4680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9338" r="17891" b="31520"/>
          <a:stretch>
            <a:fillRect/>
          </a:stretch>
        </p:blipFill>
        <p:spPr bwMode="auto">
          <a:xfrm>
            <a:off x="332656" y="339338"/>
            <a:ext cx="1050925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64" y="339338"/>
            <a:ext cx="6985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7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</TotalTime>
  <Words>118</Words>
  <Application>Microsoft Office PowerPoint</Application>
  <PresentationFormat>Экран (4:3)</PresentationFormat>
  <Paragraphs>44</Paragraphs>
  <Slides>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Воздушный поток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2022-09-06T08:24:53Z</dcterms:created>
  <dcterms:modified xsi:type="dcterms:W3CDTF">2022-09-06T10:20:41Z</dcterms:modified>
</cp:coreProperties>
</file>