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3" r:id="rId3"/>
    <p:sldId id="257" r:id="rId4"/>
    <p:sldId id="268" r:id="rId5"/>
    <p:sldId id="261" r:id="rId6"/>
    <p:sldId id="265" r:id="rId7"/>
    <p:sldId id="258" r:id="rId8"/>
    <p:sldId id="262" r:id="rId9"/>
    <p:sldId id="269" r:id="rId10"/>
  </p:sldIdLst>
  <p:sldSz cx="9144000" cy="6858000" type="screen4x3"/>
  <p:notesSz cx="6669088" cy="9926638"/>
  <p:custDataLst>
    <p:tags r:id="rId13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69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1E9AED-6D29-40C4-BC09-FF8134BFE6FE}" type="datetimeFigureOut">
              <a:rPr lang="ru-RU" smtClean="0"/>
              <a:pPr/>
              <a:t>03.02.2023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A47A4D-0433-4E82-BBDD-56F9A1D238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657334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D92653-AF6A-4264-9193-8F8BC0E63070}" type="datetimeFigureOut">
              <a:rPr lang="ru-RU" smtClean="0"/>
              <a:pPr/>
              <a:t>03.02.2023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9B6154-1011-40A4-B1B1-8CADC7009C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9728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B6154-1011-40A4-B1B1-8CADC7009C44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0072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3D77-E0EF-4F78-BFBC-252CFA2060E1}" type="datetimeFigureOut">
              <a:rPr lang="ru-RU" smtClean="0"/>
              <a:pPr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D71B-3561-4483-95C5-9EE4628BA3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80120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3D77-E0EF-4F78-BFBC-252CFA2060E1}" type="datetimeFigureOut">
              <a:rPr lang="ru-RU" smtClean="0"/>
              <a:pPr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D71B-3561-4483-95C5-9EE4628BA3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40375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3D77-E0EF-4F78-BFBC-252CFA2060E1}" type="datetimeFigureOut">
              <a:rPr lang="ru-RU" smtClean="0"/>
              <a:pPr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D71B-3561-4483-95C5-9EE4628BA3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8777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3D77-E0EF-4F78-BFBC-252CFA2060E1}" type="datetimeFigureOut">
              <a:rPr lang="ru-RU" smtClean="0"/>
              <a:pPr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D71B-3561-4483-95C5-9EE4628BA3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004500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3D77-E0EF-4F78-BFBC-252CFA2060E1}" type="datetimeFigureOut">
              <a:rPr lang="ru-RU" smtClean="0"/>
              <a:pPr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D71B-3561-4483-95C5-9EE4628BA3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70765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3D77-E0EF-4F78-BFBC-252CFA2060E1}" type="datetimeFigureOut">
              <a:rPr lang="ru-RU" smtClean="0"/>
              <a:pPr/>
              <a:t>03.02.2023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D71B-3561-4483-95C5-9EE4628BA3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63800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3D77-E0EF-4F78-BFBC-252CFA2060E1}" type="datetimeFigureOut">
              <a:rPr lang="ru-RU" smtClean="0"/>
              <a:pPr/>
              <a:t>03.02.2023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D71B-3561-4483-95C5-9EE4628BA3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74393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3D77-E0EF-4F78-BFBC-252CFA2060E1}" type="datetimeFigureOut">
              <a:rPr lang="ru-RU" smtClean="0"/>
              <a:pPr/>
              <a:t>03.02.2023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D71B-3561-4483-95C5-9EE4628BA3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15782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3D77-E0EF-4F78-BFBC-252CFA2060E1}" type="datetimeFigureOut">
              <a:rPr lang="ru-RU" smtClean="0"/>
              <a:pPr/>
              <a:t>03.02.2023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D71B-3561-4483-95C5-9EE4628BA3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9217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3D77-E0EF-4F78-BFBC-252CFA2060E1}" type="datetimeFigureOut">
              <a:rPr lang="ru-RU" smtClean="0"/>
              <a:pPr/>
              <a:t>03.02.2023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D71B-3561-4483-95C5-9EE4628BA3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10537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3D77-E0EF-4F78-BFBC-252CFA2060E1}" type="datetimeFigureOut">
              <a:rPr lang="ru-RU" smtClean="0"/>
              <a:pPr/>
              <a:t>03.02.2023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D71B-3561-4483-95C5-9EE4628BA3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73732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A3D77-E0EF-4F78-BFBC-252CFA2060E1}" type="datetimeFigureOut">
              <a:rPr lang="ru-RU" smtClean="0"/>
              <a:pPr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9D71B-3561-4483-95C5-9EE4628BA3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74764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Организация работы 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консультационно-методического пункта 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 МАДОУ д/с № 61 города Тюмени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5976" y="4437112"/>
            <a:ext cx="4248472" cy="792088"/>
          </a:xfrm>
        </p:spPr>
        <p:txBody>
          <a:bodyPr>
            <a:normAutofit/>
          </a:bodyPr>
          <a:lstStyle/>
          <a:p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346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/>
          </a:bodyPr>
          <a:lstStyle/>
          <a:p>
            <a:pPr algn="l"/>
            <a:r>
              <a:rPr lang="ru-RU" sz="2200" i="1" dirty="0"/>
              <a:t/>
            </a:r>
            <a:br>
              <a:rPr lang="ru-RU" sz="2200" i="1" dirty="0"/>
            </a:b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деятельности КМП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 —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 оказание всесторонней помощи родителям (законным представителям) по различным вопросам воспитания, обучения и развития детей дошкольного возраста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ru-RU" i="1" dirty="0" smtClean="0"/>
          </a:p>
          <a:p>
            <a:pPr marL="0" indent="0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задачи КМП: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оказание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помощи родителям (законным представителям) и детям, не посещающим дошкольное образовательное учреждение, для обеспечения равных стартовых возможностей при поступлении в общеобразовательное учреждение;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оказание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консультативной помощи родителям (законным представителям) по различным вопросам воспитания, обучения и развития детей дошкольного возраста;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оказание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содействия в социализации детей дошкольного возраста, не посещающих дошкольные образовательные учреждения;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своевременное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диагностирование проблем в развитии у детей раннего и дошкольного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возраста.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0505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0374" y="404664"/>
            <a:ext cx="8229600" cy="108012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Этапы организации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Line 253"/>
          <p:cNvSpPr>
            <a:spLocks noChangeShapeType="1"/>
          </p:cNvSpPr>
          <p:nvPr/>
        </p:nvSpPr>
        <p:spPr bwMode="gray">
          <a:xfrm>
            <a:off x="2360612" y="4889772"/>
            <a:ext cx="48006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Rectangle 254"/>
          <p:cNvSpPr>
            <a:spLocks noChangeArrowheads="1"/>
          </p:cNvSpPr>
          <p:nvPr/>
        </p:nvSpPr>
        <p:spPr bwMode="gray">
          <a:xfrm rot="3419336">
            <a:off x="2078037" y="4278313"/>
            <a:ext cx="479425" cy="5207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7" name="Text Box 255"/>
          <p:cNvSpPr txBox="1">
            <a:spLocks noChangeArrowheads="1"/>
          </p:cNvSpPr>
          <p:nvPr/>
        </p:nvSpPr>
        <p:spPr bwMode="gray">
          <a:xfrm>
            <a:off x="2133600" y="4321175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4</a:t>
            </a:r>
          </a:p>
        </p:txBody>
      </p:sp>
      <p:sp>
        <p:nvSpPr>
          <p:cNvPr id="8" name="Line 256"/>
          <p:cNvSpPr>
            <a:spLocks noChangeShapeType="1"/>
          </p:cNvSpPr>
          <p:nvPr/>
        </p:nvSpPr>
        <p:spPr bwMode="gray">
          <a:xfrm>
            <a:off x="2362200" y="2339975"/>
            <a:ext cx="48006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Rectangle 257"/>
          <p:cNvSpPr>
            <a:spLocks noChangeArrowheads="1"/>
          </p:cNvSpPr>
          <p:nvPr/>
        </p:nvSpPr>
        <p:spPr bwMode="gray">
          <a:xfrm rot="3419336">
            <a:off x="2078037" y="1763713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10" name="Text Box 258"/>
          <p:cNvSpPr txBox="1">
            <a:spLocks noChangeArrowheads="1"/>
          </p:cNvSpPr>
          <p:nvPr/>
        </p:nvSpPr>
        <p:spPr bwMode="gray">
          <a:xfrm>
            <a:off x="3429000" y="1851025"/>
            <a:ext cx="2727176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2000" dirty="0" smtClean="0">
                <a:latin typeface="Arial" pitchFamily="34" charset="0"/>
                <a:cs typeface="Arial" pitchFamily="34" charset="0"/>
              </a:rPr>
              <a:t>Анализ очереди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259"/>
          <p:cNvSpPr txBox="1">
            <a:spLocks noChangeArrowheads="1"/>
          </p:cNvSpPr>
          <p:nvPr/>
        </p:nvSpPr>
        <p:spPr bwMode="gray">
          <a:xfrm>
            <a:off x="2133600" y="1806575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1</a:t>
            </a:r>
          </a:p>
        </p:txBody>
      </p:sp>
      <p:sp>
        <p:nvSpPr>
          <p:cNvPr id="12" name="Line 260"/>
          <p:cNvSpPr>
            <a:spLocks noChangeShapeType="1"/>
          </p:cNvSpPr>
          <p:nvPr/>
        </p:nvSpPr>
        <p:spPr bwMode="gray">
          <a:xfrm>
            <a:off x="2362200" y="3178175"/>
            <a:ext cx="48006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Rectangle 261"/>
          <p:cNvSpPr>
            <a:spLocks noChangeArrowheads="1"/>
          </p:cNvSpPr>
          <p:nvPr/>
        </p:nvSpPr>
        <p:spPr bwMode="gray">
          <a:xfrm rot="3419336">
            <a:off x="2078037" y="2601913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14" name="Text Box 262"/>
          <p:cNvSpPr txBox="1">
            <a:spLocks noChangeArrowheads="1"/>
          </p:cNvSpPr>
          <p:nvPr/>
        </p:nvSpPr>
        <p:spPr bwMode="gray">
          <a:xfrm>
            <a:off x="2133600" y="2644775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2</a:t>
            </a:r>
          </a:p>
        </p:txBody>
      </p:sp>
      <p:sp>
        <p:nvSpPr>
          <p:cNvPr id="15" name="Line 263"/>
          <p:cNvSpPr>
            <a:spLocks noChangeShapeType="1"/>
          </p:cNvSpPr>
          <p:nvPr/>
        </p:nvSpPr>
        <p:spPr bwMode="gray">
          <a:xfrm>
            <a:off x="2363788" y="4043317"/>
            <a:ext cx="4799012" cy="1587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" name="Rectangle 264"/>
          <p:cNvSpPr>
            <a:spLocks noChangeArrowheads="1"/>
          </p:cNvSpPr>
          <p:nvPr/>
        </p:nvSpPr>
        <p:spPr bwMode="gray">
          <a:xfrm rot="3419336">
            <a:off x="2078037" y="3440113"/>
            <a:ext cx="479425" cy="5207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17" name="Text Box 265"/>
          <p:cNvSpPr txBox="1">
            <a:spLocks noChangeArrowheads="1"/>
          </p:cNvSpPr>
          <p:nvPr/>
        </p:nvSpPr>
        <p:spPr bwMode="gray">
          <a:xfrm>
            <a:off x="2133600" y="3482975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3</a:t>
            </a:r>
          </a:p>
        </p:txBody>
      </p:sp>
      <p:sp>
        <p:nvSpPr>
          <p:cNvPr id="18" name="Line 266"/>
          <p:cNvSpPr>
            <a:spLocks noChangeShapeType="1"/>
          </p:cNvSpPr>
          <p:nvPr/>
        </p:nvSpPr>
        <p:spPr bwMode="gray">
          <a:xfrm>
            <a:off x="2317749" y="5764120"/>
            <a:ext cx="48006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" name="Rectangle 267"/>
          <p:cNvSpPr>
            <a:spLocks noChangeArrowheads="1"/>
          </p:cNvSpPr>
          <p:nvPr/>
        </p:nvSpPr>
        <p:spPr bwMode="ltGray">
          <a:xfrm rot="3419336">
            <a:off x="2078037" y="5138738"/>
            <a:ext cx="479425" cy="520700"/>
          </a:xfrm>
          <a:prstGeom prst="rect">
            <a:avLst/>
          </a:prstGeom>
          <a:gradFill rotWithShape="1">
            <a:gsLst>
              <a:gs pos="0">
                <a:srgbClr val="990099"/>
              </a:gs>
              <a:gs pos="100000">
                <a:srgbClr val="9900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990099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20" name="Text Box 268"/>
          <p:cNvSpPr txBox="1">
            <a:spLocks noChangeArrowheads="1"/>
          </p:cNvSpPr>
          <p:nvPr/>
        </p:nvSpPr>
        <p:spPr bwMode="gray">
          <a:xfrm>
            <a:off x="2133600" y="5181600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5</a:t>
            </a:r>
          </a:p>
        </p:txBody>
      </p:sp>
      <p:sp>
        <p:nvSpPr>
          <p:cNvPr id="21" name="Text Box 269"/>
          <p:cNvSpPr txBox="1">
            <a:spLocks noChangeArrowheads="1"/>
          </p:cNvSpPr>
          <p:nvPr/>
        </p:nvSpPr>
        <p:spPr bwMode="gray">
          <a:xfrm>
            <a:off x="3131840" y="2716510"/>
            <a:ext cx="4104456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2000" dirty="0" smtClean="0">
                <a:latin typeface="Arial" pitchFamily="34" charset="0"/>
                <a:cs typeface="Arial" pitchFamily="34" charset="0"/>
              </a:rPr>
              <a:t>Информация на сайте ДОУ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 Box 270"/>
          <p:cNvSpPr txBox="1">
            <a:spLocks noChangeArrowheads="1"/>
          </p:cNvSpPr>
          <p:nvPr/>
        </p:nvSpPr>
        <p:spPr bwMode="gray">
          <a:xfrm>
            <a:off x="3275856" y="3335431"/>
            <a:ext cx="3633840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2000" dirty="0" smtClean="0">
                <a:latin typeface="Arial" charset="0"/>
              </a:rPr>
              <a:t>Презентация КМП </a:t>
            </a:r>
          </a:p>
          <a:p>
            <a:pPr algn="ctr" eaLnBrk="0" hangingPunct="0"/>
            <a:r>
              <a:rPr lang="ru-RU" sz="2000" dirty="0" smtClean="0">
                <a:latin typeface="Arial" charset="0"/>
              </a:rPr>
              <a:t>на родительских собраниях</a:t>
            </a:r>
            <a:endParaRPr lang="en-US" sz="2000" dirty="0">
              <a:latin typeface="Arial" charset="0"/>
            </a:endParaRPr>
          </a:p>
        </p:txBody>
      </p:sp>
      <p:sp>
        <p:nvSpPr>
          <p:cNvPr id="23" name="Text Box 271"/>
          <p:cNvSpPr txBox="1">
            <a:spLocks noChangeArrowheads="1"/>
          </p:cNvSpPr>
          <p:nvPr/>
        </p:nvSpPr>
        <p:spPr bwMode="gray">
          <a:xfrm>
            <a:off x="2915816" y="4149507"/>
            <a:ext cx="4536504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2000" dirty="0" smtClean="0">
                <a:latin typeface="Arial" charset="0"/>
              </a:rPr>
              <a:t>Информационное сопровождение:</a:t>
            </a:r>
          </a:p>
          <a:p>
            <a:pPr algn="ctr" eaLnBrk="0" hangingPunct="0"/>
            <a:r>
              <a:rPr lang="ru-RU" sz="2000" dirty="0">
                <a:latin typeface="Arial" charset="0"/>
              </a:rPr>
              <a:t>п</a:t>
            </a:r>
            <a:r>
              <a:rPr lang="ru-RU" sz="2000" dirty="0" smtClean="0">
                <a:latin typeface="Arial" charset="0"/>
              </a:rPr>
              <a:t>убликации в СМИ, буклеты</a:t>
            </a:r>
            <a:endParaRPr lang="en-US" sz="2000" dirty="0">
              <a:latin typeface="Arial" charset="0"/>
            </a:endParaRPr>
          </a:p>
        </p:txBody>
      </p:sp>
      <p:sp>
        <p:nvSpPr>
          <p:cNvPr id="24" name="Text Box 272"/>
          <p:cNvSpPr txBox="1">
            <a:spLocks noChangeArrowheads="1"/>
          </p:cNvSpPr>
          <p:nvPr/>
        </p:nvSpPr>
        <p:spPr bwMode="gray">
          <a:xfrm>
            <a:off x="2915816" y="5056234"/>
            <a:ext cx="4680520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2000" dirty="0" smtClean="0">
                <a:latin typeface="Arial" charset="0"/>
              </a:rPr>
              <a:t>Размещение информации </a:t>
            </a:r>
          </a:p>
          <a:p>
            <a:pPr algn="ctr" eaLnBrk="0" hangingPunct="0"/>
            <a:r>
              <a:rPr lang="ru-RU" sz="2000" dirty="0" smtClean="0">
                <a:latin typeface="Arial" charset="0"/>
              </a:rPr>
              <a:t>в социальных сетях. Группа в ВК</a:t>
            </a:r>
            <a:endParaRPr lang="en-US" sz="2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366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Arial" pitchFamily="34" charset="0"/>
                <a:cs typeface="Arial" pitchFamily="34" charset="0"/>
              </a:rPr>
              <a:t>Основные темы запросов от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родителей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(законных представителей)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ru-RU" dirty="0" smtClean="0"/>
              <a:t>агрессивный </a:t>
            </a:r>
            <a:r>
              <a:rPr lang="ru-RU" dirty="0"/>
              <a:t>ребенок,</a:t>
            </a:r>
          </a:p>
          <a:p>
            <a:pPr lvl="0"/>
            <a:r>
              <a:rPr lang="ru-RU" dirty="0"/>
              <a:t>невроз – тревожность,</a:t>
            </a:r>
          </a:p>
          <a:p>
            <a:pPr lvl="0"/>
            <a:r>
              <a:rPr lang="ru-RU" dirty="0" err="1"/>
              <a:t>гиперактивный</a:t>
            </a:r>
            <a:r>
              <a:rPr lang="ru-RU" dirty="0"/>
              <a:t> ребенок,</a:t>
            </a:r>
          </a:p>
          <a:p>
            <a:pPr lvl="0"/>
            <a:r>
              <a:rPr lang="ru-RU" dirty="0"/>
              <a:t>диагностика актуального развития,</a:t>
            </a:r>
          </a:p>
          <a:p>
            <a:pPr lvl="0"/>
            <a:r>
              <a:rPr lang="ru-RU" dirty="0"/>
              <a:t>конструктивное взаимодействие с ребенком,</a:t>
            </a:r>
          </a:p>
          <a:p>
            <a:pPr lvl="0"/>
            <a:r>
              <a:rPr lang="ru-RU" dirty="0"/>
              <a:t>проблемы развития речи,</a:t>
            </a:r>
          </a:p>
          <a:p>
            <a:pPr lvl="0"/>
            <a:r>
              <a:rPr lang="ru-RU" dirty="0"/>
              <a:t>режим дня,</a:t>
            </a:r>
          </a:p>
          <a:p>
            <a:pPr lvl="0"/>
            <a:r>
              <a:rPr lang="ru-RU" dirty="0"/>
              <a:t>организация детской комнаты,</a:t>
            </a:r>
          </a:p>
          <a:p>
            <a:pPr lvl="0"/>
            <a:r>
              <a:rPr lang="ru-RU" dirty="0"/>
              <a:t>детские страхи,</a:t>
            </a:r>
          </a:p>
          <a:p>
            <a:pPr lvl="0"/>
            <a:r>
              <a:rPr lang="ru-RU" dirty="0"/>
              <a:t>воспитание самостоятельности,</a:t>
            </a:r>
          </a:p>
          <a:p>
            <a:pPr lvl="0"/>
            <a:r>
              <a:rPr lang="ru-RU" dirty="0"/>
              <a:t>адаптация к дошкольной организации,</a:t>
            </a:r>
          </a:p>
          <a:p>
            <a:pPr lvl="0"/>
            <a:r>
              <a:rPr lang="ru-RU" dirty="0"/>
              <a:t>ребенок с особыми образовательными потребностями,</a:t>
            </a:r>
          </a:p>
          <a:p>
            <a:pPr lvl="0"/>
            <a:r>
              <a:rPr lang="ru-RU" dirty="0"/>
              <a:t>общие проблемы в поведении,</a:t>
            </a:r>
          </a:p>
          <a:p>
            <a:pPr lvl="0"/>
            <a:r>
              <a:rPr lang="ru-RU" dirty="0"/>
              <a:t>оформление в детский </a:t>
            </a:r>
            <a:r>
              <a:rPr lang="ru-RU" dirty="0" smtClean="0"/>
              <a:t>сад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56116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4401" y="764704"/>
            <a:ext cx="8229600" cy="64807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Формы работы</a:t>
            </a:r>
            <a:endParaRPr lang="ru-RU" sz="3600" dirty="0"/>
          </a:p>
        </p:txBody>
      </p:sp>
      <p:sp>
        <p:nvSpPr>
          <p:cNvPr id="3" name="Freeform 3"/>
          <p:cNvSpPr>
            <a:spLocks/>
          </p:cNvSpPr>
          <p:nvPr/>
        </p:nvSpPr>
        <p:spPr bwMode="gray">
          <a:xfrm>
            <a:off x="615950" y="2057400"/>
            <a:ext cx="3659188" cy="1879600"/>
          </a:xfrm>
          <a:custGeom>
            <a:avLst/>
            <a:gdLst/>
            <a:ahLst/>
            <a:cxnLst>
              <a:cxn ang="0">
                <a:pos x="2304" y="691"/>
              </a:cxn>
              <a:cxn ang="0">
                <a:pos x="1991" y="833"/>
              </a:cxn>
              <a:cxn ang="0">
                <a:pos x="1817" y="1184"/>
              </a:cxn>
              <a:cxn ang="0">
                <a:pos x="0" y="1184"/>
              </a:cxn>
              <a:cxn ang="0">
                <a:pos x="0" y="1"/>
              </a:cxn>
              <a:cxn ang="0">
                <a:pos x="2305" y="0"/>
              </a:cxn>
              <a:cxn ang="0">
                <a:pos x="2304" y="691"/>
              </a:cxn>
            </a:cxnLst>
            <a:rect l="0" t="0" r="r" b="b"/>
            <a:pathLst>
              <a:path w="2305" h="1184">
                <a:moveTo>
                  <a:pt x="2304" y="691"/>
                </a:moveTo>
                <a:cubicBezTo>
                  <a:pt x="2183" y="700"/>
                  <a:pt x="2056" y="766"/>
                  <a:pt x="1991" y="833"/>
                </a:cubicBezTo>
                <a:cubicBezTo>
                  <a:pt x="1926" y="900"/>
                  <a:pt x="1835" y="1007"/>
                  <a:pt x="1817" y="1184"/>
                </a:cubicBezTo>
                <a:lnTo>
                  <a:pt x="0" y="1184"/>
                </a:lnTo>
                <a:lnTo>
                  <a:pt x="0" y="1"/>
                </a:lnTo>
                <a:lnTo>
                  <a:pt x="2305" y="0"/>
                </a:lnTo>
                <a:lnTo>
                  <a:pt x="2304" y="691"/>
                </a:lnTo>
                <a:close/>
              </a:path>
            </a:pathLst>
          </a:custGeom>
          <a:solidFill>
            <a:schemeClr val="accent2">
              <a:alpha val="14999"/>
            </a:schemeClr>
          </a:solidFill>
          <a:ln w="9525" cap="flat" cmpd="sng">
            <a:prstDash val="solid"/>
            <a:round/>
            <a:headEnd/>
            <a:tailEnd/>
          </a:ln>
          <a:effectLst/>
          <a:scene3d>
            <a:camera prst="legacyPerspectiveFront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rgbClr val="B2B2B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gray">
          <a:xfrm>
            <a:off x="615950" y="2176463"/>
            <a:ext cx="3652838" cy="422275"/>
          </a:xfrm>
          <a:prstGeom prst="rect">
            <a:avLst/>
          </a:prstGeom>
          <a:gradFill rotWithShape="1">
            <a:gsLst>
              <a:gs pos="0">
                <a:schemeClr val="accent2">
                  <a:alpha val="80000"/>
                </a:schemeClr>
              </a:gs>
              <a:gs pos="50000">
                <a:schemeClr val="accent2">
                  <a:gamma/>
                  <a:shade val="89020"/>
                  <a:invGamma/>
                </a:schemeClr>
              </a:gs>
              <a:gs pos="100000">
                <a:schemeClr val="accent2">
                  <a:alpha val="80000"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Freeform 5"/>
          <p:cNvSpPr>
            <a:spLocks/>
          </p:cNvSpPr>
          <p:nvPr/>
        </p:nvSpPr>
        <p:spPr bwMode="gray">
          <a:xfrm>
            <a:off x="4414838" y="2057400"/>
            <a:ext cx="3901577" cy="1916113"/>
          </a:xfrm>
          <a:custGeom>
            <a:avLst/>
            <a:gdLst/>
            <a:ahLst/>
            <a:cxnLst>
              <a:cxn ang="0">
                <a:pos x="1" y="691"/>
              </a:cxn>
              <a:cxn ang="0">
                <a:pos x="314" y="833"/>
              </a:cxn>
              <a:cxn ang="0">
                <a:pos x="481" y="1182"/>
              </a:cxn>
              <a:cxn ang="0">
                <a:pos x="2305" y="1184"/>
              </a:cxn>
              <a:cxn ang="0">
                <a:pos x="2305" y="1"/>
              </a:cxn>
              <a:cxn ang="0">
                <a:pos x="0" y="0"/>
              </a:cxn>
              <a:cxn ang="0">
                <a:pos x="1" y="691"/>
              </a:cxn>
            </a:cxnLst>
            <a:rect l="0" t="0" r="r" b="b"/>
            <a:pathLst>
              <a:path w="2305" h="1184">
                <a:moveTo>
                  <a:pt x="1" y="691"/>
                </a:moveTo>
                <a:cubicBezTo>
                  <a:pt x="122" y="700"/>
                  <a:pt x="249" y="766"/>
                  <a:pt x="314" y="833"/>
                </a:cubicBezTo>
                <a:cubicBezTo>
                  <a:pt x="379" y="900"/>
                  <a:pt x="463" y="1005"/>
                  <a:pt x="481" y="1182"/>
                </a:cubicBezTo>
                <a:lnTo>
                  <a:pt x="2305" y="1184"/>
                </a:lnTo>
                <a:lnTo>
                  <a:pt x="2305" y="1"/>
                </a:lnTo>
                <a:lnTo>
                  <a:pt x="0" y="0"/>
                </a:lnTo>
                <a:lnTo>
                  <a:pt x="1" y="691"/>
                </a:lnTo>
                <a:close/>
              </a:path>
            </a:pathLst>
          </a:custGeom>
          <a:solidFill>
            <a:schemeClr val="folHlink">
              <a:alpha val="14999"/>
            </a:schemeClr>
          </a:solidFill>
          <a:ln w="9525" cap="flat" cmpd="sng">
            <a:prstDash val="solid"/>
            <a:round/>
            <a:headEnd/>
            <a:tailEnd/>
          </a:ln>
          <a:effectLst/>
          <a:scene3d>
            <a:camera prst="legacyPerspectiveFront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rgbClr val="B2B2B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gray">
          <a:xfrm flipH="1">
            <a:off x="4410075" y="2179638"/>
            <a:ext cx="3663950" cy="422275"/>
          </a:xfrm>
          <a:prstGeom prst="rect">
            <a:avLst/>
          </a:prstGeom>
          <a:gradFill rotWithShape="1">
            <a:gsLst>
              <a:gs pos="0">
                <a:schemeClr val="folHlink">
                  <a:alpha val="80000"/>
                </a:schemeClr>
              </a:gs>
              <a:gs pos="50000">
                <a:schemeClr val="folHlink">
                  <a:gamma/>
                  <a:shade val="89020"/>
                  <a:invGamma/>
                </a:schemeClr>
              </a:gs>
              <a:gs pos="100000">
                <a:schemeClr val="folHlink">
                  <a:alpha val="80000"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Freeform 7"/>
          <p:cNvSpPr>
            <a:spLocks/>
          </p:cNvSpPr>
          <p:nvPr/>
        </p:nvSpPr>
        <p:spPr bwMode="blackGray">
          <a:xfrm>
            <a:off x="612775" y="4067174"/>
            <a:ext cx="3659188" cy="2098129"/>
          </a:xfrm>
          <a:custGeom>
            <a:avLst/>
            <a:gdLst/>
            <a:ahLst/>
            <a:cxnLst>
              <a:cxn ang="0">
                <a:pos x="2304" y="493"/>
              </a:cxn>
              <a:cxn ang="0">
                <a:pos x="1991" y="351"/>
              </a:cxn>
              <a:cxn ang="0">
                <a:pos x="1813" y="1"/>
              </a:cxn>
              <a:cxn ang="0">
                <a:pos x="0" y="0"/>
              </a:cxn>
              <a:cxn ang="0">
                <a:pos x="0" y="1183"/>
              </a:cxn>
              <a:cxn ang="0">
                <a:pos x="2305" y="1184"/>
              </a:cxn>
              <a:cxn ang="0">
                <a:pos x="2304" y="493"/>
              </a:cxn>
            </a:cxnLst>
            <a:rect l="0" t="0" r="r" b="b"/>
            <a:pathLst>
              <a:path w="2305" h="1184">
                <a:moveTo>
                  <a:pt x="2304" y="493"/>
                </a:moveTo>
                <a:cubicBezTo>
                  <a:pt x="2183" y="484"/>
                  <a:pt x="2056" y="418"/>
                  <a:pt x="1991" y="351"/>
                </a:cubicBezTo>
                <a:cubicBezTo>
                  <a:pt x="1926" y="284"/>
                  <a:pt x="1831" y="178"/>
                  <a:pt x="1813" y="1"/>
                </a:cubicBezTo>
                <a:lnTo>
                  <a:pt x="0" y="0"/>
                </a:lnTo>
                <a:lnTo>
                  <a:pt x="0" y="1183"/>
                </a:lnTo>
                <a:lnTo>
                  <a:pt x="2305" y="1184"/>
                </a:lnTo>
                <a:lnTo>
                  <a:pt x="2304" y="493"/>
                </a:lnTo>
                <a:close/>
              </a:path>
            </a:pathLst>
          </a:custGeom>
          <a:solidFill>
            <a:schemeClr val="accent1">
              <a:alpha val="14999"/>
            </a:schemeClr>
          </a:solidFill>
          <a:ln w="9525" cap="flat" cmpd="sng">
            <a:prstDash val="solid"/>
            <a:round/>
            <a:headEnd/>
            <a:tailEnd/>
          </a:ln>
          <a:effectLst/>
          <a:scene3d>
            <a:camera prst="legacyPerspectiveFront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rgbClr val="B2B2B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8" name="Freeform 8"/>
          <p:cNvSpPr>
            <a:spLocks/>
          </p:cNvSpPr>
          <p:nvPr/>
        </p:nvSpPr>
        <p:spPr bwMode="gray">
          <a:xfrm>
            <a:off x="4414838" y="4057650"/>
            <a:ext cx="3901577" cy="2107654"/>
          </a:xfrm>
          <a:custGeom>
            <a:avLst/>
            <a:gdLst/>
            <a:ahLst/>
            <a:cxnLst>
              <a:cxn ang="0">
                <a:pos x="1" y="494"/>
              </a:cxn>
              <a:cxn ang="0">
                <a:pos x="314" y="352"/>
              </a:cxn>
              <a:cxn ang="0">
                <a:pos x="483" y="0"/>
              </a:cxn>
              <a:cxn ang="0">
                <a:pos x="2305" y="1"/>
              </a:cxn>
              <a:cxn ang="0">
                <a:pos x="2305" y="1184"/>
              </a:cxn>
              <a:cxn ang="0">
                <a:pos x="0" y="1185"/>
              </a:cxn>
              <a:cxn ang="0">
                <a:pos x="1" y="494"/>
              </a:cxn>
            </a:cxnLst>
            <a:rect l="0" t="0" r="r" b="b"/>
            <a:pathLst>
              <a:path w="2305" h="1185">
                <a:moveTo>
                  <a:pt x="1" y="494"/>
                </a:moveTo>
                <a:cubicBezTo>
                  <a:pt x="122" y="485"/>
                  <a:pt x="249" y="419"/>
                  <a:pt x="314" y="352"/>
                </a:cubicBezTo>
                <a:cubicBezTo>
                  <a:pt x="379" y="285"/>
                  <a:pt x="465" y="177"/>
                  <a:pt x="483" y="0"/>
                </a:cubicBezTo>
                <a:lnTo>
                  <a:pt x="2305" y="1"/>
                </a:lnTo>
                <a:lnTo>
                  <a:pt x="2305" y="1184"/>
                </a:lnTo>
                <a:lnTo>
                  <a:pt x="0" y="1185"/>
                </a:lnTo>
                <a:lnTo>
                  <a:pt x="1" y="494"/>
                </a:lnTo>
                <a:close/>
              </a:path>
            </a:pathLst>
          </a:custGeom>
          <a:solidFill>
            <a:schemeClr val="hlink">
              <a:alpha val="14999"/>
            </a:schemeClr>
          </a:solidFill>
          <a:ln w="9525" cap="flat" cmpd="sng">
            <a:prstDash val="solid"/>
            <a:round/>
            <a:headEnd/>
            <a:tailEnd/>
          </a:ln>
          <a:effectLst/>
          <a:scene3d>
            <a:camera prst="legacyPerspectiveFront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rgbClr val="B2B2B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9" name="Freeform 9"/>
          <p:cNvSpPr>
            <a:spLocks/>
          </p:cNvSpPr>
          <p:nvPr/>
        </p:nvSpPr>
        <p:spPr bwMode="gray">
          <a:xfrm>
            <a:off x="4666456" y="4137025"/>
            <a:ext cx="3407569" cy="461963"/>
          </a:xfrm>
          <a:custGeom>
            <a:avLst/>
            <a:gdLst/>
            <a:ahLst/>
            <a:cxnLst>
              <a:cxn ang="0">
                <a:pos x="176" y="3"/>
              </a:cxn>
              <a:cxn ang="0">
                <a:pos x="0" y="291"/>
              </a:cxn>
              <a:cxn ang="0">
                <a:pos x="2007" y="291"/>
              </a:cxn>
              <a:cxn ang="0">
                <a:pos x="2007" y="0"/>
              </a:cxn>
              <a:cxn ang="0">
                <a:pos x="176" y="3"/>
              </a:cxn>
            </a:cxnLst>
            <a:rect l="0" t="0" r="r" b="b"/>
            <a:pathLst>
              <a:path w="2007" h="291">
                <a:moveTo>
                  <a:pt x="176" y="3"/>
                </a:moveTo>
                <a:cubicBezTo>
                  <a:pt x="133" y="163"/>
                  <a:pt x="72" y="214"/>
                  <a:pt x="0" y="291"/>
                </a:cubicBezTo>
                <a:lnTo>
                  <a:pt x="2007" y="291"/>
                </a:lnTo>
                <a:lnTo>
                  <a:pt x="2007" y="0"/>
                </a:lnTo>
                <a:lnTo>
                  <a:pt x="176" y="3"/>
                </a:lnTo>
                <a:close/>
              </a:path>
            </a:pathLst>
          </a:custGeom>
          <a:gradFill rotWithShape="1">
            <a:gsLst>
              <a:gs pos="0">
                <a:schemeClr val="hlink">
                  <a:alpha val="80000"/>
                </a:schemeClr>
              </a:gs>
              <a:gs pos="50000">
                <a:schemeClr val="hlink">
                  <a:gamma/>
                  <a:shade val="89020"/>
                  <a:invGamma/>
                </a:schemeClr>
              </a:gs>
              <a:gs pos="100000">
                <a:schemeClr val="hlink">
                  <a:alpha val="80000"/>
                </a:schemeClr>
              </a:gs>
            </a:gsLst>
            <a:lin ang="0" scaled="1"/>
          </a:gradFill>
          <a:ln w="9525" cap="flat" cmpd="sng">
            <a:noFill/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Freeform 10"/>
          <p:cNvSpPr>
            <a:spLocks/>
          </p:cNvSpPr>
          <p:nvPr/>
        </p:nvSpPr>
        <p:spPr bwMode="gray">
          <a:xfrm flipH="1">
            <a:off x="612775" y="4173538"/>
            <a:ext cx="3165475" cy="461962"/>
          </a:xfrm>
          <a:custGeom>
            <a:avLst/>
            <a:gdLst/>
            <a:ahLst/>
            <a:cxnLst>
              <a:cxn ang="0">
                <a:pos x="176" y="3"/>
              </a:cxn>
              <a:cxn ang="0">
                <a:pos x="0" y="291"/>
              </a:cxn>
              <a:cxn ang="0">
                <a:pos x="2007" y="291"/>
              </a:cxn>
              <a:cxn ang="0">
                <a:pos x="2007" y="0"/>
              </a:cxn>
              <a:cxn ang="0">
                <a:pos x="176" y="3"/>
              </a:cxn>
            </a:cxnLst>
            <a:rect l="0" t="0" r="r" b="b"/>
            <a:pathLst>
              <a:path w="2007" h="291">
                <a:moveTo>
                  <a:pt x="176" y="3"/>
                </a:moveTo>
                <a:cubicBezTo>
                  <a:pt x="133" y="163"/>
                  <a:pt x="72" y="214"/>
                  <a:pt x="0" y="291"/>
                </a:cubicBezTo>
                <a:lnTo>
                  <a:pt x="2007" y="291"/>
                </a:lnTo>
                <a:lnTo>
                  <a:pt x="2007" y="0"/>
                </a:lnTo>
                <a:lnTo>
                  <a:pt x="176" y="3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alpha val="80000"/>
                </a:schemeClr>
              </a:gs>
              <a:gs pos="50000">
                <a:schemeClr val="accent1">
                  <a:gamma/>
                  <a:shade val="89020"/>
                  <a:invGamma/>
                </a:schemeClr>
              </a:gs>
              <a:gs pos="100000">
                <a:schemeClr val="accent1">
                  <a:alpha val="80000"/>
                </a:schemeClr>
              </a:gs>
            </a:gsLst>
            <a:lin ang="0" scaled="1"/>
          </a:gradFill>
          <a:ln w="9525" cap="flat" cmpd="sng">
            <a:noFill/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gray">
          <a:xfrm>
            <a:off x="762000" y="2179638"/>
            <a:ext cx="22574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4D4D4D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r>
              <a:rPr lang="ru-RU" sz="2000" dirty="0" smtClean="0">
                <a:solidFill>
                  <a:srgbClr val="FFFFFF"/>
                </a:solidFill>
              </a:rPr>
              <a:t>Методическая</a:t>
            </a:r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gray">
          <a:xfrm>
            <a:off x="762000" y="4202113"/>
            <a:ext cx="22574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4D4D4D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r>
              <a:rPr lang="ru-RU" sz="2000" dirty="0" smtClean="0">
                <a:solidFill>
                  <a:srgbClr val="FFFFFF"/>
                </a:solidFill>
              </a:rPr>
              <a:t>Полезные встречи</a:t>
            </a:r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gray">
          <a:xfrm>
            <a:off x="5345735" y="2190750"/>
            <a:ext cx="2579066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4D4D4D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r"/>
            <a:r>
              <a:rPr lang="ru-RU" sz="2000" dirty="0" smtClean="0">
                <a:solidFill>
                  <a:srgbClr val="FFFFFF"/>
                </a:solidFill>
              </a:rPr>
              <a:t>Диагностическая</a:t>
            </a:r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gray">
          <a:xfrm>
            <a:off x="5667375" y="4225925"/>
            <a:ext cx="22574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4D4D4D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r"/>
            <a:r>
              <a:rPr lang="ru-RU" sz="2000" dirty="0" smtClean="0">
                <a:solidFill>
                  <a:srgbClr val="FFFFFF"/>
                </a:solidFill>
              </a:rPr>
              <a:t>Консультирование</a:t>
            </a:r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gray">
          <a:xfrm>
            <a:off x="744538" y="2803525"/>
            <a:ext cx="2954337" cy="117570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buFontTx/>
              <a:buChar char="•"/>
            </a:pPr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ru-RU" sz="1600" dirty="0" smtClean="0">
                <a:solidFill>
                  <a:srgbClr val="000000"/>
                </a:solidFill>
                <a:latin typeface="Calibri" pitchFamily="34" charset="0"/>
              </a:rPr>
              <a:t>Круглый стол, тренинг</a:t>
            </a:r>
            <a:endParaRPr lang="en-US" sz="1600" dirty="0">
              <a:solidFill>
                <a:srgbClr val="000000"/>
              </a:solidFill>
              <a:latin typeface="Calibri" pitchFamily="34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ru-RU" sz="1600" dirty="0">
                <a:latin typeface="Calibri" pitchFamily="34" charset="0"/>
              </a:rPr>
              <a:t>Групповые детско-родительские мероприятия </a:t>
            </a:r>
            <a:r>
              <a:rPr lang="ru-RU" sz="1600" dirty="0" smtClean="0">
                <a:latin typeface="Calibri" pitchFamily="34" charset="0"/>
              </a:rPr>
              <a:t>(игровые занятия, прогулка)</a:t>
            </a:r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en-US" sz="1600" dirty="0" err="1" smtClean="0">
                <a:latin typeface="Calibri" pitchFamily="34" charset="0"/>
              </a:rPr>
              <a:t>Onlain</a:t>
            </a:r>
            <a:r>
              <a:rPr lang="ru-RU" sz="1600" dirty="0" smtClean="0">
                <a:latin typeface="Calibri" pitchFamily="34" charset="0"/>
              </a:rPr>
              <a:t>-занятия, </a:t>
            </a:r>
            <a:r>
              <a:rPr lang="ru-RU" sz="1600" dirty="0" err="1" smtClean="0">
                <a:latin typeface="Calibri" pitchFamily="34" charset="0"/>
              </a:rPr>
              <a:t>вебинары</a:t>
            </a:r>
            <a:endParaRPr lang="en-US" sz="1600" b="0" dirty="0">
              <a:latin typeface="Calibri" pitchFamily="34" charset="0"/>
            </a:endParaRP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gray">
          <a:xfrm>
            <a:off x="4967288" y="2803525"/>
            <a:ext cx="3493144" cy="79278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lnSpc>
                <a:spcPct val="70000"/>
              </a:lnSpc>
            </a:pPr>
            <a:r>
              <a:rPr lang="ru-RU" sz="1600" dirty="0" smtClean="0">
                <a:latin typeface="Calibri" pitchFamily="34" charset="0"/>
              </a:rPr>
              <a:t>Индивидуальная работа с родителями и их детьми по выявлению, профилактике и коррекции различных отклонений</a:t>
            </a:r>
            <a:r>
              <a:rPr lang="en-US" sz="1600" dirty="0" smtClean="0">
                <a:latin typeface="Calibri" pitchFamily="34" charset="0"/>
              </a:rPr>
              <a:t>.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7" name="Text Box 26"/>
          <p:cNvSpPr txBox="1">
            <a:spLocks noChangeArrowheads="1"/>
          </p:cNvSpPr>
          <p:nvPr/>
        </p:nvSpPr>
        <p:spPr bwMode="gray">
          <a:xfrm>
            <a:off x="685800" y="4773874"/>
            <a:ext cx="3352800" cy="12249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buFontTx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ru-RU" sz="1600" dirty="0" smtClean="0">
                <a:solidFill>
                  <a:srgbClr val="000000"/>
                </a:solidFill>
                <a:latin typeface="Calibri" pitchFamily="34" charset="0"/>
              </a:rPr>
              <a:t>Представители детской поликлиники</a:t>
            </a:r>
            <a:endParaRPr lang="en-US" sz="1600" dirty="0" smtClean="0">
              <a:solidFill>
                <a:srgbClr val="000000"/>
              </a:solidFill>
              <a:latin typeface="Calibri" pitchFamily="34" charset="0"/>
            </a:endParaRPr>
          </a:p>
          <a:p>
            <a:pPr>
              <a:lnSpc>
                <a:spcPct val="60000"/>
              </a:lnSpc>
              <a:spcBef>
                <a:spcPct val="50000"/>
              </a:spcBef>
              <a:buFontTx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ru-RU" sz="1600" dirty="0" smtClean="0">
                <a:solidFill>
                  <a:srgbClr val="000000"/>
                </a:solidFill>
                <a:latin typeface="Calibri" pitchFamily="34" charset="0"/>
              </a:rPr>
              <a:t>Центр социальной поддержки «Семья»</a:t>
            </a:r>
            <a:endParaRPr lang="en-US" sz="1600" dirty="0" smtClean="0">
              <a:solidFill>
                <a:srgbClr val="000000"/>
              </a:solidFill>
              <a:latin typeface="Calibri" pitchFamily="34" charset="0"/>
            </a:endParaRPr>
          </a:p>
          <a:p>
            <a:pPr>
              <a:lnSpc>
                <a:spcPct val="60000"/>
              </a:lnSpc>
              <a:spcBef>
                <a:spcPct val="50000"/>
              </a:spcBef>
              <a:buFontTx/>
              <a:buChar char="•"/>
            </a:pPr>
            <a:r>
              <a:rPr lang="en-US" sz="1600" dirty="0" smtClean="0">
                <a:latin typeface="Calibri" pitchFamily="34" charset="0"/>
              </a:rPr>
              <a:t> </a:t>
            </a:r>
            <a:r>
              <a:rPr lang="ru-RU" sz="1600" dirty="0" smtClean="0">
                <a:latin typeface="Calibri" pitchFamily="34" charset="0"/>
              </a:rPr>
              <a:t>Заседания клуба «Заботливый родитель»</a:t>
            </a:r>
            <a:endParaRPr lang="en-US" sz="1600" dirty="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8" name="Text Box 27"/>
          <p:cNvSpPr txBox="1">
            <a:spLocks noChangeArrowheads="1"/>
          </p:cNvSpPr>
          <p:nvPr/>
        </p:nvSpPr>
        <p:spPr bwMode="gray">
          <a:xfrm>
            <a:off x="4599201" y="4882357"/>
            <a:ext cx="3352800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en-US" sz="1600" b="0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ru-RU" sz="1600" dirty="0" smtClean="0"/>
              <a:t>Дистанционное (по телефону, посредством интернет связи, размещение информации на сайте ДОУ)</a:t>
            </a:r>
            <a:endParaRPr lang="en-US" sz="1600" b="0" dirty="0">
              <a:solidFill>
                <a:srgbClr val="000000"/>
              </a:solidFill>
              <a:latin typeface="Calibri" pitchFamily="34" charset="0"/>
            </a:endParaRPr>
          </a:p>
          <a:p>
            <a:pPr>
              <a:lnSpc>
                <a:spcPct val="60000"/>
              </a:lnSpc>
              <a:spcBef>
                <a:spcPct val="50000"/>
              </a:spcBef>
              <a:buFontTx/>
              <a:buChar char="•"/>
            </a:pPr>
            <a:r>
              <a:rPr lang="en-US" sz="1600" b="0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ru-RU" sz="1600" b="0" dirty="0" smtClean="0">
                <a:solidFill>
                  <a:srgbClr val="000000"/>
                </a:solidFill>
                <a:latin typeface="Calibri" pitchFamily="34" charset="0"/>
              </a:rPr>
              <a:t>Очная (т</a:t>
            </a:r>
            <a:r>
              <a:rPr lang="ru-RU" sz="1600" dirty="0" smtClean="0">
                <a:solidFill>
                  <a:srgbClr val="000000"/>
                </a:solidFill>
                <a:latin typeface="Calibri" pitchFamily="34" charset="0"/>
              </a:rPr>
              <a:t>ематические, по запросу родителей, по итогам диагностики)  </a:t>
            </a:r>
          </a:p>
        </p:txBody>
      </p:sp>
      <p:grpSp>
        <p:nvGrpSpPr>
          <p:cNvPr id="19" name="Group 35"/>
          <p:cNvGrpSpPr>
            <a:grpSpLocks/>
          </p:cNvGrpSpPr>
          <p:nvPr/>
        </p:nvGrpSpPr>
        <p:grpSpPr bwMode="auto">
          <a:xfrm>
            <a:off x="3502025" y="3157538"/>
            <a:ext cx="1682750" cy="1682750"/>
            <a:chOff x="2350" y="2010"/>
            <a:chExt cx="1060" cy="1060"/>
          </a:xfrm>
        </p:grpSpPr>
        <p:sp>
          <p:nvSpPr>
            <p:cNvPr id="20" name="Oval 29"/>
            <p:cNvSpPr>
              <a:spLocks noChangeArrowheads="1"/>
            </p:cNvSpPr>
            <p:nvPr/>
          </p:nvSpPr>
          <p:spPr bwMode="gray">
            <a:xfrm>
              <a:off x="2350" y="2010"/>
              <a:ext cx="1060" cy="106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54118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54118"/>
                    <a:invGamma/>
                  </a:srgbClr>
                </a:gs>
              </a:gsLst>
              <a:lin ang="18900000" scaled="1"/>
            </a:gradFill>
            <a:ln w="9525">
              <a:solidFill>
                <a:srgbClr val="DDDDDD"/>
              </a:solidFill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21" name="Group 30"/>
            <p:cNvGrpSpPr>
              <a:grpSpLocks/>
            </p:cNvGrpSpPr>
            <p:nvPr/>
          </p:nvGrpSpPr>
          <p:grpSpPr bwMode="auto">
            <a:xfrm rot="-2288454">
              <a:off x="2439" y="2081"/>
              <a:ext cx="887" cy="907"/>
              <a:chOff x="887" y="2040"/>
              <a:chExt cx="433" cy="422"/>
            </a:xfrm>
          </p:grpSpPr>
          <p:pic>
            <p:nvPicPr>
              <p:cNvPr id="23" name="Picture 31" descr="circuler_1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gray">
              <a:xfrm>
                <a:off x="887" y="2040"/>
                <a:ext cx="430" cy="420"/>
              </a:xfrm>
              <a:prstGeom prst="rect">
                <a:avLst/>
              </a:prstGeom>
              <a:noFill/>
            </p:spPr>
          </p:pic>
          <p:sp>
            <p:nvSpPr>
              <p:cNvPr id="24" name="Oval 32"/>
              <p:cNvSpPr>
                <a:spLocks noChangeArrowheads="1"/>
              </p:cNvSpPr>
              <p:nvPr/>
            </p:nvSpPr>
            <p:spPr bwMode="gray">
              <a:xfrm>
                <a:off x="887" y="2040"/>
                <a:ext cx="433" cy="422"/>
              </a:xfrm>
              <a:prstGeom prst="ellipse">
                <a:avLst/>
              </a:prstGeom>
              <a:solidFill>
                <a:srgbClr val="FF6600">
                  <a:alpha val="75000"/>
                </a:srgbClr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pic>
            <p:nvPicPr>
              <p:cNvPr id="25" name="Picture 33" descr="Picture2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gray">
              <a:xfrm>
                <a:off x="930" y="2044"/>
                <a:ext cx="345" cy="149"/>
              </a:xfrm>
              <a:prstGeom prst="rect">
                <a:avLst/>
              </a:prstGeom>
              <a:noFill/>
            </p:spPr>
          </p:pic>
        </p:grpSp>
        <p:pic>
          <p:nvPicPr>
            <p:cNvPr id="22" name="Picture 34"/>
            <p:cNvPicPr>
              <a:picLocks noChangeAspect="1" noChangeArrowheads="1"/>
            </p:cNvPicPr>
            <p:nvPr/>
          </p:nvPicPr>
          <p:blipFill>
            <a:blip r:embed="rId5" cstate="print"/>
            <a:srcRect l="12015" t="9302" r="12404" b="12598"/>
            <a:stretch>
              <a:fillRect/>
            </a:stretch>
          </p:blipFill>
          <p:spPr bwMode="gray">
            <a:xfrm>
              <a:off x="2428" y="2053"/>
              <a:ext cx="915" cy="9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26" name="Text Box 37"/>
          <p:cNvSpPr txBox="1">
            <a:spLocks noChangeArrowheads="1"/>
          </p:cNvSpPr>
          <p:nvPr/>
        </p:nvSpPr>
        <p:spPr bwMode="black">
          <a:xfrm>
            <a:off x="3744913" y="3698875"/>
            <a:ext cx="1219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dirty="0" smtClean="0">
                <a:solidFill>
                  <a:srgbClr val="FFFFFF"/>
                </a:solidFill>
                <a:latin typeface="Calibri" pitchFamily="34" charset="0"/>
              </a:rPr>
              <a:t>КМП</a:t>
            </a:r>
            <a:endParaRPr lang="en-US" sz="3200" dirty="0">
              <a:solidFill>
                <a:srgbClr val="FFFFF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982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4401" y="764704"/>
            <a:ext cx="8229600" cy="936104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Режим работы КМП</a:t>
            </a:r>
            <a:endParaRPr lang="ru-RU" sz="3600" dirty="0"/>
          </a:p>
        </p:txBody>
      </p:sp>
      <p:sp>
        <p:nvSpPr>
          <p:cNvPr id="3" name="Freeform 3"/>
          <p:cNvSpPr>
            <a:spLocks/>
          </p:cNvSpPr>
          <p:nvPr/>
        </p:nvSpPr>
        <p:spPr bwMode="gray">
          <a:xfrm>
            <a:off x="615950" y="2057400"/>
            <a:ext cx="3659188" cy="1879600"/>
          </a:xfrm>
          <a:custGeom>
            <a:avLst/>
            <a:gdLst/>
            <a:ahLst/>
            <a:cxnLst>
              <a:cxn ang="0">
                <a:pos x="2304" y="691"/>
              </a:cxn>
              <a:cxn ang="0">
                <a:pos x="1991" y="833"/>
              </a:cxn>
              <a:cxn ang="0">
                <a:pos x="1817" y="1184"/>
              </a:cxn>
              <a:cxn ang="0">
                <a:pos x="0" y="1184"/>
              </a:cxn>
              <a:cxn ang="0">
                <a:pos x="0" y="1"/>
              </a:cxn>
              <a:cxn ang="0">
                <a:pos x="2305" y="0"/>
              </a:cxn>
              <a:cxn ang="0">
                <a:pos x="2304" y="691"/>
              </a:cxn>
            </a:cxnLst>
            <a:rect l="0" t="0" r="r" b="b"/>
            <a:pathLst>
              <a:path w="2305" h="1184">
                <a:moveTo>
                  <a:pt x="2304" y="691"/>
                </a:moveTo>
                <a:cubicBezTo>
                  <a:pt x="2183" y="700"/>
                  <a:pt x="2056" y="766"/>
                  <a:pt x="1991" y="833"/>
                </a:cubicBezTo>
                <a:cubicBezTo>
                  <a:pt x="1926" y="900"/>
                  <a:pt x="1835" y="1007"/>
                  <a:pt x="1817" y="1184"/>
                </a:cubicBezTo>
                <a:lnTo>
                  <a:pt x="0" y="1184"/>
                </a:lnTo>
                <a:lnTo>
                  <a:pt x="0" y="1"/>
                </a:lnTo>
                <a:lnTo>
                  <a:pt x="2305" y="0"/>
                </a:lnTo>
                <a:lnTo>
                  <a:pt x="2304" y="691"/>
                </a:lnTo>
                <a:close/>
              </a:path>
            </a:pathLst>
          </a:custGeom>
          <a:solidFill>
            <a:schemeClr val="accent2">
              <a:alpha val="14999"/>
            </a:schemeClr>
          </a:solidFill>
          <a:ln w="9525" cap="flat" cmpd="sng">
            <a:prstDash val="solid"/>
            <a:round/>
            <a:headEnd/>
            <a:tailEnd/>
          </a:ln>
          <a:effectLst/>
          <a:scene3d>
            <a:camera prst="legacyPerspectiveFront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rgbClr val="B2B2B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gray">
          <a:xfrm>
            <a:off x="615950" y="2176463"/>
            <a:ext cx="3652838" cy="422275"/>
          </a:xfrm>
          <a:prstGeom prst="rect">
            <a:avLst/>
          </a:prstGeom>
          <a:gradFill rotWithShape="1">
            <a:gsLst>
              <a:gs pos="0">
                <a:schemeClr val="accent2">
                  <a:alpha val="80000"/>
                </a:schemeClr>
              </a:gs>
              <a:gs pos="50000">
                <a:schemeClr val="accent2">
                  <a:gamma/>
                  <a:shade val="89020"/>
                  <a:invGamma/>
                </a:schemeClr>
              </a:gs>
              <a:gs pos="100000">
                <a:schemeClr val="accent2">
                  <a:alpha val="80000"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Freeform 5"/>
          <p:cNvSpPr>
            <a:spLocks/>
          </p:cNvSpPr>
          <p:nvPr/>
        </p:nvSpPr>
        <p:spPr bwMode="gray">
          <a:xfrm>
            <a:off x="4414838" y="2057400"/>
            <a:ext cx="3901577" cy="1916113"/>
          </a:xfrm>
          <a:custGeom>
            <a:avLst/>
            <a:gdLst/>
            <a:ahLst/>
            <a:cxnLst>
              <a:cxn ang="0">
                <a:pos x="1" y="691"/>
              </a:cxn>
              <a:cxn ang="0">
                <a:pos x="314" y="833"/>
              </a:cxn>
              <a:cxn ang="0">
                <a:pos x="481" y="1182"/>
              </a:cxn>
              <a:cxn ang="0">
                <a:pos x="2305" y="1184"/>
              </a:cxn>
              <a:cxn ang="0">
                <a:pos x="2305" y="1"/>
              </a:cxn>
              <a:cxn ang="0">
                <a:pos x="0" y="0"/>
              </a:cxn>
              <a:cxn ang="0">
                <a:pos x="1" y="691"/>
              </a:cxn>
            </a:cxnLst>
            <a:rect l="0" t="0" r="r" b="b"/>
            <a:pathLst>
              <a:path w="2305" h="1184">
                <a:moveTo>
                  <a:pt x="1" y="691"/>
                </a:moveTo>
                <a:cubicBezTo>
                  <a:pt x="122" y="700"/>
                  <a:pt x="249" y="766"/>
                  <a:pt x="314" y="833"/>
                </a:cubicBezTo>
                <a:cubicBezTo>
                  <a:pt x="379" y="900"/>
                  <a:pt x="463" y="1005"/>
                  <a:pt x="481" y="1182"/>
                </a:cubicBezTo>
                <a:lnTo>
                  <a:pt x="2305" y="1184"/>
                </a:lnTo>
                <a:lnTo>
                  <a:pt x="2305" y="1"/>
                </a:lnTo>
                <a:lnTo>
                  <a:pt x="0" y="0"/>
                </a:lnTo>
                <a:lnTo>
                  <a:pt x="1" y="691"/>
                </a:lnTo>
                <a:close/>
              </a:path>
            </a:pathLst>
          </a:custGeom>
          <a:solidFill>
            <a:schemeClr val="folHlink">
              <a:alpha val="14999"/>
            </a:schemeClr>
          </a:solidFill>
          <a:ln w="9525" cap="flat" cmpd="sng">
            <a:prstDash val="solid"/>
            <a:round/>
            <a:headEnd/>
            <a:tailEnd/>
          </a:ln>
          <a:effectLst/>
          <a:scene3d>
            <a:camera prst="legacyPerspectiveFront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rgbClr val="B2B2B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gray">
          <a:xfrm flipH="1">
            <a:off x="4410075" y="2179638"/>
            <a:ext cx="3663950" cy="422275"/>
          </a:xfrm>
          <a:prstGeom prst="rect">
            <a:avLst/>
          </a:prstGeom>
          <a:gradFill rotWithShape="1">
            <a:gsLst>
              <a:gs pos="0">
                <a:schemeClr val="folHlink">
                  <a:alpha val="80000"/>
                </a:schemeClr>
              </a:gs>
              <a:gs pos="50000">
                <a:schemeClr val="folHlink">
                  <a:gamma/>
                  <a:shade val="89020"/>
                  <a:invGamma/>
                </a:schemeClr>
              </a:gs>
              <a:gs pos="100000">
                <a:schemeClr val="folHlink">
                  <a:alpha val="80000"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Freeform 7"/>
          <p:cNvSpPr>
            <a:spLocks/>
          </p:cNvSpPr>
          <p:nvPr/>
        </p:nvSpPr>
        <p:spPr bwMode="blackGray">
          <a:xfrm>
            <a:off x="612775" y="4067174"/>
            <a:ext cx="3659188" cy="2098129"/>
          </a:xfrm>
          <a:custGeom>
            <a:avLst/>
            <a:gdLst/>
            <a:ahLst/>
            <a:cxnLst>
              <a:cxn ang="0">
                <a:pos x="2304" y="493"/>
              </a:cxn>
              <a:cxn ang="0">
                <a:pos x="1991" y="351"/>
              </a:cxn>
              <a:cxn ang="0">
                <a:pos x="1813" y="1"/>
              </a:cxn>
              <a:cxn ang="0">
                <a:pos x="0" y="0"/>
              </a:cxn>
              <a:cxn ang="0">
                <a:pos x="0" y="1183"/>
              </a:cxn>
              <a:cxn ang="0">
                <a:pos x="2305" y="1184"/>
              </a:cxn>
              <a:cxn ang="0">
                <a:pos x="2304" y="493"/>
              </a:cxn>
            </a:cxnLst>
            <a:rect l="0" t="0" r="r" b="b"/>
            <a:pathLst>
              <a:path w="2305" h="1184">
                <a:moveTo>
                  <a:pt x="2304" y="493"/>
                </a:moveTo>
                <a:cubicBezTo>
                  <a:pt x="2183" y="484"/>
                  <a:pt x="2056" y="418"/>
                  <a:pt x="1991" y="351"/>
                </a:cubicBezTo>
                <a:cubicBezTo>
                  <a:pt x="1926" y="284"/>
                  <a:pt x="1831" y="178"/>
                  <a:pt x="1813" y="1"/>
                </a:cubicBezTo>
                <a:lnTo>
                  <a:pt x="0" y="0"/>
                </a:lnTo>
                <a:lnTo>
                  <a:pt x="0" y="1183"/>
                </a:lnTo>
                <a:lnTo>
                  <a:pt x="2305" y="1184"/>
                </a:lnTo>
                <a:lnTo>
                  <a:pt x="2304" y="493"/>
                </a:lnTo>
                <a:close/>
              </a:path>
            </a:pathLst>
          </a:custGeom>
          <a:solidFill>
            <a:schemeClr val="accent1">
              <a:alpha val="14999"/>
            </a:schemeClr>
          </a:solidFill>
          <a:ln w="9525" cap="flat" cmpd="sng">
            <a:prstDash val="solid"/>
            <a:round/>
            <a:headEnd/>
            <a:tailEnd/>
          </a:ln>
          <a:effectLst/>
          <a:scene3d>
            <a:camera prst="legacyPerspectiveFront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rgbClr val="B2B2B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8" name="Freeform 8"/>
          <p:cNvSpPr>
            <a:spLocks/>
          </p:cNvSpPr>
          <p:nvPr/>
        </p:nvSpPr>
        <p:spPr bwMode="gray">
          <a:xfrm>
            <a:off x="4414838" y="4057650"/>
            <a:ext cx="3901577" cy="2107654"/>
          </a:xfrm>
          <a:custGeom>
            <a:avLst/>
            <a:gdLst/>
            <a:ahLst/>
            <a:cxnLst>
              <a:cxn ang="0">
                <a:pos x="1" y="494"/>
              </a:cxn>
              <a:cxn ang="0">
                <a:pos x="314" y="352"/>
              </a:cxn>
              <a:cxn ang="0">
                <a:pos x="483" y="0"/>
              </a:cxn>
              <a:cxn ang="0">
                <a:pos x="2305" y="1"/>
              </a:cxn>
              <a:cxn ang="0">
                <a:pos x="2305" y="1184"/>
              </a:cxn>
              <a:cxn ang="0">
                <a:pos x="0" y="1185"/>
              </a:cxn>
              <a:cxn ang="0">
                <a:pos x="1" y="494"/>
              </a:cxn>
            </a:cxnLst>
            <a:rect l="0" t="0" r="r" b="b"/>
            <a:pathLst>
              <a:path w="2305" h="1185">
                <a:moveTo>
                  <a:pt x="1" y="494"/>
                </a:moveTo>
                <a:cubicBezTo>
                  <a:pt x="122" y="485"/>
                  <a:pt x="249" y="419"/>
                  <a:pt x="314" y="352"/>
                </a:cubicBezTo>
                <a:cubicBezTo>
                  <a:pt x="379" y="285"/>
                  <a:pt x="465" y="177"/>
                  <a:pt x="483" y="0"/>
                </a:cubicBezTo>
                <a:lnTo>
                  <a:pt x="2305" y="1"/>
                </a:lnTo>
                <a:lnTo>
                  <a:pt x="2305" y="1184"/>
                </a:lnTo>
                <a:lnTo>
                  <a:pt x="0" y="1185"/>
                </a:lnTo>
                <a:lnTo>
                  <a:pt x="1" y="494"/>
                </a:lnTo>
                <a:close/>
              </a:path>
            </a:pathLst>
          </a:custGeom>
          <a:solidFill>
            <a:schemeClr val="hlink">
              <a:alpha val="14999"/>
            </a:schemeClr>
          </a:solidFill>
          <a:ln w="9525" cap="flat" cmpd="sng">
            <a:prstDash val="solid"/>
            <a:round/>
            <a:headEnd/>
            <a:tailEnd/>
          </a:ln>
          <a:effectLst/>
          <a:scene3d>
            <a:camera prst="legacyPerspectiveFront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rgbClr val="B2B2B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9" name="Freeform 9"/>
          <p:cNvSpPr>
            <a:spLocks/>
          </p:cNvSpPr>
          <p:nvPr/>
        </p:nvSpPr>
        <p:spPr bwMode="gray">
          <a:xfrm>
            <a:off x="4666456" y="4137025"/>
            <a:ext cx="3407569" cy="461963"/>
          </a:xfrm>
          <a:custGeom>
            <a:avLst/>
            <a:gdLst/>
            <a:ahLst/>
            <a:cxnLst>
              <a:cxn ang="0">
                <a:pos x="176" y="3"/>
              </a:cxn>
              <a:cxn ang="0">
                <a:pos x="0" y="291"/>
              </a:cxn>
              <a:cxn ang="0">
                <a:pos x="2007" y="291"/>
              </a:cxn>
              <a:cxn ang="0">
                <a:pos x="2007" y="0"/>
              </a:cxn>
              <a:cxn ang="0">
                <a:pos x="176" y="3"/>
              </a:cxn>
            </a:cxnLst>
            <a:rect l="0" t="0" r="r" b="b"/>
            <a:pathLst>
              <a:path w="2007" h="291">
                <a:moveTo>
                  <a:pt x="176" y="3"/>
                </a:moveTo>
                <a:cubicBezTo>
                  <a:pt x="133" y="163"/>
                  <a:pt x="72" y="214"/>
                  <a:pt x="0" y="291"/>
                </a:cubicBezTo>
                <a:lnTo>
                  <a:pt x="2007" y="291"/>
                </a:lnTo>
                <a:lnTo>
                  <a:pt x="2007" y="0"/>
                </a:lnTo>
                <a:lnTo>
                  <a:pt x="176" y="3"/>
                </a:lnTo>
                <a:close/>
              </a:path>
            </a:pathLst>
          </a:custGeom>
          <a:gradFill rotWithShape="1">
            <a:gsLst>
              <a:gs pos="0">
                <a:schemeClr val="hlink">
                  <a:alpha val="80000"/>
                </a:schemeClr>
              </a:gs>
              <a:gs pos="50000">
                <a:schemeClr val="hlink">
                  <a:gamma/>
                  <a:shade val="89020"/>
                  <a:invGamma/>
                </a:schemeClr>
              </a:gs>
              <a:gs pos="100000">
                <a:schemeClr val="hlink">
                  <a:alpha val="80000"/>
                </a:schemeClr>
              </a:gs>
            </a:gsLst>
            <a:lin ang="0" scaled="1"/>
          </a:gradFill>
          <a:ln w="9525" cap="flat" cmpd="sng">
            <a:noFill/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Freeform 10"/>
          <p:cNvSpPr>
            <a:spLocks/>
          </p:cNvSpPr>
          <p:nvPr/>
        </p:nvSpPr>
        <p:spPr bwMode="gray">
          <a:xfrm flipH="1">
            <a:off x="612775" y="4173538"/>
            <a:ext cx="3165475" cy="461962"/>
          </a:xfrm>
          <a:custGeom>
            <a:avLst/>
            <a:gdLst/>
            <a:ahLst/>
            <a:cxnLst>
              <a:cxn ang="0">
                <a:pos x="176" y="3"/>
              </a:cxn>
              <a:cxn ang="0">
                <a:pos x="0" y="291"/>
              </a:cxn>
              <a:cxn ang="0">
                <a:pos x="2007" y="291"/>
              </a:cxn>
              <a:cxn ang="0">
                <a:pos x="2007" y="0"/>
              </a:cxn>
              <a:cxn ang="0">
                <a:pos x="176" y="3"/>
              </a:cxn>
            </a:cxnLst>
            <a:rect l="0" t="0" r="r" b="b"/>
            <a:pathLst>
              <a:path w="2007" h="291">
                <a:moveTo>
                  <a:pt x="176" y="3"/>
                </a:moveTo>
                <a:cubicBezTo>
                  <a:pt x="133" y="163"/>
                  <a:pt x="72" y="214"/>
                  <a:pt x="0" y="291"/>
                </a:cubicBezTo>
                <a:lnTo>
                  <a:pt x="2007" y="291"/>
                </a:lnTo>
                <a:lnTo>
                  <a:pt x="2007" y="0"/>
                </a:lnTo>
                <a:lnTo>
                  <a:pt x="176" y="3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alpha val="80000"/>
                </a:schemeClr>
              </a:gs>
              <a:gs pos="50000">
                <a:schemeClr val="accent1">
                  <a:gamma/>
                  <a:shade val="89020"/>
                  <a:invGamma/>
                </a:schemeClr>
              </a:gs>
              <a:gs pos="100000">
                <a:schemeClr val="accent1">
                  <a:alpha val="80000"/>
                </a:schemeClr>
              </a:gs>
            </a:gsLst>
            <a:lin ang="0" scaled="1"/>
          </a:gradFill>
          <a:ln w="9525" cap="flat" cmpd="sng">
            <a:noFill/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gray">
          <a:xfrm>
            <a:off x="762000" y="2179638"/>
            <a:ext cx="22574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4D4D4D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r>
              <a:rPr lang="ru-RU" sz="2000" dirty="0" smtClean="0">
                <a:solidFill>
                  <a:srgbClr val="FFFFFF"/>
                </a:solidFill>
              </a:rPr>
              <a:t>Методическая</a:t>
            </a:r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gray">
          <a:xfrm>
            <a:off x="762000" y="4202113"/>
            <a:ext cx="22574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4D4D4D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r>
              <a:rPr lang="ru-RU" sz="2000" dirty="0" smtClean="0">
                <a:solidFill>
                  <a:srgbClr val="FFFFFF"/>
                </a:solidFill>
              </a:rPr>
              <a:t>Полезные встречи</a:t>
            </a:r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gray">
          <a:xfrm>
            <a:off x="5345735" y="2190750"/>
            <a:ext cx="2579066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4D4D4D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r"/>
            <a:r>
              <a:rPr lang="ru-RU" sz="2000" dirty="0" smtClean="0">
                <a:solidFill>
                  <a:srgbClr val="FFFFFF"/>
                </a:solidFill>
              </a:rPr>
              <a:t>Диагностическая</a:t>
            </a:r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gray">
          <a:xfrm>
            <a:off x="5667375" y="4225925"/>
            <a:ext cx="22574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4D4D4D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r"/>
            <a:r>
              <a:rPr lang="ru-RU" sz="2000" dirty="0" smtClean="0">
                <a:solidFill>
                  <a:srgbClr val="FFFFFF"/>
                </a:solidFill>
              </a:rPr>
              <a:t>Консультирование</a:t>
            </a:r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gray">
          <a:xfrm>
            <a:off x="744538" y="2803525"/>
            <a:ext cx="3321065" cy="65864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buFontTx/>
              <a:buChar char="•"/>
            </a:pP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Суббота с 10 до 12</a:t>
            </a:r>
          </a:p>
          <a:p>
            <a:pPr>
              <a:lnSpc>
                <a:spcPct val="60000"/>
              </a:lnSpc>
              <a:spcBef>
                <a:spcPct val="50000"/>
              </a:spcBef>
              <a:buFontTx/>
              <a:buChar char="•"/>
            </a:pPr>
            <a:r>
              <a:rPr lang="ru-RU" sz="1600" b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Вторник и четверг с 17.00 до 18.00</a:t>
            </a:r>
            <a:endParaRPr lang="en-US" sz="1600" b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gray">
          <a:xfrm>
            <a:off x="4414837" y="2803525"/>
            <a:ext cx="3901577" cy="43704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lnSpc>
                <a:spcPct val="70000"/>
              </a:lnSpc>
            </a:pPr>
            <a:r>
              <a:rPr lang="ru-RU" sz="1600" dirty="0" smtClean="0">
                <a:latin typeface="Calibri" pitchFamily="34" charset="0"/>
              </a:rPr>
              <a:t>По запросам родителей. </a:t>
            </a:r>
          </a:p>
          <a:p>
            <a:pPr algn="ctr" eaLnBrk="0" hangingPunct="0">
              <a:lnSpc>
                <a:spcPct val="70000"/>
              </a:lnSpc>
            </a:pPr>
            <a:r>
              <a:rPr lang="ru-RU" sz="1600" dirty="0" smtClean="0">
                <a:latin typeface="Calibri" pitchFamily="34" charset="0"/>
              </a:rPr>
              <a:t>По предварительной записи</a:t>
            </a:r>
            <a:r>
              <a:rPr lang="en-US" sz="1600" dirty="0" smtClean="0">
                <a:latin typeface="Calibri" pitchFamily="34" charset="0"/>
              </a:rPr>
              <a:t>.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7" name="Text Box 26"/>
          <p:cNvSpPr txBox="1">
            <a:spLocks noChangeArrowheads="1"/>
          </p:cNvSpPr>
          <p:nvPr/>
        </p:nvSpPr>
        <p:spPr bwMode="gray">
          <a:xfrm>
            <a:off x="685800" y="4773874"/>
            <a:ext cx="3352800" cy="257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buFontTx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ru-RU" sz="1600" dirty="0" smtClean="0">
                <a:solidFill>
                  <a:srgbClr val="000000"/>
                </a:solidFill>
                <a:latin typeface="Calibri" pitchFamily="34" charset="0"/>
              </a:rPr>
              <a:t>Суббота с 10.00 до 12.00</a:t>
            </a:r>
            <a:endParaRPr lang="en-US" sz="1600" dirty="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8" name="Text Box 27"/>
          <p:cNvSpPr txBox="1">
            <a:spLocks noChangeArrowheads="1"/>
          </p:cNvSpPr>
          <p:nvPr/>
        </p:nvSpPr>
        <p:spPr bwMode="gray">
          <a:xfrm>
            <a:off x="4599201" y="4882357"/>
            <a:ext cx="3352800" cy="110184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en-US" sz="1600" b="0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ru-RU" sz="1600" dirty="0" smtClean="0"/>
              <a:t>По запросам родителей. 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ru-RU" sz="1600" b="0" dirty="0" smtClean="0">
                <a:solidFill>
                  <a:srgbClr val="000000"/>
                </a:solidFill>
                <a:latin typeface="Calibri" pitchFamily="34" charset="0"/>
              </a:rPr>
              <a:t>По предварительной записи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ru-RU" sz="1600" b="0" dirty="0" smtClean="0">
                <a:solidFill>
                  <a:srgbClr val="000000"/>
                </a:solidFill>
                <a:latin typeface="Calibri" pitchFamily="34" charset="0"/>
              </a:rPr>
              <a:t>Горячая линия </a:t>
            </a:r>
          </a:p>
          <a:p>
            <a:pPr>
              <a:lnSpc>
                <a:spcPct val="60000"/>
              </a:lnSpc>
              <a:spcBef>
                <a:spcPct val="50000"/>
              </a:spcBef>
              <a:buFontTx/>
              <a:buChar char="•"/>
            </a:pPr>
            <a:r>
              <a:rPr lang="ru-RU" sz="1600" dirty="0" smtClean="0">
                <a:solidFill>
                  <a:srgbClr val="000000"/>
                </a:solidFill>
                <a:latin typeface="Calibri" pitchFamily="34" charset="0"/>
              </a:rPr>
              <a:t>Каждый четверг с 16 до 18 часов</a:t>
            </a:r>
          </a:p>
        </p:txBody>
      </p:sp>
      <p:grpSp>
        <p:nvGrpSpPr>
          <p:cNvPr id="19" name="Group 35"/>
          <p:cNvGrpSpPr>
            <a:grpSpLocks/>
          </p:cNvGrpSpPr>
          <p:nvPr/>
        </p:nvGrpSpPr>
        <p:grpSpPr bwMode="auto">
          <a:xfrm>
            <a:off x="3502025" y="3157538"/>
            <a:ext cx="1682750" cy="1682750"/>
            <a:chOff x="2350" y="2010"/>
            <a:chExt cx="1060" cy="1060"/>
          </a:xfrm>
        </p:grpSpPr>
        <p:sp>
          <p:nvSpPr>
            <p:cNvPr id="20" name="Oval 29"/>
            <p:cNvSpPr>
              <a:spLocks noChangeArrowheads="1"/>
            </p:cNvSpPr>
            <p:nvPr/>
          </p:nvSpPr>
          <p:spPr bwMode="gray">
            <a:xfrm>
              <a:off x="2350" y="2010"/>
              <a:ext cx="1060" cy="106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54118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54118"/>
                    <a:invGamma/>
                  </a:srgbClr>
                </a:gs>
              </a:gsLst>
              <a:lin ang="18900000" scaled="1"/>
            </a:gradFill>
            <a:ln w="9525">
              <a:solidFill>
                <a:srgbClr val="DDDDDD"/>
              </a:solidFill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21" name="Group 30"/>
            <p:cNvGrpSpPr>
              <a:grpSpLocks/>
            </p:cNvGrpSpPr>
            <p:nvPr/>
          </p:nvGrpSpPr>
          <p:grpSpPr bwMode="auto">
            <a:xfrm rot="-2288454">
              <a:off x="2439" y="2081"/>
              <a:ext cx="887" cy="907"/>
              <a:chOff x="887" y="2040"/>
              <a:chExt cx="433" cy="422"/>
            </a:xfrm>
          </p:grpSpPr>
          <p:pic>
            <p:nvPicPr>
              <p:cNvPr id="23" name="Picture 31" descr="circuler_1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gray">
              <a:xfrm>
                <a:off x="887" y="2040"/>
                <a:ext cx="430" cy="420"/>
              </a:xfrm>
              <a:prstGeom prst="rect">
                <a:avLst/>
              </a:prstGeom>
              <a:noFill/>
            </p:spPr>
          </p:pic>
          <p:sp>
            <p:nvSpPr>
              <p:cNvPr id="24" name="Oval 32"/>
              <p:cNvSpPr>
                <a:spLocks noChangeArrowheads="1"/>
              </p:cNvSpPr>
              <p:nvPr/>
            </p:nvSpPr>
            <p:spPr bwMode="gray">
              <a:xfrm>
                <a:off x="887" y="2040"/>
                <a:ext cx="433" cy="422"/>
              </a:xfrm>
              <a:prstGeom prst="ellipse">
                <a:avLst/>
              </a:prstGeom>
              <a:solidFill>
                <a:srgbClr val="FF6600">
                  <a:alpha val="75000"/>
                </a:srgbClr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pic>
            <p:nvPicPr>
              <p:cNvPr id="25" name="Picture 33" descr="Picture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gray">
              <a:xfrm>
                <a:off x="930" y="2044"/>
                <a:ext cx="345" cy="149"/>
              </a:xfrm>
              <a:prstGeom prst="rect">
                <a:avLst/>
              </a:prstGeom>
              <a:noFill/>
            </p:spPr>
          </p:pic>
        </p:grpSp>
        <p:pic>
          <p:nvPicPr>
            <p:cNvPr id="22" name="Picture 34"/>
            <p:cNvPicPr>
              <a:picLocks noChangeAspect="1" noChangeArrowheads="1"/>
            </p:cNvPicPr>
            <p:nvPr/>
          </p:nvPicPr>
          <p:blipFill>
            <a:blip r:embed="rId4" cstate="print"/>
            <a:srcRect l="12015" t="9302" r="12404" b="12598"/>
            <a:stretch>
              <a:fillRect/>
            </a:stretch>
          </p:blipFill>
          <p:spPr bwMode="gray">
            <a:xfrm>
              <a:off x="2428" y="2053"/>
              <a:ext cx="915" cy="9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26" name="Text Box 37"/>
          <p:cNvSpPr txBox="1">
            <a:spLocks noChangeArrowheads="1"/>
          </p:cNvSpPr>
          <p:nvPr/>
        </p:nvSpPr>
        <p:spPr bwMode="black">
          <a:xfrm>
            <a:off x="3744913" y="3698875"/>
            <a:ext cx="1219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dirty="0" smtClean="0">
                <a:solidFill>
                  <a:srgbClr val="FFFFFF"/>
                </a:solidFill>
                <a:latin typeface="Calibri" pitchFamily="34" charset="0"/>
              </a:rPr>
              <a:t>КМП</a:t>
            </a:r>
            <a:endParaRPr lang="en-US" sz="3200" dirty="0">
              <a:solidFill>
                <a:srgbClr val="FFFFF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509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924" y="692696"/>
            <a:ext cx="8229600" cy="868958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Результаты:</a:t>
            </a:r>
            <a:endParaRPr lang="ru-RU" sz="3600" dirty="0"/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1463675" y="2168525"/>
            <a:ext cx="6248400" cy="1085850"/>
            <a:chOff x="720" y="1392"/>
            <a:chExt cx="4058" cy="480"/>
          </a:xfrm>
        </p:grpSpPr>
        <p:sp>
          <p:nvSpPr>
            <p:cNvPr id="4" name="AutoShape 4"/>
            <p:cNvSpPr>
              <a:spLocks noChangeArrowheads="1"/>
            </p:cNvSpPr>
            <p:nvPr/>
          </p:nvSpPr>
          <p:spPr bwMode="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chemeClr val="accent2"/>
                </a:gs>
                <a:gs pos="50000">
                  <a:schemeClr val="accent2">
                    <a:gamma/>
                    <a:shade val="92157"/>
                    <a:invGamma/>
                  </a:schemeClr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</p:grpSpPr>
          <p:sp>
            <p:nvSpPr>
              <p:cNvPr id="6" name="AutoShape 6"/>
              <p:cNvSpPr>
                <a:spLocks noChangeArrowheads="1"/>
              </p:cNvSpPr>
              <p:nvPr/>
            </p:nvSpPr>
            <p:spPr bwMode="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2">
                      <a:alpha val="0"/>
                    </a:schemeClr>
                  </a:gs>
                  <a:gs pos="100000">
                    <a:schemeClr val="accent2">
                      <a:gamma/>
                      <a:tint val="41176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" name="AutoShape 7"/>
              <p:cNvSpPr>
                <a:spLocks noChangeArrowheads="1"/>
              </p:cNvSpPr>
              <p:nvPr/>
            </p:nvSpPr>
            <p:spPr bwMode="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2">
                      <a:gamma/>
                      <a:tint val="33333"/>
                      <a:invGamma/>
                    </a:schemeClr>
                  </a:gs>
                  <a:gs pos="100000">
                    <a:schemeClr val="accent2"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8" name="Group 8"/>
          <p:cNvGrpSpPr>
            <a:grpSpLocks/>
          </p:cNvGrpSpPr>
          <p:nvPr/>
        </p:nvGrpSpPr>
        <p:grpSpPr bwMode="auto">
          <a:xfrm>
            <a:off x="1235075" y="1939925"/>
            <a:ext cx="611188" cy="608013"/>
            <a:chOff x="579" y="1386"/>
            <a:chExt cx="385" cy="383"/>
          </a:xfrm>
        </p:grpSpPr>
        <p:sp>
          <p:nvSpPr>
            <p:cNvPr id="9" name="Oval 9"/>
            <p:cNvSpPr>
              <a:spLocks noChangeArrowheads="1"/>
            </p:cNvSpPr>
            <p:nvPr/>
          </p:nvSpPr>
          <p:spPr bwMode="gray">
            <a:xfrm>
              <a:off x="579" y="1386"/>
              <a:ext cx="385" cy="383"/>
            </a:xfrm>
            <a:prstGeom prst="ellipse">
              <a:avLst/>
            </a:prstGeom>
            <a:solidFill>
              <a:srgbClr val="808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0" name="Group 10"/>
            <p:cNvGrpSpPr>
              <a:grpSpLocks/>
            </p:cNvGrpSpPr>
            <p:nvPr/>
          </p:nvGrpSpPr>
          <p:grpSpPr bwMode="auto">
            <a:xfrm>
              <a:off x="587" y="1392"/>
              <a:ext cx="369" cy="369"/>
              <a:chOff x="587" y="1392"/>
              <a:chExt cx="369" cy="369"/>
            </a:xfrm>
          </p:grpSpPr>
          <p:sp>
            <p:nvSpPr>
              <p:cNvPr id="11" name="Oval 11"/>
              <p:cNvSpPr>
                <a:spLocks noChangeArrowheads="1"/>
              </p:cNvSpPr>
              <p:nvPr/>
            </p:nvSpPr>
            <p:spPr bwMode="gray">
              <a:xfrm>
                <a:off x="587" y="1392"/>
                <a:ext cx="369" cy="36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12" name="Oval 12"/>
              <p:cNvSpPr>
                <a:spLocks noChangeArrowheads="1"/>
              </p:cNvSpPr>
              <p:nvPr/>
            </p:nvSpPr>
            <p:spPr bwMode="gray">
              <a:xfrm>
                <a:off x="592" y="1394"/>
                <a:ext cx="359" cy="360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13" name="Oval 13"/>
              <p:cNvSpPr>
                <a:spLocks noChangeArrowheads="1"/>
              </p:cNvSpPr>
              <p:nvPr/>
            </p:nvSpPr>
            <p:spPr bwMode="gray">
              <a:xfrm>
                <a:off x="596" y="1397"/>
                <a:ext cx="342" cy="337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14" name="Oval 14"/>
              <p:cNvSpPr>
                <a:spLocks noChangeArrowheads="1"/>
              </p:cNvSpPr>
              <p:nvPr/>
            </p:nvSpPr>
            <p:spPr bwMode="gray">
              <a:xfrm>
                <a:off x="615" y="1407"/>
                <a:ext cx="305" cy="273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</p:grpSp>
      </p:grpSp>
      <p:sp>
        <p:nvSpPr>
          <p:cNvPr id="15" name="Text Box 15"/>
          <p:cNvSpPr txBox="1">
            <a:spLocks noChangeArrowheads="1"/>
          </p:cNvSpPr>
          <p:nvPr/>
        </p:nvSpPr>
        <p:spPr bwMode="gray">
          <a:xfrm>
            <a:off x="1343025" y="2009775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080808"/>
                </a:solidFill>
              </a:rPr>
              <a:t>1</a:t>
            </a:r>
          </a:p>
        </p:txBody>
      </p:sp>
      <p:grpSp>
        <p:nvGrpSpPr>
          <p:cNvPr id="16" name="Group 16"/>
          <p:cNvGrpSpPr>
            <a:grpSpLocks/>
          </p:cNvGrpSpPr>
          <p:nvPr/>
        </p:nvGrpSpPr>
        <p:grpSpPr bwMode="auto">
          <a:xfrm>
            <a:off x="1463675" y="3413125"/>
            <a:ext cx="6248400" cy="990600"/>
            <a:chOff x="720" y="1392"/>
            <a:chExt cx="4058" cy="480"/>
          </a:xfrm>
        </p:grpSpPr>
        <p:sp>
          <p:nvSpPr>
            <p:cNvPr id="17" name="AutoShape 17"/>
            <p:cNvSpPr>
              <a:spLocks noChangeArrowheads="1"/>
            </p:cNvSpPr>
            <p:nvPr/>
          </p:nvSpPr>
          <p:spPr bwMode="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chemeClr val="hlink"/>
                </a:gs>
                <a:gs pos="50000">
                  <a:schemeClr val="hlink">
                    <a:gamma/>
                    <a:shade val="89020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8" name="Group 18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</p:grpSpPr>
          <p:sp>
            <p:nvSpPr>
              <p:cNvPr id="19" name="AutoShape 19"/>
              <p:cNvSpPr>
                <a:spLocks noChangeArrowheads="1"/>
              </p:cNvSpPr>
              <p:nvPr/>
            </p:nvSpPr>
            <p:spPr bwMode="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>
                      <a:alpha val="0"/>
                    </a:schemeClr>
                  </a:gs>
                  <a:gs pos="100000">
                    <a:schemeClr val="hlink">
                      <a:gamma/>
                      <a:tint val="41176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" name="AutoShape 20"/>
              <p:cNvSpPr>
                <a:spLocks noChangeArrowheads="1"/>
              </p:cNvSpPr>
              <p:nvPr/>
            </p:nvSpPr>
            <p:spPr bwMode="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>
                      <a:gamma/>
                      <a:tint val="3333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21" name="Group 21"/>
          <p:cNvGrpSpPr>
            <a:grpSpLocks/>
          </p:cNvGrpSpPr>
          <p:nvPr/>
        </p:nvGrpSpPr>
        <p:grpSpPr bwMode="auto">
          <a:xfrm>
            <a:off x="1235075" y="3184525"/>
            <a:ext cx="611188" cy="608013"/>
            <a:chOff x="579" y="1386"/>
            <a:chExt cx="385" cy="383"/>
          </a:xfrm>
        </p:grpSpPr>
        <p:sp>
          <p:nvSpPr>
            <p:cNvPr id="22" name="Oval 22"/>
            <p:cNvSpPr>
              <a:spLocks noChangeArrowheads="1"/>
            </p:cNvSpPr>
            <p:nvPr/>
          </p:nvSpPr>
          <p:spPr bwMode="gray">
            <a:xfrm>
              <a:off x="579" y="1386"/>
              <a:ext cx="385" cy="383"/>
            </a:xfrm>
            <a:prstGeom prst="ellipse">
              <a:avLst/>
            </a:prstGeom>
            <a:solidFill>
              <a:srgbClr val="808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23" name="Group 23"/>
            <p:cNvGrpSpPr>
              <a:grpSpLocks/>
            </p:cNvGrpSpPr>
            <p:nvPr/>
          </p:nvGrpSpPr>
          <p:grpSpPr bwMode="auto">
            <a:xfrm>
              <a:off x="587" y="1392"/>
              <a:ext cx="369" cy="369"/>
              <a:chOff x="587" y="1392"/>
              <a:chExt cx="369" cy="369"/>
            </a:xfrm>
          </p:grpSpPr>
          <p:sp>
            <p:nvSpPr>
              <p:cNvPr id="24" name="Oval 24"/>
              <p:cNvSpPr>
                <a:spLocks noChangeArrowheads="1"/>
              </p:cNvSpPr>
              <p:nvPr/>
            </p:nvSpPr>
            <p:spPr bwMode="gray">
              <a:xfrm>
                <a:off x="587" y="1392"/>
                <a:ext cx="369" cy="36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25" name="Oval 25"/>
              <p:cNvSpPr>
                <a:spLocks noChangeArrowheads="1"/>
              </p:cNvSpPr>
              <p:nvPr/>
            </p:nvSpPr>
            <p:spPr bwMode="gray">
              <a:xfrm>
                <a:off x="592" y="1394"/>
                <a:ext cx="359" cy="360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26" name="Oval 26"/>
              <p:cNvSpPr>
                <a:spLocks noChangeArrowheads="1"/>
              </p:cNvSpPr>
              <p:nvPr/>
            </p:nvSpPr>
            <p:spPr bwMode="gray">
              <a:xfrm>
                <a:off x="596" y="1397"/>
                <a:ext cx="342" cy="337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27" name="Oval 27"/>
              <p:cNvSpPr>
                <a:spLocks noChangeArrowheads="1"/>
              </p:cNvSpPr>
              <p:nvPr/>
            </p:nvSpPr>
            <p:spPr bwMode="gray">
              <a:xfrm>
                <a:off x="615" y="1407"/>
                <a:ext cx="305" cy="273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</p:grpSp>
      </p:grpSp>
      <p:sp>
        <p:nvSpPr>
          <p:cNvPr id="28" name="Text Box 28"/>
          <p:cNvSpPr txBox="1">
            <a:spLocks noChangeArrowheads="1"/>
          </p:cNvSpPr>
          <p:nvPr/>
        </p:nvSpPr>
        <p:spPr bwMode="gray">
          <a:xfrm>
            <a:off x="1343025" y="3254375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080808"/>
                </a:solidFill>
              </a:rPr>
              <a:t>2</a:t>
            </a:r>
          </a:p>
        </p:txBody>
      </p:sp>
      <p:grpSp>
        <p:nvGrpSpPr>
          <p:cNvPr id="29" name="Group 29"/>
          <p:cNvGrpSpPr>
            <a:grpSpLocks/>
          </p:cNvGrpSpPr>
          <p:nvPr/>
        </p:nvGrpSpPr>
        <p:grpSpPr bwMode="auto">
          <a:xfrm>
            <a:off x="1463675" y="4724400"/>
            <a:ext cx="6248400" cy="1152872"/>
            <a:chOff x="720" y="1392"/>
            <a:chExt cx="4058" cy="480"/>
          </a:xfrm>
        </p:grpSpPr>
        <p:sp>
          <p:nvSpPr>
            <p:cNvPr id="30" name="AutoShape 30"/>
            <p:cNvSpPr>
              <a:spLocks noChangeArrowheads="1"/>
            </p:cNvSpPr>
            <p:nvPr/>
          </p:nvSpPr>
          <p:spPr bwMode="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92157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31" name="Group 31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</p:grpSpPr>
          <p:sp>
            <p:nvSpPr>
              <p:cNvPr id="32" name="AutoShape 32"/>
              <p:cNvSpPr>
                <a:spLocks noChangeArrowheads="1"/>
              </p:cNvSpPr>
              <p:nvPr/>
            </p:nvSpPr>
            <p:spPr bwMode="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41176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3" name="AutoShape 33"/>
              <p:cNvSpPr>
                <a:spLocks noChangeArrowheads="1"/>
              </p:cNvSpPr>
              <p:nvPr/>
            </p:nvSpPr>
            <p:spPr bwMode="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1">
                      <a:gamma/>
                      <a:tint val="33333"/>
                      <a:invGamma/>
                    </a:schemeClr>
                  </a:gs>
                  <a:gs pos="100000">
                    <a:schemeClr val="accent1"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34" name="Group 34"/>
          <p:cNvGrpSpPr>
            <a:grpSpLocks/>
          </p:cNvGrpSpPr>
          <p:nvPr/>
        </p:nvGrpSpPr>
        <p:grpSpPr bwMode="auto">
          <a:xfrm>
            <a:off x="1235075" y="4495800"/>
            <a:ext cx="611188" cy="608013"/>
            <a:chOff x="579" y="1386"/>
            <a:chExt cx="385" cy="383"/>
          </a:xfrm>
        </p:grpSpPr>
        <p:sp>
          <p:nvSpPr>
            <p:cNvPr id="35" name="Oval 35"/>
            <p:cNvSpPr>
              <a:spLocks noChangeArrowheads="1"/>
            </p:cNvSpPr>
            <p:nvPr/>
          </p:nvSpPr>
          <p:spPr bwMode="gray">
            <a:xfrm>
              <a:off x="579" y="1386"/>
              <a:ext cx="385" cy="383"/>
            </a:xfrm>
            <a:prstGeom prst="ellipse">
              <a:avLst/>
            </a:prstGeom>
            <a:solidFill>
              <a:srgbClr val="808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36" name="Group 36"/>
            <p:cNvGrpSpPr>
              <a:grpSpLocks/>
            </p:cNvGrpSpPr>
            <p:nvPr/>
          </p:nvGrpSpPr>
          <p:grpSpPr bwMode="auto">
            <a:xfrm>
              <a:off x="587" y="1392"/>
              <a:ext cx="369" cy="369"/>
              <a:chOff x="587" y="1392"/>
              <a:chExt cx="369" cy="369"/>
            </a:xfrm>
          </p:grpSpPr>
          <p:sp>
            <p:nvSpPr>
              <p:cNvPr id="37" name="Oval 37"/>
              <p:cNvSpPr>
                <a:spLocks noChangeArrowheads="1"/>
              </p:cNvSpPr>
              <p:nvPr/>
            </p:nvSpPr>
            <p:spPr bwMode="gray">
              <a:xfrm>
                <a:off x="587" y="1392"/>
                <a:ext cx="369" cy="36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38" name="Oval 38"/>
              <p:cNvSpPr>
                <a:spLocks noChangeArrowheads="1"/>
              </p:cNvSpPr>
              <p:nvPr/>
            </p:nvSpPr>
            <p:spPr bwMode="gray">
              <a:xfrm>
                <a:off x="592" y="1394"/>
                <a:ext cx="359" cy="360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39" name="Oval 39"/>
              <p:cNvSpPr>
                <a:spLocks noChangeArrowheads="1"/>
              </p:cNvSpPr>
              <p:nvPr/>
            </p:nvSpPr>
            <p:spPr bwMode="gray">
              <a:xfrm>
                <a:off x="596" y="1397"/>
                <a:ext cx="342" cy="337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40" name="Oval 40"/>
              <p:cNvSpPr>
                <a:spLocks noChangeArrowheads="1"/>
              </p:cNvSpPr>
              <p:nvPr/>
            </p:nvSpPr>
            <p:spPr bwMode="gray">
              <a:xfrm>
                <a:off x="615" y="1407"/>
                <a:ext cx="305" cy="273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</p:grpSp>
      </p:grpSp>
      <p:sp>
        <p:nvSpPr>
          <p:cNvPr id="41" name="Text Box 41"/>
          <p:cNvSpPr txBox="1">
            <a:spLocks noChangeArrowheads="1"/>
          </p:cNvSpPr>
          <p:nvPr/>
        </p:nvSpPr>
        <p:spPr bwMode="gray">
          <a:xfrm>
            <a:off x="1343025" y="456565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080808"/>
                </a:solidFill>
              </a:rPr>
              <a:t>3</a:t>
            </a:r>
          </a:p>
        </p:txBody>
      </p:sp>
      <p:sp>
        <p:nvSpPr>
          <p:cNvPr id="42" name="Text Box 42"/>
          <p:cNvSpPr txBox="1">
            <a:spLocks noChangeArrowheads="1"/>
          </p:cNvSpPr>
          <p:nvPr/>
        </p:nvSpPr>
        <p:spPr bwMode="white">
          <a:xfrm>
            <a:off x="1905000" y="2346325"/>
            <a:ext cx="5638800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ru-RU" sz="1600" b="1" dirty="0">
                <a:solidFill>
                  <a:schemeClr val="bg1"/>
                </a:solidFill>
              </a:rPr>
              <a:t>Повышение качества предоставления бесплатной методической, психолого-педагогической, диагностической и консультативной помощи 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43" name="Text Box 43"/>
          <p:cNvSpPr txBox="1">
            <a:spLocks noChangeArrowheads="1"/>
          </p:cNvSpPr>
          <p:nvPr/>
        </p:nvSpPr>
        <p:spPr bwMode="white">
          <a:xfrm>
            <a:off x="1905000" y="3629025"/>
            <a:ext cx="563880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ru-RU" sz="1600" b="1" dirty="0">
                <a:solidFill>
                  <a:schemeClr val="bg1"/>
                </a:solidFill>
              </a:rPr>
              <a:t>Расширение контингента получателей услуг и увеличение доступности дошкольного образования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44" name="Text Box 44"/>
          <p:cNvSpPr txBox="1">
            <a:spLocks noChangeArrowheads="1"/>
          </p:cNvSpPr>
          <p:nvPr/>
        </p:nvSpPr>
        <p:spPr bwMode="white">
          <a:xfrm>
            <a:off x="1905000" y="4922838"/>
            <a:ext cx="5638800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ru-RU" sz="1600" b="1" dirty="0" smtClean="0">
                <a:solidFill>
                  <a:schemeClr val="bg1"/>
                </a:solidFill>
              </a:rPr>
              <a:t>Повышение имиджа детского сада. Формирование </a:t>
            </a:r>
            <a:r>
              <a:rPr lang="ru-RU" sz="1600" b="1" dirty="0">
                <a:solidFill>
                  <a:schemeClr val="bg1"/>
                </a:solidFill>
              </a:rPr>
              <a:t>у родителей объективного представления о детском саде как об образовательной организации.</a:t>
            </a:r>
          </a:p>
          <a:p>
            <a:pPr eaLnBrk="0" hangingPunct="0"/>
            <a:endParaRPr 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726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Перспективы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24744"/>
            <a:ext cx="8229600" cy="4958011"/>
          </a:xfrm>
        </p:spPr>
        <p:txBody>
          <a:bodyPr/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Расширение дистанционных форм, работы через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соцсети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Использование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QR-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кода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для удобства родителей и увеличения посещаемости сайта ДОУ;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Новые формы: мастер-классы от родителей, проект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dirty="0" smtClean="0">
                <a:latin typeface="Arial" pitchFamily="34" charset="0"/>
                <a:cs typeface="Arial" pitchFamily="34" charset="0"/>
              </a:rPr>
              <a:t>#</a:t>
            </a:r>
            <a:r>
              <a:rPr lang="ru-RU" sz="2000" b="1" i="1" dirty="0" err="1" smtClean="0">
                <a:latin typeface="Arial" pitchFamily="34" charset="0"/>
                <a:cs typeface="Arial" pitchFamily="34" charset="0"/>
              </a:rPr>
              <a:t>папанаучил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Привлечение семей, имеющих  детей раннего возраста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Разработка и выпуск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брошюры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«Профессия –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родител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ь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!» 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Пользователь\Desktop\изображение_viber_2020-09-11_10-01-5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689648"/>
            <a:ext cx="4464496" cy="316835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49785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457013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5a44c44b51dadda516f584b8747fe1f711932c81"/>
</p:tagLst>
</file>

<file path=ppt/theme/theme1.xml><?xml version="1.0" encoding="utf-8"?>
<a:theme xmlns:a="http://schemas.openxmlformats.org/drawingml/2006/main" name="Тема Office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1455</TotalTime>
  <Words>411</Words>
  <Application>Microsoft Office PowerPoint</Application>
  <PresentationFormat>Экран (4:3)</PresentationFormat>
  <Paragraphs>81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Организация работы  консультационно-методического пункта  в МАДОУ д/с № 61 города Тюмени</vt:lpstr>
      <vt:lpstr> Цель деятельности КМП — оказание всесторонней помощи родителям (законным представителям) по различным вопросам воспитания, обучения и развития детей дошкольного возраста.</vt:lpstr>
      <vt:lpstr>Этапы организации</vt:lpstr>
      <vt:lpstr>Основные темы запросов от родителей  (законных представителей) </vt:lpstr>
      <vt:lpstr>Формы работы</vt:lpstr>
      <vt:lpstr>Режим работы КМП</vt:lpstr>
      <vt:lpstr>Результаты:</vt:lpstr>
      <vt:lpstr>Перспективы</vt:lpstr>
      <vt:lpstr>Слайд 9</vt:lpstr>
    </vt:vector>
  </TitlesOfParts>
  <Company>http://presentation-creation.ru/</Company>
  <LinksUpToDate>false</LinksUpToDate>
  <SharedDoc>false</SharedDoc>
  <HyperlinkBase>http://presentation-creation.ru/powerpoint-templates.html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Разноцветный кадр - шаблон презентации с сайта http://presentation-creation.ru</dc:title>
  <dc:creator>obstinate</dc:creator>
  <cp:keywords>шаблоны презентаций, темы оформления презентаций</cp:keywords>
  <dc:description>Шаблон презентации с сайта http://presentation-creation.ru/</dc:description>
  <cp:lastModifiedBy>User</cp:lastModifiedBy>
  <cp:revision>54</cp:revision>
  <cp:lastPrinted>2020-09-11T10:39:59Z</cp:lastPrinted>
  <dcterms:created xsi:type="dcterms:W3CDTF">2017-09-24T17:07:20Z</dcterms:created>
  <dcterms:modified xsi:type="dcterms:W3CDTF">2023-02-03T09:30:27Z</dcterms:modified>
</cp:coreProperties>
</file>