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85" r:id="rId4"/>
    <p:sldId id="284" r:id="rId5"/>
    <p:sldId id="261" r:id="rId6"/>
    <p:sldId id="279" r:id="rId7"/>
    <p:sldId id="294" r:id="rId8"/>
    <p:sldId id="280" r:id="rId9"/>
    <p:sldId id="281" r:id="rId10"/>
    <p:sldId id="282" r:id="rId11"/>
    <p:sldId id="283" r:id="rId12"/>
    <p:sldId id="292" r:id="rId13"/>
    <p:sldId id="293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736709666852583E-2"/>
          <c:y val="3.9326826933759482E-2"/>
          <c:w val="0.7699483848873605"/>
          <c:h val="0.4948745011238072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Учебная активность</c:v>
                </c:pt>
                <c:pt idx="1">
                  <c:v>Усвоение знаний</c:v>
                </c:pt>
                <c:pt idx="2">
                  <c:v>Поведение на уроке.</c:v>
                </c:pt>
                <c:pt idx="3">
                  <c:v> Поведение на перемене.</c:v>
                </c:pt>
                <c:pt idx="4">
                  <c:v>Взаимоотношения с одноклассниками</c:v>
                </c:pt>
                <c:pt idx="5">
                  <c:v>Отношение к учителю</c:v>
                </c:pt>
                <c:pt idx="6">
                  <c:v>Эмоциональное благополучие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Учебная активность</c:v>
                </c:pt>
                <c:pt idx="1">
                  <c:v>Усвоение знаний</c:v>
                </c:pt>
                <c:pt idx="2">
                  <c:v>Поведение на уроке.</c:v>
                </c:pt>
                <c:pt idx="3">
                  <c:v> Поведение на перемене.</c:v>
                </c:pt>
                <c:pt idx="4">
                  <c:v>Взаимоотношения с одноклассниками</c:v>
                </c:pt>
                <c:pt idx="5">
                  <c:v>Отношение к учителю</c:v>
                </c:pt>
                <c:pt idx="6">
                  <c:v>Эмоциональное благополучие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marker val="1"/>
        <c:axId val="145528320"/>
        <c:axId val="146253696"/>
      </c:lineChart>
      <c:catAx>
        <c:axId val="145528320"/>
        <c:scaling>
          <c:orientation val="minMax"/>
        </c:scaling>
        <c:axPos val="b"/>
        <c:tickLblPos val="nextTo"/>
        <c:crossAx val="146253696"/>
        <c:crosses val="autoZero"/>
        <c:auto val="1"/>
        <c:lblAlgn val="ctr"/>
        <c:lblOffset val="100"/>
      </c:catAx>
      <c:valAx>
        <c:axId val="146253696"/>
        <c:scaling>
          <c:orientation val="minMax"/>
          <c:max val="5"/>
        </c:scaling>
        <c:axPos val="l"/>
        <c:majorGridlines/>
        <c:numFmt formatCode="General" sourceLinked="1"/>
        <c:tickLblPos val="nextTo"/>
        <c:crossAx val="145528320"/>
        <c:crosses val="autoZero"/>
        <c:crossBetween val="between"/>
        <c:majorUnit val="1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736709666852576E-2"/>
          <c:y val="3.4083250009258236E-2"/>
          <c:w val="0.7699483848873605"/>
          <c:h val="0.4352460837684701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Учебная активность</c:v>
                </c:pt>
                <c:pt idx="1">
                  <c:v>Усвоение знаний</c:v>
                </c:pt>
                <c:pt idx="2">
                  <c:v>Поведение на уроке.</c:v>
                </c:pt>
                <c:pt idx="3">
                  <c:v> Поведение на перемене.</c:v>
                </c:pt>
                <c:pt idx="4">
                  <c:v>Взаимоотношения с одноклассниками</c:v>
                </c:pt>
                <c:pt idx="5">
                  <c:v>Отношение к учителю</c:v>
                </c:pt>
                <c:pt idx="6">
                  <c:v>Эмоциональное благополучие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Учебная активность</c:v>
                </c:pt>
                <c:pt idx="1">
                  <c:v>Усвоение знаний</c:v>
                </c:pt>
                <c:pt idx="2">
                  <c:v>Поведение на уроке.</c:v>
                </c:pt>
                <c:pt idx="3">
                  <c:v> Поведение на перемене.</c:v>
                </c:pt>
                <c:pt idx="4">
                  <c:v>Взаимоотношения с одноклассниками</c:v>
                </c:pt>
                <c:pt idx="5">
                  <c:v>Отношение к учителю</c:v>
                </c:pt>
                <c:pt idx="6">
                  <c:v>Эмоциональное благополучие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marker val="1"/>
        <c:axId val="162040064"/>
        <c:axId val="162590720"/>
      </c:lineChart>
      <c:catAx>
        <c:axId val="162040064"/>
        <c:scaling>
          <c:orientation val="minMax"/>
        </c:scaling>
        <c:axPos val="b"/>
        <c:tickLblPos val="nextTo"/>
        <c:crossAx val="162590720"/>
        <c:crosses val="autoZero"/>
        <c:auto val="1"/>
        <c:lblAlgn val="ctr"/>
        <c:lblOffset val="100"/>
      </c:catAx>
      <c:valAx>
        <c:axId val="162590720"/>
        <c:scaling>
          <c:orientation val="minMax"/>
          <c:max val="5"/>
        </c:scaling>
        <c:axPos val="l"/>
        <c:majorGridlines/>
        <c:numFmt formatCode="General" sourceLinked="1"/>
        <c:tickLblPos val="nextTo"/>
        <c:crossAx val="162040064"/>
        <c:crosses val="autoZero"/>
        <c:crossBetween val="between"/>
        <c:majorUnit val="1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E9E98-D349-43C0-A644-BFAEB8E9D817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CEB7-D3A1-4196-9AD9-8634D5EEEB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500042"/>
            <a:ext cx="7406640" cy="400052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Нягань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«Начальная общеобразовательная школа № 9»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СОЗДАНИЯ СПЕЦИАЛЬНЫХ УСЛОВИЙ ОБУЧЕНИЯ И ВОСПИТАНИЯ 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РАС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929198"/>
            <a:ext cx="7839100" cy="164307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психолог: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Михайловна Степаненко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Нягань, 2021г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zazerkalie86.su/userfiles/news/large/1947_utverzhden-logotip-i-slogan-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3"/>
            <a:ext cx="1728192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052736"/>
          <a:ext cx="749935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706730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 сопровождение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работы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работы ППк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 с психологом по формированию модели психических, коммуникативных навыков, навыков социального функционирования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 с дефектологом по формированию необходимых учебных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навыков, алгоритма продуктивной деятельности, занятия, помогающие освоению программного материала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 с логопедом по развитию коммуникативных функций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речи,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коррекции специфических нарушений устной и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письменной речи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 с социальным педагогом по формированию социальных компетенций в различных жизненных ситуациях, занятия социально-бытовой ориентировкой (СБО)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Сопровождение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тьютора</a:t>
                      </a:r>
                      <a:endParaRPr lang="ru-RU" sz="18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2" y="26064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Психолого-педагогическое сопровождение детей с РАС в ОУ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Наличие работников, прошедших профессиональную подготовку в области инклюзивного образования: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педагоги;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тьютор;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специалисты (логопед, психолог, дефектолог, социальный педагог);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педагоги дополнительного образования (основные работники)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координатор по инклюзии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74168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sz="1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37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результативности предоставляемой помощи детям с РАС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результатам изучения социально-психологической адаптации 2019-2020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уч.г.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419872" y="3140968"/>
            <a:ext cx="2160240" cy="7920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1248149"/>
            <a:ext cx="770485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октябре, марте в соответствии с планом работы школы,  проведено психологическое обследование уровня адаптации к обучению в школе учащихся первых классов.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Цель:   получение необходимой информации о психолого-педагогическом статусе первоклассников, для предупреждения и преодоления трудностей периода адаптации к школьному обучению, подведение итогов адаптационного периода, отслеживание динамики адаптации учащихся.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600" y="3168630"/>
            <a:ext cx="81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школьной адаптации учащихся определяется по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шкалам, отражающим  различные стороны приспособления к изменившимся социальным условиям. Оценка производилась по пяти бальной системе.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Учебная активность.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Усвоение знаний.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Поведение на уроке.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Поведение на перемене.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5. Взаимоотношения с одноклассниками.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Отношение к учителю.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Эмоциональное благополучие.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37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результативности предоставляемой помощи детям с РАС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/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 результатам изучения социально-психологической адаптации 2019-2020 уч.г. (1 класс)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67744" y="2996952"/>
            <a:ext cx="5544616" cy="5040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учащийся с РАС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1389660"/>
            <a:ext cx="77048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71600" y="1009409"/>
            <a:ext cx="817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учащийся с РАС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75656" y="1268760"/>
          <a:ext cx="69847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43608" y="5395318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анализ результатов полученных в ходе исследования социально-психологической адаптации учащихся с РАС   начала года и   конца показал: наблюдается устойчивая положительная динамика психологического развития детей; положительная динамика социально-психологической адаптации учащихся с РАС.  К концу года повысился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уровень  устойчивости социальных контактов, взаимодействия с одноклассниками, с учителем, уровень эффективности учебной деятельности, что говорит о результативности  комплексной помощи детям с РАС.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75656" y="3573016"/>
          <a:ext cx="698477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428868"/>
            <a:ext cx="7862150" cy="38195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498080" cy="33843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создание специальных образовательных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направленных на оптимальное развитие и адаптацию детей, интеграцию семьи и ребенка в общество, профилактику или снижение выраженности ограничений жизнедеятельности, укрепление физического и психического здоровья, повышение доступности образования, в том числе дополнительного, для детей с расстройствами аутистического спектра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особыми образовательными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потребностями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6858000" y="3824620"/>
            <a:ext cx="9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60848"/>
            <a:ext cx="7498080" cy="2592288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потребность в периоде индивидуализированной «подготовки» к школьному обучению;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индивидуально дозированном введении в ситуацию обучения в группе детей;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специальной работе педагога по установлению и развитию эмоционального контакта с ребенком, позволяющего оказать ему помощь в осмыслении происходящего; 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создании условий обучения, обеспечивающих сенсорный и эмоциональный комфорт ребенка;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дозировании введения в его жизнь новизны и трудностей;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дозировании учебной нагрузки с учетом темпа и работоспособности;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особенно четкой и упорядоченной временно-пространственной структуре образовательной среды, поддерживающей учебную деятельность ребенка;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специальной отработке форм адекватного учебного поведения ребенка, навыков коммуникации и взаимодействия с учителем;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сопровождении тьютора при наличии поведенческих нарушений;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организации обучения с учетом специфики освоения навыков и усвоения информации при аутистических расстройствах;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постоянной помощи ребенку на уроке в осмыслении усваиваемых знаний и умений, не допускающем их механического использования для аутостимуляции;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индивидуализации программы обучения, в том числе для использования в социальном развитии ребенка существующих у него избирательных способностей (в составлении индивидуальной образовательной программы по разным предметным областям;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проведении индивидуальных и групповых занятий с психологом, с  дефектологом и логопедом;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организации занятий, способствующих формированию представлений об окружающем, отработке средств коммуникации социально-бытовых навыков;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индивидуализированной оценке достижений ребенка с учетом его особенностей;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психологическом сопровождении, оптимизирующем взаимодействие ребенка с педагогами и соучениками;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психологическом сопровождении, отлаживающем взаимодействие семьи и образовательного учреждения;</a:t>
            </a:r>
            <a:br>
              <a:rPr lang="ru-RU" sz="13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• в индивидуально дозированном и постепенном расширении образовательного пространства ребенка за пределы образовательного учреждения.</a:t>
            </a:r>
            <a:endParaRPr lang="ru-RU" sz="135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6858000" y="3824620"/>
            <a:ext cx="9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385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Особые образовательные потребности детей с РАС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345638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Специальные образовательные условия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распределены по  ресурсным сферам:</a:t>
            </a:r>
            <a:br>
              <a:rPr lang="ru-RU" sz="27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 smtClean="0"/>
              <a:t>. </a:t>
            </a:r>
            <a:r>
              <a:rPr lang="ru-RU" sz="2700" b="1" dirty="0" smtClean="0"/>
              <a:t>Организационные условия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dirty="0" smtClean="0"/>
              <a:t>Материально-технические (включая архитектурные) </a:t>
            </a:r>
            <a:r>
              <a:rPr lang="ru-RU" sz="2700" b="1" dirty="0" smtClean="0"/>
              <a:t>условия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1" dirty="0" smtClean="0"/>
              <a:t>Организационно-педагогические условия:</a:t>
            </a:r>
            <a:br>
              <a:rPr lang="ru-RU" sz="2700" b="1" dirty="0" smtClean="0"/>
            </a:br>
            <a:r>
              <a:rPr lang="ru-RU" sz="2700" b="1" dirty="0" smtClean="0"/>
              <a:t>программно-методическое обеспечение образовательного и воспитательного процесса</a:t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1" dirty="0" smtClean="0"/>
              <a:t>Психолого-педагогическое сопровождение детей </a:t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b="1" dirty="0" smtClean="0"/>
              <a:t>Кадровые условия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6858000" y="3824620"/>
            <a:ext cx="9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5832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0649"/>
            <a:ext cx="7272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пециальные условия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включения детей с РАС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общеобразовательное пространство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908720"/>
            <a:ext cx="506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Организационные условия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63688" y="1196752"/>
          <a:ext cx="5928320" cy="447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</a:tblGrid>
              <a:tr h="3468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Организационные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условия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682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/>
                          </a:solidFill>
                        </a:rPr>
                        <a:t>Нормативно-правовая база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в устав пункта по организации  работы с детьми с ОВЗ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об организации инклюзивной практики (локальный акт к уставу)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• Адаптированная основная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программа, включающая</a:t>
                      </a:r>
                    </a:p>
                    <a:p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Коррекционно-развивающую программу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 создании и положение о ППк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 с </a:t>
                      </a:r>
                      <a:r>
                        <a:rPr kumimoji="0"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родителями</a:t>
                      </a:r>
                      <a:endParaRPr lang="ru-RU" sz="11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4682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Организация медицинского обслуживания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Сопровождение врача психиатра в 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детской 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поликлинике</a:t>
                      </a:r>
                    </a:p>
                  </a:txBody>
                  <a:tcPr/>
                </a:tc>
              </a:tr>
              <a:tr h="52437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Организация питания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Организовано и реализуется двухразовое питание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3257">
                <a:tc>
                  <a:txBody>
                    <a:bodyPr/>
                    <a:lstStyle/>
                    <a:p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взаимодействия</a:t>
                      </a:r>
                    </a:p>
                    <a:p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 родителями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основе договора   с родителями</a:t>
                      </a:r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15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Взаимодействие с ООЦ «Няганская   школа -интернат для  обучающихся с ОВЗ»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Организовано и реализуется на основе двустороннего соглашения 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5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Организация взаимодействия  с ТПМПК г.Нягань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ППк МАОУ МО г.Нягань  «НОШ №9» организует свою работу во взаимодействии с ТПМПК г.Нягани.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836712"/>
          <a:ext cx="749935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Архитектурная</a:t>
                      </a:r>
                      <a:r>
                        <a:rPr lang="ru-RU" baseline="0" dirty="0" smtClean="0"/>
                        <a:t> среда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/>
                          </a:solidFill>
                        </a:rPr>
                        <a:t>Внеучебное пространство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Учебное пространство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сенсорная комната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• зона отдыха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комната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зона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1"/>
                          </a:solidFill>
                        </a:rPr>
                        <a:t>Учебный</a:t>
                      </a:r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 кабинет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условия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_viber_2021-04-25_19-49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563888" cy="4221088"/>
          </a:xfrm>
          <a:prstGeom prst="rect">
            <a:avLst/>
          </a:prstGeom>
        </p:spPr>
      </p:pic>
      <p:pic>
        <p:nvPicPr>
          <p:cNvPr id="10" name="Рисунок 9" descr="изображение_viber_2021-04-25_19-50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36912"/>
            <a:ext cx="3384376" cy="4221088"/>
          </a:xfrm>
          <a:prstGeom prst="rect">
            <a:avLst/>
          </a:prstGeom>
        </p:spPr>
      </p:pic>
      <p:pic>
        <p:nvPicPr>
          <p:cNvPr id="11" name="Рисунок 10" descr="изображение_viber_2021-04-25_19-49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636912"/>
            <a:ext cx="2771800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692696"/>
          <a:ext cx="749935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16485">
                <a:tc grid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4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/>
                          </a:solidFill>
                        </a:rPr>
                        <a:t>Специальное оборудование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10333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игровой комнаты  (мягкие маты и модули);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для сенсорной комнаты: мягкие пуфы, ковровое покрытие,  аудиооборудование (с набором дисков музыкальных и звуков природы); модули Монтесори, песочница, сухой душ, сухой бассейн и др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600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парты с изменяющимся углом наклона; закрепленной подставкой для ручек, карандашей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стенды с опорными материалами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(правила поведения в школе, классе)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/>
                          </a:solidFill>
                        </a:rPr>
                        <a:t>• </a:t>
                      </a:r>
                      <a:r>
                        <a:rPr kumimoji="0" lang="ru-RU" sz="16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компьютерное оборудование класса (ПК, проектор, экран)</a:t>
                      </a:r>
                      <a:endParaRPr lang="ru-RU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2606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 условия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_viber_2021-04-25_19-47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3059832" cy="3429000"/>
          </a:xfrm>
          <a:prstGeom prst="rect">
            <a:avLst/>
          </a:prstGeom>
        </p:spPr>
      </p:pic>
      <p:pic>
        <p:nvPicPr>
          <p:cNvPr id="8" name="Рисунок 7" descr="изображение_viber_2021-04-25_19-47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356992"/>
            <a:ext cx="2304256" cy="3501008"/>
          </a:xfrm>
          <a:prstGeom prst="rect">
            <a:avLst/>
          </a:prstGeom>
        </p:spPr>
      </p:pic>
      <p:pic>
        <p:nvPicPr>
          <p:cNvPr id="9" name="Рисунок 8" descr="изображение_viber_2021-04-25_19-48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211" y="3356992"/>
            <a:ext cx="2945789" cy="3501008"/>
          </a:xfrm>
          <a:prstGeom prst="rect">
            <a:avLst/>
          </a:prstGeom>
        </p:spPr>
      </p:pic>
      <p:pic>
        <p:nvPicPr>
          <p:cNvPr id="10" name="Рисунок 9" descr="изображение_viber_2021-04-25_19-48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56992"/>
            <a:ext cx="2160240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03648" y="764704"/>
          <a:ext cx="7499350" cy="539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Программно-методическое обеспечение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Адаптированная основная образовательная программа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Коррекционно-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 программы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для формирования коммуникативных навыков и психических функций, программы логопедической работы, программы деятельности дефектолога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Индивидуальная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образовательная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Составляется раз в полугодие с учетом особенностей развития ребенка с возможностью дозирования темпа прохождения и объема учебного</a:t>
                      </a:r>
                    </a:p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материала, корректируется в</a:t>
                      </a:r>
                    </a:p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течение учебного года на консилиумах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Учебно-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методические материалы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«Школа России»,  </a:t>
                      </a:r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материалы для коррекционно-развивающей </a:t>
                      </a:r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логопеда</a:t>
                      </a:r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дефектолога, психолога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образование и воспитательная работа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 дополнительного </a:t>
                      </a:r>
                    </a:p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проекта «Фабрика миров», посещение школьного кружка «Необычное в обычном». </a:t>
                      </a:r>
                      <a:br>
                        <a:rPr lang="ru-RU" sz="1400" b="0" i="0" u="none" strike="noStrike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дополнительного образования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внеучебной деятельности индивидуально или в малых группах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476672"/>
          <a:ext cx="749935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Организация образовательного процесса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Формы и методы организации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образовательного процесса</a:t>
                      </a:r>
                      <a:endParaRPr kumimoji="0" lang="ru-RU" sz="140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активная и интерактивная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• фронтальная, подгрупповая, малогрупповая,  индивидуальная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индивидуального подхода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дозирование учебных и эмоциональных нагрузок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•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гибкий режим нахождения в среде сверстников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оценивания 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достижений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система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оценивания достижений. </a:t>
                      </a:r>
                      <a:endParaRPr kumimoji="0" lang="ru-RU" sz="180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позитивного подкрепления одобряемых</a:t>
                      </a:r>
                    </a:p>
                    <a:p>
                      <a:pPr algn="just"/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форм </a:t>
                      </a:r>
                      <a:r>
                        <a:rPr kumimoji="0" lang="ru-RU" sz="18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поведения.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1795</TotalTime>
  <Words>770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Муниципальное автономное образовательное учреждение  муниципального образования город Нягань  «Начальная общеобразовательная школа № 9»                     ОСОБЕННОСТИ СОЗДАНИЯ СПЕЦИАЛЬНЫХ УСЛОВИЙ ОБУЧЕНИЯ И ВОСПИТАНИЯ  ДЕТЕЙ С РАС</vt:lpstr>
      <vt:lpstr>       Цель: создание специальных образовательных условий, направленных на оптимальное развитие и адаптацию детей, интеграцию семьи и ребенка в общество, профилактику или снижение выраженности ограничений жизнедеятельности, укрепление физического и психического здоровья, повышение доступности образования, в том числе дополнительного, для детей с расстройствами аутистического спектра    c особыми образовательными потребностями    </vt:lpstr>
      <vt:lpstr> • потребность в периоде индивидуализированной «подготовки» к школьному обучению; • в индивидуально дозированном введении в ситуацию обучения в группе детей; • в специальной работе педагога по установлению и развитию эмоционального контакта с ребенком, позволяющего оказать ему помощь в осмыслении происходящего;  • в создании условий обучения, обеспечивающих сенсорный и эмоциональный комфорт ребенка; • в дозировании введения в его жизнь новизны и трудностей; • в дозировании учебной нагрузки с учетом темпа и работоспособности; • в особенно четкой и упорядоченной временно-пространственной структуре образовательной среды, поддерживающей учебную деятельность ребенка; • в специальной отработке форм адекватного учебного поведения ребенка, навыков коммуникации и взаимодействия с учителем; • в сопровождении тьютора при наличии поведенческих нарушений; • в организации обучения с учетом специфики освоения навыков и усвоения информации при аутистических расстройствах; • в постоянной помощи ребенку на уроке в осмыслении усваиваемых знаний и умений, не допускающем их механического использования для аутостимуляции; • в индивидуализации программы обучения, в том числе для использования в социальном развитии ребенка существующих у него избирательных способностей (в составлении индивидуальной образовательной программы по разным предметным областям; • в проведении индивидуальных и групповых занятий с психологом, с  дефектологом и логопедом; • в организации занятий, способствующих формированию представлений об окружающем, отработке средств коммуникации социально-бытовых навыков; • в индивидуализированной оценке достижений ребенка с учетом его особенностей; • в психологическом сопровождении, оптимизирующем взаимодействие ребенка с педагогами и соучениками; • в психологическом сопровождении, отлаживающем взаимодействие семьи и образовательного учреждения; • в индивидуально дозированном и постепенном расширении образовательного пространства ребенка за пределы образовательного учреждения.</vt:lpstr>
      <vt:lpstr>       Специальные образовательные условия  распределены по  ресурсным сферам: 1. Организационные условия 2. Материально-технические (включая архитектурные) условия 3. Организационно-педагогические условия: программно-методическое обеспечение образовательного и воспитательного процесса 4. Психолого-педагогическое сопровождение детей  5. Кадровые условия    </vt:lpstr>
      <vt:lpstr> </vt:lpstr>
      <vt:lpstr> </vt:lpstr>
      <vt:lpstr> </vt:lpstr>
      <vt:lpstr>3. Организационно-педагогические условия </vt:lpstr>
      <vt:lpstr> </vt:lpstr>
      <vt:lpstr> </vt:lpstr>
      <vt:lpstr> </vt:lpstr>
      <vt:lpstr>                    Анализ результативности предоставляемой помощи детям с РАС   по результатам изучения социально-психологической адаптации 2019-2020 уч.г.                    </vt:lpstr>
      <vt:lpstr>                    Анализ результативности предоставляемой помощи детям с РАС   по результатам изучения социально-психологической адаптации 2019-2020 уч.г. (1 класс)                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ДЕТЕЙ С ОГРАНИЧЕННЫМИ ВОЗМОЖНОСТЯМИ ЗДОРОВЬЯ В ИНКЛЮЗИИ.</dc:title>
  <dc:creator>Наташа</dc:creator>
  <cp:lastModifiedBy>1</cp:lastModifiedBy>
  <cp:revision>138</cp:revision>
  <dcterms:created xsi:type="dcterms:W3CDTF">2015-08-19T09:12:54Z</dcterms:created>
  <dcterms:modified xsi:type="dcterms:W3CDTF">2021-04-25T17:35:29Z</dcterms:modified>
</cp:coreProperties>
</file>