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9" r:id="rId2"/>
    <p:sldId id="260" r:id="rId3"/>
    <p:sldId id="271" r:id="rId4"/>
    <p:sldId id="269" r:id="rId5"/>
    <p:sldId id="268" r:id="rId6"/>
    <p:sldId id="274" r:id="rId7"/>
    <p:sldId id="275" r:id="rId8"/>
    <p:sldId id="278" r:id="rId9"/>
    <p:sldId id="279" r:id="rId10"/>
    <p:sldId id="266" r:id="rId11"/>
    <p:sldId id="273" r:id="rId12"/>
    <p:sldId id="270" r:id="rId13"/>
    <p:sldId id="272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95553363673595E-2"/>
          <c:y val="5.460153090798827E-2"/>
          <c:w val="0.9294660433070866"/>
          <c:h val="0.81366210545877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1четверть 2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Литературное чтение</c:v>
                </c:pt>
                <c:pt idx="3">
                  <c:v>Математика</c:v>
                </c:pt>
                <c:pt idx="4">
                  <c:v>Окружающий мир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</c:v>
                </c:pt>
                <c:pt idx="1">
                  <c:v>3.3</c:v>
                </c:pt>
                <c:pt idx="2">
                  <c:v>3.8</c:v>
                </c:pt>
                <c:pt idx="3">
                  <c:v>3.7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B-4D42-96AB-201AC1AD70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Итоговые 2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Литературное чтение</c:v>
                </c:pt>
                <c:pt idx="3">
                  <c:v>Математика</c:v>
                </c:pt>
                <c:pt idx="4">
                  <c:v>Окружающий мир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3.7</c:v>
                </c:pt>
                <c:pt idx="2">
                  <c:v>4.0999999999999996</c:v>
                </c:pt>
                <c:pt idx="3">
                  <c:v>3.9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B-4D42-96AB-201AC1AD70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четверть 3 класс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Английский язык</c:v>
                </c:pt>
                <c:pt idx="1">
                  <c:v>Русский язык</c:v>
                </c:pt>
                <c:pt idx="2">
                  <c:v>Литературное чтение</c:v>
                </c:pt>
                <c:pt idx="3">
                  <c:v>Математика</c:v>
                </c:pt>
                <c:pt idx="4">
                  <c:v>Окружающий мир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4.3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B-4D42-96AB-201AC1AD7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416704"/>
        <c:axId val="310413992"/>
      </c:barChart>
      <c:catAx>
        <c:axId val="3144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0413992"/>
        <c:crosses val="autoZero"/>
        <c:auto val="1"/>
        <c:lblAlgn val="ctr"/>
        <c:lblOffset val="100"/>
        <c:noMultiLvlLbl val="0"/>
      </c:catAx>
      <c:valAx>
        <c:axId val="31041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4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1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4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032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4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75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6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6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1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1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2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4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1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4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8DFD-CE14-4AA2-942E-51CCA9C25B10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378976-9E99-4511-980B-D18A4D770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9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b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город Нягань</a:t>
            </a:r>
            <a:b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«Начальная общеобразовательная школа № 9»</a:t>
            </a:r>
            <a:br>
              <a:rPr lang="ru-RU" sz="1600" spc="0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468387"/>
            <a:ext cx="9393948" cy="3880773"/>
          </a:xfrm>
        </p:spPr>
        <p:txBody>
          <a:bodyPr>
            <a:normAutofit/>
          </a:bodyPr>
          <a:lstStyle/>
          <a:p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СПЕЦИАЛЬНЫЕ МЕТОДЫ И ТЕХНОЛОГИИ, ПРИМЕНЯЕМЫЕ В РАБОТЕ С ДЕТЬМИ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РАССТРОЙСВАМИ АУТИСТИЧЕСКОГО СПЕКТРА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5531" y="6094579"/>
            <a:ext cx="1460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0F6FC6"/>
              </a:buClr>
              <a:buSzPct val="80000"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Нягань</a:t>
            </a:r>
            <a:r>
              <a:rPr lang="ru-RU" sz="16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4152" y="5164842"/>
            <a:ext cx="3729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spcBef>
                <a:spcPct val="0"/>
              </a:spcBef>
            </a:pPr>
            <a:endParaRPr lang="ru-RU" sz="1600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6" y="209143"/>
            <a:ext cx="1964204" cy="16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228" y="536498"/>
            <a:ext cx="6932985" cy="1112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Участие </a:t>
            </a: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школьных, городских, региональных конкурсах и олимпиад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ах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336">
            <a:off x="2908627" y="2326823"/>
            <a:ext cx="1408028" cy="19516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9696">
            <a:off x="1470632" y="2740301"/>
            <a:ext cx="1406414" cy="1949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14">
            <a:off x="6189766" y="2231029"/>
            <a:ext cx="1348966" cy="1869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761" y="2194339"/>
            <a:ext cx="1359841" cy="18848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29" y="4269832"/>
            <a:ext cx="1547677" cy="21451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369">
            <a:off x="2825066" y="4369181"/>
            <a:ext cx="1575149" cy="21832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478">
            <a:off x="6240669" y="4399121"/>
            <a:ext cx="1569605" cy="2175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443">
            <a:off x="7688295" y="2631234"/>
            <a:ext cx="1348965" cy="18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703" y="679010"/>
            <a:ext cx="5615913" cy="8400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Внеурочная деятельность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5" y="4736062"/>
            <a:ext cx="973363" cy="6184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85" y="5521736"/>
            <a:ext cx="1010074" cy="6037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58" y="2071439"/>
            <a:ext cx="1005228" cy="765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7406" y="2071439"/>
            <a:ext cx="6533577" cy="765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«Мир моих интересов», МАОУ МО г. Нягань «НОШ №9»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405" y="3077218"/>
            <a:ext cx="6533577" cy="610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«Шахматы»,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МО г. Нягань «НОШ №9»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407" y="3883357"/>
            <a:ext cx="6571304" cy="625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«Социокультурные истоки»,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МО г. Нягань «НОШ №9»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406" y="4678700"/>
            <a:ext cx="6571305" cy="625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«Юным Умникам и Умницам»,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МО г. Нягань «НОШ №9»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406" y="5499794"/>
            <a:ext cx="6571305" cy="6257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 фортепьяно», ДШИ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50" y="3050735"/>
            <a:ext cx="1014850" cy="676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6" y="3919604"/>
            <a:ext cx="1008172" cy="6711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940983" y="2517394"/>
            <a:ext cx="8607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922875" y="3439338"/>
            <a:ext cx="8607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78711" y="4208883"/>
            <a:ext cx="8607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978710" y="5071463"/>
            <a:ext cx="8607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013520" y="5856614"/>
            <a:ext cx="8607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806" y="181069"/>
            <a:ext cx="7776927" cy="1156947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Сравнительная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диаграмма качества знаний    за 2020-2021 и  за 1 четверть 2021-2022  учебного года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01932253"/>
              </p:ext>
            </p:extLst>
          </p:nvPr>
        </p:nvGraphicFramePr>
        <p:xfrm>
          <a:off x="701987" y="823865"/>
          <a:ext cx="8668350" cy="593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54" y="1283676"/>
            <a:ext cx="8194430" cy="4520135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Вывод: анализ  результатов, полученных  в  ходе  исследования успеваемости и  качества  знаний  учащегося с </a:t>
            </a:r>
            <a: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 </a:t>
            </a: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  начало, конец </a:t>
            </a:r>
            <a: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класса и  начало  </a:t>
            </a:r>
            <a: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класса показал: </a:t>
            </a:r>
            <a: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100% </a:t>
            </a: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успеваемость по всем предметам, положительную динамику качества усвоения адаптированной программы и усвоение программы в полном объеме.  </a:t>
            </a:r>
            <a: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1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68" y="5077327"/>
            <a:ext cx="8244830" cy="1780673"/>
          </a:xfrm>
        </p:spPr>
        <p:txBody>
          <a:bodyPr/>
          <a:lstStyle/>
          <a:p>
            <a:pPr marL="365760" lvl="0" indent="-283464" algn="ctr" defTabSz="914400">
              <a:spcBef>
                <a:spcPts val="600"/>
              </a:spcBef>
              <a:buClr>
                <a:srgbClr val="0F6FC6"/>
              </a:buCl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ctr" defTabSz="914400">
              <a:spcBef>
                <a:spcPts val="600"/>
              </a:spcBef>
              <a:buClr>
                <a:srgbClr val="0F6FC6"/>
              </a:buCl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58" y="622616"/>
            <a:ext cx="7599214" cy="445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922" y="1662649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создание специальных образовательных условий, направленных на оптимальное развитие и адаптацию детей, повышение доступности образования, для детей с расстройствами аутистического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517" y="542474"/>
            <a:ext cx="6700354" cy="1066937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Комплексное сопровождение ребенка с РАС: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58" y="3109264"/>
            <a:ext cx="1628240" cy="1705956"/>
          </a:xfrm>
        </p:spPr>
      </p:pic>
      <p:sp>
        <p:nvSpPr>
          <p:cNvPr id="9" name="Овал 8"/>
          <p:cNvSpPr/>
          <p:nvPr/>
        </p:nvSpPr>
        <p:spPr>
          <a:xfrm>
            <a:off x="7022744" y="2495850"/>
            <a:ext cx="2752255" cy="11569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10" name="Овал 9"/>
          <p:cNvSpPr/>
          <p:nvPr/>
        </p:nvSpPr>
        <p:spPr>
          <a:xfrm>
            <a:off x="3862447" y="1976019"/>
            <a:ext cx="2642227" cy="11211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6869453" y="4374096"/>
            <a:ext cx="2905546" cy="11756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ДЕФЕКТОЛОГ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9419" y="2275703"/>
            <a:ext cx="2571123" cy="12672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332145" y="4170063"/>
            <a:ext cx="2709531" cy="1271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ТЬЮТОР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74694" y="4798513"/>
            <a:ext cx="2805872" cy="12864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6405232" y="2647911"/>
            <a:ext cx="670115" cy="35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86854" y="3762596"/>
            <a:ext cx="425512" cy="574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24472" y="2557724"/>
            <a:ext cx="670115" cy="353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flipV="1">
            <a:off x="1474926" y="3572069"/>
            <a:ext cx="425512" cy="561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6454004" y="5174139"/>
            <a:ext cx="613429" cy="412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2849078" y="5082240"/>
            <a:ext cx="671007" cy="467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376" y="500711"/>
            <a:ext cx="8374455" cy="1441541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Программно-методическое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обеспечение образовательного и воспитательного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процесса: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56" y="2539764"/>
            <a:ext cx="2146685" cy="15602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04" y="2539764"/>
            <a:ext cx="2138152" cy="15476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99488" y="1866820"/>
            <a:ext cx="7405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подготовка, направленная на изучение особенностей образования обучающихся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ОВЗ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1896" y="41386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 методической литературы</a:t>
            </a: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59" y="4807702"/>
            <a:ext cx="1309977" cy="1859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20" y="5038688"/>
            <a:ext cx="1224063" cy="1709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67" y="4815543"/>
            <a:ext cx="1224063" cy="17312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97" y="4929662"/>
            <a:ext cx="1248759" cy="18190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89" y="4841634"/>
            <a:ext cx="1292692" cy="167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03" y="579421"/>
            <a:ext cx="8548148" cy="832920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Особые образовательные потребности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детей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РАС: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831" y="1584356"/>
            <a:ext cx="8830681" cy="5273644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дозирование учебной нагрузки с учетом темпа и работоспособности;</a:t>
            </a:r>
          </a:p>
          <a:p>
            <a:pPr lvl="0">
              <a:buClr>
                <a:srgbClr val="90C226"/>
              </a:buClr>
            </a:pP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четкая и упорядоченная временно-пространственная структура образовательной среды, поддерживающую учебную деятельность ребенка;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работа педагога по установлению и развитию эмоционального контакта с ребенком, позволяющего оказать ему помощь в осмыслении происходящего;</a:t>
            </a:r>
          </a:p>
          <a:p>
            <a:pPr lvl="0">
              <a:buClr>
                <a:srgbClr val="90C226"/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отработка форм адекватного учебного поведения ребенка, навыков коммуникации и взаимодействия с учителем;</a:t>
            </a:r>
          </a:p>
          <a:p>
            <a:pPr lvl="0">
              <a:buClr>
                <a:srgbClr val="90C226"/>
              </a:buClr>
            </a:pP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оддержка в развитии возможностей вербальной и невербальной коммуникации ;</a:t>
            </a:r>
            <a:endParaRPr lang="ru-RU" dirty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с учетом специфики освоения навыков и усвоения информации при аутических расстройствах;</a:t>
            </a:r>
          </a:p>
          <a:p>
            <a:pPr lvl="0">
              <a:buClr>
                <a:srgbClr val="90C226"/>
              </a:buClr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помощь ребенку на уроке в осмыслении усваиваемых знаний и умений, не допускающем их механическое использование для аутостимуляции.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8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15" y="931985"/>
            <a:ext cx="8181011" cy="1085041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25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Методы и приемы обучения и социализации  </a:t>
            </a:r>
            <a:r>
              <a:rPr lang="ru-RU" sz="25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 с РАС:</a:t>
            </a:r>
            <a:br>
              <a:rPr lang="ru-RU" sz="25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2484" y="2017026"/>
            <a:ext cx="7063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наглядных методов обучения и воспитания детей с РАС</a:t>
            </a:r>
            <a:endParaRPr lang="ru-RU" dirty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2482" y="2639611"/>
            <a:ext cx="731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практических методов обучения и воспитания детей с РАС</a:t>
            </a:r>
            <a:endParaRPr lang="ru-RU" dirty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2482" y="3262196"/>
            <a:ext cx="713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словесных методов обучения и воспитания детей с РАС</a:t>
            </a:r>
            <a:endParaRPr lang="ru-RU" dirty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22482" y="3884781"/>
            <a:ext cx="7063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dirty="0" smtClean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информационных технологий и технических средств с детьми с РАС</a:t>
            </a:r>
            <a:endParaRPr lang="ru-RU" dirty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5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9" y="5679831"/>
            <a:ext cx="3843435" cy="1302151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5278" y="606669"/>
            <a:ext cx="865282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5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наглядных методов обучения и воспитания детей с РАС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sz="25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3730" y="1543238"/>
            <a:ext cx="3508129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ВИЗУАЛИЗАЦИЯ РЕЖИМА ДНЯ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9058" y="1543238"/>
            <a:ext cx="3446583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ВИЗУАЛИЗАЦИЯ </a:t>
            </a:r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ПЛАНА УРОКА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9058" y="2998690"/>
            <a:ext cx="3446583" cy="106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НАГЛЯДНОЕ ПОДКРЕПЛЕНИЕ УЧЕБНОЙ ИНФОРМАЦИИ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9058" y="4317789"/>
            <a:ext cx="3477357" cy="1011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НАГЛЯДНОЕ ПОДКРЕПЛЕНИЕ ИНСТРУКЦИИ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730" y="2998690"/>
            <a:ext cx="3508129" cy="106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ИСПОЛЬЗОВАНИЕ  ОБРАЗЦОВ ВЫПОНЕНИЯ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3730" y="4317789"/>
            <a:ext cx="3508129" cy="1011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ВИЗУАЛИЗАЦИЯ ПРАВИЛ ПОВЕДЕНИЯ НА УРОКЕ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3732" y="5592994"/>
            <a:ext cx="3508129" cy="9736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СОЦИАЛЬНЫЕ ИСТОРИИ</a:t>
            </a:r>
            <a:endParaRPr lang="ru-RU" sz="1600" b="1" dirty="0"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9" y="5679831"/>
            <a:ext cx="3843435" cy="1302151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5278" y="606669"/>
            <a:ext cx="865282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Комплекс практических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методов обучения и воспитания детей с РАС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728" y="2130163"/>
            <a:ext cx="3508129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ИНДИВИДУАЛЬНАЯ КОРРЕКТИРОВКА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ОБЪЕМА ЗАДАНИЙ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6738" y="2130163"/>
            <a:ext cx="3446583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РАБОТЕ В ПАРЕ, ГРУППЕ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3729" y="4056854"/>
            <a:ext cx="3508129" cy="106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ПОМОЩЬ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ПЕРЕХОДАХ ОТ ОДНОЙ ДЕЯТЕЛЬНОСТИ К ДРУГОЙ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56738" y="4113371"/>
            <a:ext cx="3508129" cy="1011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ПОБУЖДЕНИЕ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САМОСТОЯТЕЛЬНОМУ ПОИСКУ ИНФОРМАЦИИ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9" y="5679831"/>
            <a:ext cx="3843435" cy="1302151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500" b="1" dirty="0" smtClean="0"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730" y="834262"/>
            <a:ext cx="9249507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Комплекс словесных  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методов обучения и воспитания детей с РАС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4244" y="2255263"/>
            <a:ext cx="3508129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АДАПТАЦИЯ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УСТНОЙ РЕЧИ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1568" y="2255263"/>
            <a:ext cx="3446583" cy="11415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ВЫПОЛНЕНИЯ ИНСТРУКЦИЙ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4409" y="4486423"/>
            <a:ext cx="3508129" cy="106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ОБОГАЩЕНИЕ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СЛОВАРЯ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8284" y="4486423"/>
            <a:ext cx="3508129" cy="10117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ОТВЕТАМ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ВОПРОСЫ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4A021">
                  <a:lumMod val="75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79131" y="4266524"/>
            <a:ext cx="1019907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474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Грань</vt:lpstr>
      <vt:lpstr>Муниципальное автономное образовательное учреждение  муниципального образования город Нягань  «Начальная общеобразовательная школа № 9» </vt:lpstr>
      <vt:lpstr>Презентация PowerPoint</vt:lpstr>
      <vt:lpstr>Комплексное сопровождение ребенка с РАС: </vt:lpstr>
      <vt:lpstr>Программно-методическое обеспечение образовательного и воспитательного процесса: </vt:lpstr>
      <vt:lpstr>Особые образовательные потребности детей с РАС: </vt:lpstr>
      <vt:lpstr> Методы и приемы обучения и социализации  детей с РАС: </vt:lpstr>
      <vt:lpstr> </vt:lpstr>
      <vt:lpstr> </vt:lpstr>
      <vt:lpstr> </vt:lpstr>
      <vt:lpstr>Участие в школьных, городских, региональных конкурсах и олимпиадах</vt:lpstr>
      <vt:lpstr>Внеурочная деятельность</vt:lpstr>
      <vt:lpstr>Сравнительная диаграмма качества знаний    за 2020-2021 и  за 1 четверть 2021-2022  учебного года</vt:lpstr>
      <vt:lpstr>Вывод: анализ  результатов, полученных  в  ходе  исследования успеваемости и  качества  знаний  учащегося с РАС на  начало, конец 2 класса и  начало  3 класса показал: 100% успеваемость по всем предметам, положительную динамику качества усвоения адаптированной программы и усвоение программы в полном объеме.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9shcool</dc:creator>
  <cp:lastModifiedBy>Степаненко</cp:lastModifiedBy>
  <cp:revision>103</cp:revision>
  <dcterms:created xsi:type="dcterms:W3CDTF">2021-11-30T10:19:08Z</dcterms:created>
  <dcterms:modified xsi:type="dcterms:W3CDTF">2023-02-13T05:48:49Z</dcterms:modified>
</cp:coreProperties>
</file>