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4318" r:id="rId2"/>
    <p:sldId id="4331" r:id="rId3"/>
    <p:sldId id="4332" r:id="rId4"/>
    <p:sldId id="4333" r:id="rId5"/>
  </p:sldIdLst>
  <p:sldSz cx="10799763" cy="6119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орудование" id="{EDE30A41-1EB8-9443-8021-381BB7D0A59B}">
          <p14:sldIdLst>
            <p14:sldId id="4318"/>
            <p14:sldId id="4331"/>
            <p14:sldId id="4332"/>
            <p14:sldId id="4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0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BFF"/>
    <a:srgbClr val="5050EB"/>
    <a:srgbClr val="00A378"/>
    <a:srgbClr val="F01F23"/>
    <a:srgbClr val="28B5FF"/>
    <a:srgbClr val="FFA000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47" autoAdjust="0"/>
    <p:restoredTop sz="96889"/>
  </p:normalViewPr>
  <p:slideViewPr>
    <p:cSldViewPr snapToGrid="0" snapToObjects="1">
      <p:cViewPr varScale="1">
        <p:scale>
          <a:sx n="69" d="100"/>
          <a:sy n="69" d="100"/>
        </p:scale>
        <p:origin x="72" y="978"/>
      </p:cViewPr>
      <p:guideLst>
        <p:guide orient="horz" pos="3560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5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055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20.03.2023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60" cy="498054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8586"/>
            <a:ext cx="2945660" cy="498054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5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055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20.03.2023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9838"/>
            <a:ext cx="59150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60" cy="498054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6"/>
            <a:ext cx="2945660" cy="498054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925B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925B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3288"/>
            <a:ext cx="6505321" cy="1477328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Централизованная подсистема</a:t>
            </a:r>
          </a:p>
          <a:p>
            <a:pPr mar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 расшифровке и анализу кардиограмм</a:t>
            </a:r>
          </a:p>
          <a:p>
            <a:pPr mar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Брянской области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Галаганов Сергей Александрович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ABFB3-091C-5F4C-9EC0-3183723DA11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Директор департамента здравоохранения Брянской области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8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https://www.depzdrav32.ru/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CB592-3B57-774A-8614-CA55502DDB33}"/>
              </a:ext>
            </a:extLst>
          </p:cNvPr>
          <p:cNvSpPr/>
          <p:nvPr/>
        </p:nvSpPr>
        <p:spPr>
          <a:xfrm>
            <a:off x="2353642" y="2068861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1" y="1757370"/>
            <a:ext cx="1080000" cy="1161589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36C78158-C25B-42CF-8F10-7264AE332B34}"/>
              </a:ext>
            </a:extLst>
          </p:cNvPr>
          <p:cNvSpPr/>
          <p:nvPr/>
        </p:nvSpPr>
        <p:spPr>
          <a:xfrm>
            <a:off x="268012" y="225461"/>
            <a:ext cx="547047" cy="5470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015B78-F940-41D3-A54A-1238BD0A44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65035" y="322484"/>
            <a:ext cx="353000" cy="3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Характеристика региона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260ECB-C9AC-A941-BFEE-BC6BFAEA50AD}"/>
              </a:ext>
            </a:extLst>
          </p:cNvPr>
          <p:cNvSpPr/>
          <p:nvPr/>
        </p:nvSpPr>
        <p:spPr>
          <a:xfrm>
            <a:off x="935385" y="1380807"/>
            <a:ext cx="31956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825 055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(70,6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F583BF-BF40-5249-A405-95A6AF38EF01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85994C-0BE8-2743-A95B-67B16BEC70DC}"/>
              </a:ext>
            </a:extLst>
          </p:cNvPr>
          <p:cNvSpPr/>
          <p:nvPr/>
        </p:nvSpPr>
        <p:spPr>
          <a:xfrm>
            <a:off x="935384" y="2151570"/>
            <a:ext cx="29976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343 716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29,4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44D3BD-3EC3-464D-AAC4-F47D94C03435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25B7F3-A8B2-F046-A987-A2FB73F11353}"/>
              </a:ext>
            </a:extLst>
          </p:cNvPr>
          <p:cNvSpPr/>
          <p:nvPr/>
        </p:nvSpPr>
        <p:spPr>
          <a:xfrm>
            <a:off x="4509761" y="1380807"/>
            <a:ext cx="23569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2 634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17AEFD-5D56-DE45-A12A-21DEB873D42A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E61F8C-EEB7-B14B-B2EC-1671BA5AA11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A28317-9C75-1646-9188-872B8CB1F23C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710E76-12F9-4640-8059-A1B6816B6B5F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66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33A96B-30F0-2B4F-9A0B-151E048640CE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7CA3AC89-7DE4-964D-8C74-E6AF32E1F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81C6356-432D-EF45-BDFD-DA12DDBB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7E53D16-E837-F441-90D6-8F659EDCE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99A5FC6-AD20-BE4A-92F1-7141FCAFFDEA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  <a:noFill/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1885E0A1-E66E-A84B-A560-2E78E3E82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7235D2-58DD-9A40-B8C0-FA54476A5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6DA23C5E-962D-214F-A30C-9C07CA69CF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B570152-04F3-AD4B-BF9E-CD810374D681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1 168 771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40CC2B0A-0C17-424C-BC6E-2D7755D7C25E}"/>
              </a:ext>
            </a:extLst>
          </p:cNvPr>
          <p:cNvSpPr/>
          <p:nvPr/>
        </p:nvSpPr>
        <p:spPr>
          <a:xfrm>
            <a:off x="6866686" y="1704108"/>
            <a:ext cx="219663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 на 01.01.2022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17" y="285932"/>
            <a:ext cx="360000" cy="3871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52" y="2203547"/>
            <a:ext cx="3384122" cy="3102114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3F18FDF-71CD-488C-B956-A72D3413ED6D}"/>
              </a:ext>
            </a:extLst>
          </p:cNvPr>
          <p:cNvSpPr/>
          <p:nvPr/>
        </p:nvSpPr>
        <p:spPr>
          <a:xfrm>
            <a:off x="268012" y="225461"/>
            <a:ext cx="547047" cy="5470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1BBD754-73BC-4466-B2F3-BA64DEE76563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365035" y="322484"/>
            <a:ext cx="353000" cy="3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17" y="285932"/>
            <a:ext cx="360000" cy="387195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3F18FDF-71CD-488C-B956-A72D3413ED6D}"/>
              </a:ext>
            </a:extLst>
          </p:cNvPr>
          <p:cNvSpPr/>
          <p:nvPr/>
        </p:nvSpPr>
        <p:spPr>
          <a:xfrm>
            <a:off x="268012" y="225461"/>
            <a:ext cx="547047" cy="5470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1BBD754-73BC-4466-B2F3-BA64DEE765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65035" y="322484"/>
            <a:ext cx="353000" cy="353000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949DF62-8BD7-4D6A-A399-A822622E8C29}"/>
              </a:ext>
            </a:extLst>
          </p:cNvPr>
          <p:cNvSpPr txBox="1">
            <a:spLocks/>
          </p:cNvSpPr>
          <p:nvPr/>
        </p:nvSpPr>
        <p:spPr>
          <a:xfrm>
            <a:off x="431942" y="1246906"/>
            <a:ext cx="4386375" cy="22159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r>
              <a:rPr lang="ru-RU" dirty="0">
                <a:solidFill>
                  <a:srgbClr val="C00000"/>
                </a:solidFill>
              </a:rPr>
              <a:t>Было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Длительный промежуток времени между выявлением патологии сердца и началом оказания своевременной медицинской помощи пациентам.</a:t>
            </a:r>
          </a:p>
          <a:p>
            <a:pPr marL="0" algn="just"/>
            <a:r>
              <a:rPr lang="ru-RU" dirty="0">
                <a:solidFill>
                  <a:srgbClr val="C00000"/>
                </a:solidFill>
              </a:rPr>
              <a:t>Отсутствие квалифицированных кадров для расшифровки ЭКГ в бригадах скорой помощи и районных ЦРБ.</a:t>
            </a:r>
          </a:p>
          <a:p>
            <a:pPr marL="0" algn="just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07FAE084-A5CC-42C8-9585-0B7D10C271BE}"/>
              </a:ext>
            </a:extLst>
          </p:cNvPr>
          <p:cNvSpPr txBox="1">
            <a:spLocks/>
          </p:cNvSpPr>
          <p:nvPr/>
        </p:nvSpPr>
        <p:spPr>
          <a:xfrm>
            <a:off x="5139027" y="1246906"/>
            <a:ext cx="5164654" cy="51090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/>
            <a:r>
              <a:rPr lang="ru-RU" dirty="0">
                <a:solidFill>
                  <a:srgbClr val="00B050"/>
                </a:solidFill>
              </a:rPr>
              <a:t>Стало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</a:t>
            </a:r>
            <a:r>
              <a:rPr lang="ru-RU" sz="1400" dirty="0">
                <a:solidFill>
                  <a:srgbClr val="00B050"/>
                </a:solidFill>
              </a:rPr>
              <a:t>ъём ЭКГ  в режиме реального времени и направление их с целью расшифровки в специализированный региональный центр обработки кардиограмм, с последующим направлением заключения на место съёма ЭКГ бригаде скорой медицинской помощи.</a:t>
            </a:r>
          </a:p>
          <a:p>
            <a:pPr marL="0" algn="just"/>
            <a:r>
              <a:rPr lang="ru-RU" sz="1400" dirty="0">
                <a:solidFill>
                  <a:srgbClr val="00B050"/>
                </a:solidFill>
              </a:rPr>
              <a:t>Бригада скорой помощи оперативно получает расшифровку ЭКГ для максимально полного оказания медицинской помощи.</a:t>
            </a:r>
          </a:p>
          <a:p>
            <a:pPr marL="0" algn="just"/>
            <a:r>
              <a:rPr lang="ru-RU" sz="1400" dirty="0">
                <a:solidFill>
                  <a:srgbClr val="00B050"/>
                </a:solidFill>
              </a:rPr>
              <a:t>Сокращено времени на корректировку маршрутизации пациента.</a:t>
            </a:r>
          </a:p>
          <a:p>
            <a:pPr marL="0" algn="just"/>
            <a:r>
              <a:rPr lang="ru-RU" sz="1400" dirty="0">
                <a:solidFill>
                  <a:srgbClr val="00B050"/>
                </a:solidFill>
              </a:rPr>
              <a:t>Заключение по ЭКГ сохраняется в электронной медицинской карте пациента.</a:t>
            </a:r>
          </a:p>
          <a:p>
            <a:pPr marL="0" algn="just"/>
            <a:endParaRPr lang="ru-RU" sz="1400" dirty="0">
              <a:solidFill>
                <a:srgbClr val="00B050"/>
              </a:solidFill>
            </a:endParaRPr>
          </a:p>
          <a:p>
            <a:pPr marL="0" algn="just"/>
            <a:r>
              <a:rPr lang="ru-RU" sz="1400" dirty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2022</a:t>
            </a:r>
            <a:r>
              <a:rPr lang="ru-RU" sz="1400" dirty="0">
                <a:solidFill>
                  <a:srgbClr val="00B050"/>
                </a:solidFill>
              </a:rPr>
              <a:t> году Подсистема по расшифровке и анализу ЭКГ</a:t>
            </a:r>
          </a:p>
          <a:p>
            <a:pPr marL="0" algn="just"/>
            <a:r>
              <a:rPr lang="ru-RU" sz="1400" dirty="0">
                <a:solidFill>
                  <a:srgbClr val="00B050"/>
                </a:solidFill>
              </a:rPr>
              <a:t>Позволила определить:</a:t>
            </a:r>
          </a:p>
          <a:p>
            <a:pPr marL="0" algn="just"/>
            <a:r>
              <a:rPr lang="ru-RU" u="sng" dirty="0">
                <a:solidFill>
                  <a:srgbClr val="00B050"/>
                </a:solidFill>
              </a:rPr>
              <a:t>115</a:t>
            </a:r>
            <a:r>
              <a:rPr lang="ru-RU" sz="1400" dirty="0">
                <a:solidFill>
                  <a:srgbClr val="00B050"/>
                </a:solidFill>
              </a:rPr>
              <a:t> острых патологий (инфаркты, рубцы, ишемии, ТЭЛА);</a:t>
            </a:r>
          </a:p>
          <a:p>
            <a:pPr marL="0" algn="just"/>
            <a:r>
              <a:rPr lang="ru-RU" u="sng" dirty="0">
                <a:solidFill>
                  <a:srgbClr val="00B050"/>
                </a:solidFill>
              </a:rPr>
              <a:t>182</a:t>
            </a:r>
            <a:r>
              <a:rPr lang="ru-RU" sz="1400" dirty="0">
                <a:solidFill>
                  <a:srgbClr val="00B050"/>
                </a:solidFill>
              </a:rPr>
              <a:t> нарушений проводимости;</a:t>
            </a:r>
          </a:p>
          <a:p>
            <a:pPr marL="0" algn="just"/>
            <a:r>
              <a:rPr lang="ru-RU" u="sng" dirty="0">
                <a:solidFill>
                  <a:srgbClr val="00B050"/>
                </a:solidFill>
              </a:rPr>
              <a:t>374</a:t>
            </a:r>
            <a:r>
              <a:rPr lang="ru-RU" sz="1400" dirty="0">
                <a:solidFill>
                  <a:srgbClr val="00B050"/>
                </a:solidFill>
              </a:rPr>
              <a:t> нарушений ритма сердца.</a:t>
            </a:r>
          </a:p>
          <a:p>
            <a:pPr marL="0" algn="just"/>
            <a:endParaRPr lang="ru-RU" sz="1400" dirty="0">
              <a:solidFill>
                <a:srgbClr val="00B050"/>
              </a:solidFill>
            </a:endParaRPr>
          </a:p>
          <a:p>
            <a:pPr marL="0" algn="just"/>
            <a:endParaRPr lang="ru-RU" sz="1400" dirty="0">
              <a:solidFill>
                <a:srgbClr val="00B050"/>
              </a:solidFill>
            </a:endParaRPr>
          </a:p>
          <a:p>
            <a:pPr marL="0" algn="just"/>
            <a:endParaRPr lang="ru-RU" sz="1400" dirty="0">
              <a:solidFill>
                <a:srgbClr val="00B050"/>
              </a:solidFill>
            </a:endParaRPr>
          </a:p>
          <a:p>
            <a:pPr marL="0" algn="just"/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946" y="749711"/>
            <a:ext cx="5983282" cy="6001643"/>
          </a:xfrm>
        </p:spPr>
        <p:txBody>
          <a:bodyPr/>
          <a:lstStyle/>
          <a:p>
            <a:pPr marL="0"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Описание практики:</a:t>
            </a:r>
          </a:p>
          <a:p>
            <a:pPr marL="0"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Подсистема позволяет осуществлять съём ЭКГ и в режиме реального времени направлять их с целью расшифровки в специализированный региональный центр обработки кардиограмм, с последующим направлением заключения на место съёма ЭКГ бригаде скорой медицинской помощи.</a:t>
            </a:r>
          </a:p>
          <a:p>
            <a:pPr marL="0"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 подсистеме подключены:</a:t>
            </a:r>
          </a:p>
          <a:p>
            <a:pPr marL="0" algn="just"/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Медицинских организаций;</a:t>
            </a:r>
          </a:p>
          <a:p>
            <a:pPr marL="0" algn="just"/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73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электрокардиографа с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GSM-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модулем дистанционной передачи данных;</a:t>
            </a:r>
          </a:p>
          <a:p>
            <a:pPr marL="0" algn="just"/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140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планшетных рабочих мест сотрудников СМП;</a:t>
            </a:r>
          </a:p>
          <a:p>
            <a:pPr marL="0" algn="just"/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algn="just"/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6626</a:t>
            </a:r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</a:rPr>
              <a:t> ЭКГ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расшифровано в 2022 год;</a:t>
            </a:r>
          </a:p>
          <a:p>
            <a:pPr marL="0" algn="just"/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Стоимость внедрения:</a:t>
            </a:r>
          </a:p>
          <a:p>
            <a:pPr marL="0"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Вариант, включающий интеграцию с МИС (текущая реализация в Брянской области), стоимость на 2021 г.:</a:t>
            </a:r>
          </a:p>
          <a:p>
            <a:pPr marL="0" algn="just"/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1 085 000 руб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- Интеграция с МИС, создание отдельной подсистемы ГИС в рамках контракта по модернизации; </a:t>
            </a:r>
          </a:p>
          <a:p>
            <a:pPr marL="0"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39 115руб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- 1 АРМ специалиста расшифровывающего центра;</a:t>
            </a:r>
          </a:p>
          <a:p>
            <a:pPr marL="0"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13 007 руб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- 1 Мобильный АРМ бригад СМП;</a:t>
            </a:r>
          </a:p>
          <a:p>
            <a:pPr marL="0"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u="sng" dirty="0">
                <a:solidFill>
                  <a:schemeClr val="accent1">
                    <a:lumMod val="75000"/>
                  </a:schemeClr>
                </a:solidFill>
              </a:rPr>
              <a:t>78 488 руб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-1 Электрокардиограф с модулем передачи данных.</a:t>
            </a:r>
          </a:p>
          <a:p>
            <a:pPr marL="0"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17" y="285932"/>
            <a:ext cx="360000" cy="387195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3F18FDF-71CD-488C-B956-A72D3413ED6D}"/>
              </a:ext>
            </a:extLst>
          </p:cNvPr>
          <p:cNvSpPr/>
          <p:nvPr/>
        </p:nvSpPr>
        <p:spPr>
          <a:xfrm>
            <a:off x="268012" y="225461"/>
            <a:ext cx="547047" cy="5470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1BBD754-73BC-4466-B2F3-BA64DEE765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65035" y="322484"/>
            <a:ext cx="353000" cy="353000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BE3BF3C6-5E44-4D72-8D76-C8E6439B01D9}"/>
              </a:ext>
            </a:extLst>
          </p:cNvPr>
          <p:cNvSpPr txBox="1">
            <a:spLocks/>
          </p:cNvSpPr>
          <p:nvPr/>
        </p:nvSpPr>
        <p:spPr>
          <a:xfrm>
            <a:off x="6700309" y="795877"/>
            <a:ext cx="3729798" cy="113877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Название мероприятия:</a:t>
            </a:r>
          </a:p>
          <a:p>
            <a:pPr marL="0" algn="just"/>
            <a:r>
              <a:rPr lang="ru-RU" sz="1400" u="sng" dirty="0">
                <a:solidFill>
                  <a:schemeClr val="accent1">
                    <a:lumMod val="75000"/>
                  </a:schemeClr>
                </a:solidFill>
              </a:rPr>
              <a:t>Централизованная подсистема по расшифровке и анализу кардиограмм Брянской области</a:t>
            </a:r>
          </a:p>
          <a:p>
            <a:pPr marL="0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8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61952</TotalTime>
  <Words>382</Words>
  <Application>Microsoft Office PowerPoint</Application>
  <PresentationFormat>Произвольный</PresentationFormat>
  <Paragraphs>61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Segoe UI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Anastasia</cp:lastModifiedBy>
  <cp:revision>3907</cp:revision>
  <cp:lastPrinted>2023-01-18T05:47:17Z</cp:lastPrinted>
  <dcterms:created xsi:type="dcterms:W3CDTF">2021-02-15T16:51:07Z</dcterms:created>
  <dcterms:modified xsi:type="dcterms:W3CDTF">2023-03-20T11:23:58Z</dcterms:modified>
</cp:coreProperties>
</file>