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3" r:id="rId3"/>
    <p:sldId id="264" r:id="rId4"/>
    <p:sldId id="284" r:id="rId5"/>
    <p:sldId id="285" r:id="rId6"/>
    <p:sldId id="273" r:id="rId7"/>
    <p:sldId id="286" r:id="rId8"/>
    <p:sldId id="266" r:id="rId9"/>
    <p:sldId id="283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F29"/>
    <a:srgbClr val="9ACB39"/>
    <a:srgbClr val="595959"/>
    <a:srgbClr val="297D5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334971011850296E-2"/>
          <c:y val="3.8449123076362869E-2"/>
          <c:w val="0.90540180283661997"/>
          <c:h val="0.78916090694994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1116</c:v>
                </c:pt>
                <c:pt idx="1">
                  <c:v>2400</c:v>
                </c:pt>
                <c:pt idx="2">
                  <c:v>3100</c:v>
                </c:pt>
                <c:pt idx="3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8-4EFB-B681-FAD5FD58D4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Базовые курсы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8-4EFB-B681-FAD5FD58D4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Первая профессия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88-4EFB-B681-FAD5FD58D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7129072"/>
        <c:axId val="597137392"/>
        <c:axId val="0"/>
      </c:bar3DChart>
      <c:catAx>
        <c:axId val="59712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137392"/>
        <c:crosses val="autoZero"/>
        <c:auto val="1"/>
        <c:lblAlgn val="ctr"/>
        <c:lblOffset val="100"/>
        <c:noMultiLvlLbl val="0"/>
      </c:catAx>
      <c:valAx>
        <c:axId val="59713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12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4C6180-C4D7-44EB-91C2-F2986497964A}" type="datetime1">
              <a:rPr lang="ru-RU" smtClean="0"/>
              <a:t>24.03.2023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D50D-2287-4053-9796-500DFA5D700B}" type="datetime1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2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68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09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50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9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6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7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54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 descr="Разделитель титульного слайда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Полилиния: Фигура 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Полилиния: Фигура 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Полилиния: Фигура 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олилиния: Фигура 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: Фигура 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8" name="Рисунок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Рисунок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Скругленный прямоуголь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5" name="Скругленный прямоуголь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6" name="Прямоугольник: Скругленные углы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7" name="Скругленный прямоуголь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8" name="Скругленный прямоуголь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Сюда можно добавить выделенный 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Заголовок раздела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9057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54076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5" name="Прямая со стрелкой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50" name="Текст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,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пасибо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lnSpc>
                <a:spcPct val="70000"/>
              </a:lnSpc>
              <a:defRPr sz="55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Контактный номер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3" name="Рисунок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Рисунок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маркера-изображения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угольник 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ru-RU" sz="1200" noProof="0" dirty="0">
                <a:solidFill>
                  <a:schemeClr val="tx2"/>
                </a:solidFill>
                <a:latin typeface="+mj-lt"/>
              </a:rPr>
              <a:t>Ваш логотип или название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image" Target="../media/image3.jpg"/><Relationship Id="rId4" Type="http://schemas.openxmlformats.org/officeDocument/2006/relationships/image" Target="../media/image15.sv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3.jp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svg"/><Relationship Id="rId11" Type="http://schemas.openxmlformats.org/officeDocument/2006/relationships/image" Target="../media/image2.png"/><Relationship Id="rId10" Type="http://schemas.openxmlformats.org/officeDocument/2006/relationships/image" Target="../media/image62.sv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173428" y="164976"/>
            <a:ext cx="12018572" cy="6684572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Путешествие в профессию </a:t>
            </a:r>
            <a:endParaRPr lang="ru-RU" dirty="0"/>
          </a:p>
        </p:txBody>
      </p:sp>
      <p:cxnSp>
        <p:nvCxnSpPr>
          <p:cNvPr id="15" name="Прямая соединительная линия 14" descr="Разделитель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Проект ранней профориентации школьников</a:t>
            </a:r>
            <a:endParaRPr lang="ru-RU" dirty="0"/>
          </a:p>
        </p:txBody>
      </p:sp>
      <p:grpSp>
        <p:nvGrpSpPr>
          <p:cNvPr id="34" name="Группа 33" title="геометрическая фигура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14" y="2599434"/>
            <a:ext cx="834876" cy="669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34" y="2635564"/>
            <a:ext cx="1700839" cy="5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 descr="лупа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 smtClean="0"/>
              <a:t>1-4 класс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Знакомство с профессиями</a:t>
            </a:r>
            <a:endParaRPr lang="ru-RU" dirty="0"/>
          </a:p>
        </p:txBody>
      </p:sp>
      <p:cxnSp>
        <p:nvCxnSpPr>
          <p:cNvPr id="75" name="Прямая соединительная линия 74" descr="Первый разделитель на слайде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 descr="листва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 smtClean="0"/>
              <a:t>5-8 класс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Формирование базовых навыков</a:t>
            </a:r>
            <a:endParaRPr lang="ru-RU" dirty="0"/>
          </a:p>
        </p:txBody>
      </p:sp>
      <p:cxnSp>
        <p:nvCxnSpPr>
          <p:cNvPr id="77" name="Прямая соединительная линия 76" descr="Второй разделитель на слайде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 descr="яблоко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73898" y="2358091"/>
            <a:ext cx="854075" cy="854075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 smtClean="0"/>
              <a:t>9-11 класс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Освоение первой профессии</a:t>
            </a:r>
            <a:endParaRPr lang="ru-RU" dirty="0"/>
          </a:p>
        </p:txBody>
      </p:sp>
      <p:pic>
        <p:nvPicPr>
          <p:cNvPr id="179" name="Рисунок 178" descr="Рисунок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8" y="6041354"/>
            <a:ext cx="2190415" cy="7251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Решение: 3 шага к профессиональному самоопределению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78" y="1633702"/>
            <a:ext cx="2756640" cy="27566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 descr="Рисунок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/>
          <a:p>
            <a:pPr rtl="0"/>
            <a:r>
              <a:rPr lang="ru-RU" sz="2800" dirty="0" smtClean="0"/>
              <a:t>Первый шаг. Мастер-классы</a:t>
            </a:r>
            <a:endParaRPr lang="ru-RU" sz="2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36912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Длительность занятия</a:t>
            </a:r>
            <a:endParaRPr lang="ru-RU" dirty="0"/>
          </a:p>
        </p:txBody>
      </p:sp>
      <p:sp>
        <p:nvSpPr>
          <p:cNvPr id="78" name="Текст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33010" y="1728396"/>
            <a:ext cx="2001317" cy="720000"/>
          </a:xfrm>
        </p:spPr>
        <p:txBody>
          <a:bodyPr rtlCol="0"/>
          <a:lstStyle/>
          <a:p>
            <a:pPr rtl="0"/>
            <a:r>
              <a:rPr lang="ru-RU" dirty="0" smtClean="0"/>
              <a:t>1-2 </a:t>
            </a:r>
            <a:r>
              <a:rPr lang="ru-RU" dirty="0" err="1" smtClean="0"/>
              <a:t>ак</a:t>
            </a:r>
            <a:r>
              <a:rPr lang="ru-RU" dirty="0" smtClean="0"/>
              <a:t>. часа в игровой форме с обязательной практической частью</a:t>
            </a:r>
            <a:endParaRPr lang="ru-RU" dirty="0"/>
          </a:p>
        </p:txBody>
      </p:sp>
      <p:cxnSp>
        <p:nvCxnSpPr>
          <p:cNvPr id="79" name="Прямая соединительная линия 78" descr="Первый разделитель на слайде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8283" y="294130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Периодичность</a:t>
            </a:r>
            <a:endParaRPr lang="ru-RU" dirty="0"/>
          </a:p>
        </p:txBody>
      </p:sp>
      <p:sp>
        <p:nvSpPr>
          <p:cNvPr id="76" name="Текст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5225" y="3312792"/>
            <a:ext cx="2001317" cy="720000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ru-RU" dirty="0"/>
              <a:t>1 раз в месяц   </a:t>
            </a:r>
          </a:p>
          <a:p>
            <a:pPr rtl="0">
              <a:spcBef>
                <a:spcPts val="0"/>
              </a:spcBef>
            </a:pPr>
            <a:r>
              <a:rPr lang="ru-RU" dirty="0"/>
              <a:t>9 месяцев в году</a:t>
            </a:r>
            <a:br>
              <a:rPr lang="ru-RU" dirty="0"/>
            </a:br>
            <a:endParaRPr lang="ru-RU" dirty="0"/>
          </a:p>
        </p:txBody>
      </p:sp>
      <p:cxnSp>
        <p:nvCxnSpPr>
          <p:cNvPr id="80" name="Прямая соединительная линия 79" descr="Второй разделитель на слайде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20371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5225" y="451348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77" name="Текст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66629"/>
            <a:ext cx="2001317" cy="720000"/>
          </a:xfrm>
        </p:spPr>
        <p:txBody>
          <a:bodyPr rtlCol="0"/>
          <a:lstStyle/>
          <a:p>
            <a:pPr rtl="0"/>
            <a:r>
              <a:rPr lang="ru-RU" dirty="0" smtClean="0"/>
              <a:t>Определить интересующие направления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8" y="6041354"/>
            <a:ext cx="2190415" cy="725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44" y="2422263"/>
            <a:ext cx="3396217" cy="33962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2" descr="Песочные часы Компьютерные иконки Пески времени Пиктограмма, Песочные часы,  время, таймер png | PNGE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5" y="1544128"/>
            <a:ext cx="1072451" cy="10724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ree Icon Calendar #77322 - Free Icons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36" y="3157308"/>
            <a:ext cx="933008" cy="933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выбор, судебное решение, решение, ассортимент, выбраковка значо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40" y="45992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23" y="432000"/>
            <a:ext cx="4775976" cy="432000"/>
          </a:xfrm>
        </p:spPr>
        <p:txBody>
          <a:bodyPr rtlCol="0"/>
          <a:lstStyle/>
          <a:p>
            <a:pPr rtl="0"/>
            <a:r>
              <a:rPr lang="ru-RU" sz="2800" dirty="0" smtClean="0"/>
              <a:t>Второй шаг. Базовые навыки</a:t>
            </a:r>
            <a:endParaRPr lang="ru-RU" sz="2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36912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Длительность занятия</a:t>
            </a:r>
            <a:endParaRPr lang="ru-RU" dirty="0"/>
          </a:p>
        </p:txBody>
      </p:sp>
      <p:sp>
        <p:nvSpPr>
          <p:cNvPr id="78" name="Текст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33010" y="1728396"/>
            <a:ext cx="2001317" cy="720000"/>
          </a:xfrm>
        </p:spPr>
        <p:txBody>
          <a:bodyPr rtlCol="0"/>
          <a:lstStyle/>
          <a:p>
            <a:pPr rtl="0"/>
            <a:r>
              <a:rPr lang="ru-RU" dirty="0" smtClean="0"/>
              <a:t> 4 </a:t>
            </a:r>
            <a:r>
              <a:rPr lang="ru-RU" dirty="0" err="1" smtClean="0"/>
              <a:t>ак</a:t>
            </a:r>
            <a:r>
              <a:rPr lang="ru-RU" dirty="0" smtClean="0"/>
              <a:t>. часа с обязательной практической частью</a:t>
            </a:r>
            <a:endParaRPr lang="ru-RU" dirty="0"/>
          </a:p>
        </p:txBody>
      </p:sp>
      <p:cxnSp>
        <p:nvCxnSpPr>
          <p:cNvPr id="79" name="Прямая соединительная линия 78" descr="Первый разделитель на слайде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8283" y="294130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Периодичность</a:t>
            </a:r>
            <a:endParaRPr lang="ru-RU" dirty="0"/>
          </a:p>
        </p:txBody>
      </p:sp>
      <p:sp>
        <p:nvSpPr>
          <p:cNvPr id="76" name="Текст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33009" y="3322290"/>
            <a:ext cx="2001317" cy="485489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ru-RU" dirty="0"/>
              <a:t>1 раз в </a:t>
            </a:r>
            <a:r>
              <a:rPr lang="ru-RU" dirty="0" smtClean="0"/>
              <a:t>неделю   </a:t>
            </a:r>
            <a:endParaRPr lang="ru-RU" dirty="0"/>
          </a:p>
          <a:p>
            <a:pPr rtl="0">
              <a:spcBef>
                <a:spcPts val="0"/>
              </a:spcBef>
            </a:pPr>
            <a:r>
              <a:rPr lang="ru-RU" dirty="0" smtClean="0"/>
              <a:t>5 месяцев или 2 раза в неделю 3 месяца</a:t>
            </a:r>
            <a:endParaRPr lang="ru-RU" dirty="0"/>
          </a:p>
        </p:txBody>
      </p:sp>
      <p:cxnSp>
        <p:nvCxnSpPr>
          <p:cNvPr id="80" name="Прямая соединительная линия 79" descr="Второй разделитель на слайде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20371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5225" y="451348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77" name="Текст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866629"/>
            <a:ext cx="2378687" cy="720000"/>
          </a:xfrm>
        </p:spPr>
        <p:txBody>
          <a:bodyPr rtlCol="0"/>
          <a:lstStyle/>
          <a:p>
            <a:pPr rtl="0"/>
            <a:r>
              <a:rPr lang="ru-RU" dirty="0" smtClean="0"/>
              <a:t>Освоить базовые навыки</a:t>
            </a:r>
            <a:br>
              <a:rPr lang="ru-RU" dirty="0" smtClean="0"/>
            </a:br>
            <a:r>
              <a:rPr lang="ru-RU" dirty="0" smtClean="0"/>
              <a:t>Убедиться в правильности выбора</a:t>
            </a:r>
            <a:br>
              <a:rPr lang="ru-RU" dirty="0" smtClean="0"/>
            </a:br>
            <a:r>
              <a:rPr lang="ru-RU" dirty="0" smtClean="0"/>
              <a:t>Сертификат о прохождении курсов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8" y="6041354"/>
            <a:ext cx="2190415" cy="725171"/>
          </a:xfrm>
          <a:prstGeom prst="rect">
            <a:avLst/>
          </a:prstGeom>
        </p:spPr>
      </p:pic>
      <p:pic>
        <p:nvPicPr>
          <p:cNvPr id="19" name="Рисунок 18" descr="Рисунок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8" y="81953"/>
            <a:ext cx="6218471" cy="66845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17569"/>
          <a:stretch/>
        </p:blipFill>
        <p:spPr>
          <a:xfrm>
            <a:off x="1007870" y="2276552"/>
            <a:ext cx="4055836" cy="27891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Песочные часы Компьютерные иконки Пески времени Пиктограмма, Песочные часы,  время, таймер png | PNGE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5" y="1544128"/>
            <a:ext cx="1072451" cy="10724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Icon Calendar #77322 - Free Icons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36" y="3157308"/>
            <a:ext cx="933008" cy="933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сертификат, достижение, градусов, премия бесплатно значок из Modern  Education And Knowledge P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сертификат, достижение, градусов, премия бесплатно значок из Modern  Education And Knowledge Pow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сертификат, достижение, градусов, премия бесплатно значок из Modern  Education And Knowledge Pow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сертификат, достижение, градусов, премия значо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79" y="4692041"/>
            <a:ext cx="894588" cy="8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351" y="432000"/>
            <a:ext cx="5060648" cy="432000"/>
          </a:xfrm>
        </p:spPr>
        <p:txBody>
          <a:bodyPr rtlCol="0"/>
          <a:lstStyle/>
          <a:p>
            <a:pPr rtl="0"/>
            <a:r>
              <a:rPr lang="ru-RU" sz="2800" dirty="0" smtClean="0"/>
              <a:t>Третий шаг. Первая профессия</a:t>
            </a:r>
            <a:endParaRPr lang="ru-RU" sz="2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36912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Длительность занятия</a:t>
            </a:r>
            <a:endParaRPr lang="ru-RU" dirty="0"/>
          </a:p>
        </p:txBody>
      </p:sp>
      <p:sp>
        <p:nvSpPr>
          <p:cNvPr id="78" name="Текст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33010" y="1728396"/>
            <a:ext cx="2001317" cy="720000"/>
          </a:xfrm>
        </p:spPr>
        <p:txBody>
          <a:bodyPr rtlCol="0"/>
          <a:lstStyle/>
          <a:p>
            <a:pPr rtl="0"/>
            <a:r>
              <a:rPr lang="ru-RU" dirty="0" smtClean="0"/>
              <a:t> 4 </a:t>
            </a:r>
            <a:r>
              <a:rPr lang="ru-RU" dirty="0" err="1" smtClean="0"/>
              <a:t>ак</a:t>
            </a:r>
            <a:r>
              <a:rPr lang="ru-RU" dirty="0" smtClean="0"/>
              <a:t>. часа с обязательной практической частью</a:t>
            </a:r>
            <a:endParaRPr lang="ru-RU" dirty="0"/>
          </a:p>
        </p:txBody>
      </p:sp>
      <p:cxnSp>
        <p:nvCxnSpPr>
          <p:cNvPr id="79" name="Прямая соединительная линия 78" descr="Первый разделитель на слайде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8283" y="2941308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Периодичность</a:t>
            </a:r>
            <a:endParaRPr lang="ru-RU" dirty="0"/>
          </a:p>
        </p:txBody>
      </p:sp>
      <p:sp>
        <p:nvSpPr>
          <p:cNvPr id="76" name="Текст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31481" y="3240960"/>
            <a:ext cx="2001317" cy="914151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ru-RU" dirty="0" smtClean="0"/>
              <a:t>2 раза </a:t>
            </a:r>
            <a:r>
              <a:rPr lang="ru-RU" dirty="0"/>
              <a:t>в </a:t>
            </a:r>
            <a:r>
              <a:rPr lang="ru-RU" dirty="0" smtClean="0"/>
              <a:t>неделю   </a:t>
            </a:r>
            <a:endParaRPr lang="ru-RU" dirty="0"/>
          </a:p>
          <a:p>
            <a:pPr rtl="0">
              <a:spcBef>
                <a:spcPts val="0"/>
              </a:spcBef>
            </a:pPr>
            <a:r>
              <a:rPr lang="ru-RU" dirty="0" smtClean="0"/>
              <a:t>5-6 месяцев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80" name="Прямая соединительная линия 79" descr="Второй разделитель на слайде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20371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31481" y="4453755"/>
            <a:ext cx="3276000" cy="432000"/>
          </a:xfrm>
        </p:spPr>
        <p:txBody>
          <a:bodyPr rtlCol="0"/>
          <a:lstStyle/>
          <a:p>
            <a:pPr rtl="0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77" name="Текст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31481" y="4867435"/>
            <a:ext cx="2764888" cy="720000"/>
          </a:xfrm>
        </p:spPr>
        <p:txBody>
          <a:bodyPr rtlCol="0"/>
          <a:lstStyle/>
          <a:p>
            <a:pPr rtl="0"/>
            <a:r>
              <a:rPr lang="ru-RU" dirty="0" smtClean="0"/>
              <a:t>Освоение первой профессии</a:t>
            </a:r>
            <a:br>
              <a:rPr lang="ru-RU" dirty="0" smtClean="0"/>
            </a:br>
            <a:r>
              <a:rPr lang="ru-RU" dirty="0" smtClean="0"/>
              <a:t>Свидетельство о профессии с квалификацией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8" y="6041354"/>
            <a:ext cx="2190415" cy="725171"/>
          </a:xfrm>
          <a:prstGeom prst="rect">
            <a:avLst/>
          </a:prstGeom>
        </p:spPr>
      </p:pic>
      <p:pic>
        <p:nvPicPr>
          <p:cNvPr id="17" name="Рисунок 16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64" y="28489"/>
            <a:ext cx="6193766" cy="6738036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3" y="3140015"/>
            <a:ext cx="4857068" cy="32380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2" descr="Песочные часы Компьютерные иконки Пески времени Пиктограмма, Песочные часы,  время, таймер png | PNGE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5" y="1544128"/>
            <a:ext cx="1072451" cy="10724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мплект бланк свидетельства о профессии рабочего, должности служащего  (титул, приложение, твёрдая обложка) (арт. 42018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15" y="4576418"/>
            <a:ext cx="1062263" cy="10622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ree Icon Calendar #77322 - Free Icons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36" y="3157308"/>
            <a:ext cx="933008" cy="933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2D59F-E459-41DB-985E-2CF08A5D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Развитие проекта</a:t>
            </a:r>
            <a:endParaRPr lang="ru-RU" dirty="0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FA73531D-BDF3-4C9D-B4DE-8A7074CC6D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Внедрение и апробация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838E21-DCBD-4BF3-A56B-1B0AC1845A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4125" y="3973125"/>
            <a:ext cx="553175" cy="201776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2020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7257058-2973-4B53-836C-41233BC0D2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/>
          <a:p>
            <a:pPr rtl="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ЯНВ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4F0970F-3033-4EF3-B593-8ECF1F1BC1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ФЕВ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0FBB9E34-9406-4432-A2AA-735C161D6F1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2092666" y="2116950"/>
            <a:ext cx="1793875" cy="313542"/>
          </a:xfrm>
          <a:ln>
            <a:noFill/>
          </a:ln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</a:t>
            </a:r>
            <a:r>
              <a:rPr lang="ru-RU" dirty="0" smtClean="0"/>
              <a:t>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715D1787-D9EC-42D7-9E58-06C783ACCE5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180342" y="2426361"/>
            <a:ext cx="1724394" cy="185808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Июнь 2020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1" name="Прямая со стрелкой 70" title="Линии событий временной шкалы">
            <a:extLst>
              <a:ext uri="{FF2B5EF4-FFF2-40B4-BE49-F238E27FC236}">
                <a16:creationId xmlns:a16="http://schemas.microsoft.com/office/drawing/2014/main" id="{BBE1F329-A8D2-4C03-9053-8D69618651CB}"/>
              </a:ext>
            </a:extLst>
          </p:cNvPr>
          <p:cNvCxnSpPr>
            <a:cxnSpLocks/>
          </p:cNvCxnSpPr>
          <p:nvPr/>
        </p:nvCxnSpPr>
        <p:spPr>
          <a:xfrm flipH="1">
            <a:off x="2980787" y="2688792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id="{7CCA00F5-B440-406B-A716-A13092CBFC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DD14BC5-F4CC-4A1D-B722-4B0E3AD084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АПР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B9576B-97C2-4B6F-8D7A-D3D94B000C9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МАЙ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B4DD14B-5E18-42FF-B2F1-6A2CB093836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ИЮН</a:t>
            </a:r>
          </a:p>
        </p:txBody>
      </p:sp>
      <p:cxnSp>
        <p:nvCxnSpPr>
          <p:cNvPr id="74" name="Прямая со стрелкой 73" title="Линии событий временной шкалы">
            <a:extLst>
              <a:ext uri="{FF2B5EF4-FFF2-40B4-BE49-F238E27FC236}">
                <a16:creationId xmlns:a16="http://schemas.microsoft.com/office/drawing/2014/main" id="{3D985F57-4828-4F43-9FE0-15EF491E81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2035239" y="415959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Текст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1186912" y="495858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/>
              <a:t>Фокус-группа</a:t>
            </a:r>
          </a:p>
        </p:txBody>
      </p:sp>
      <p:sp>
        <p:nvSpPr>
          <p:cNvPr id="59" name="Текст 31">
            <a:extLst>
              <a:ext uri="{FF2B5EF4-FFF2-40B4-BE49-F238E27FC236}">
                <a16:creationId xmlns:a16="http://schemas.microsoft.com/office/drawing/2014/main" id="{A3B6B7DF-5CB5-4DD4-A1FA-3CAD080EA255}"/>
              </a:ext>
            </a:extLst>
          </p:cNvPr>
          <p:cNvSpPr txBox="1">
            <a:spLocks/>
          </p:cNvSpPr>
          <p:nvPr/>
        </p:nvSpPr>
        <p:spPr>
          <a:xfrm>
            <a:off x="1200775" y="5239755"/>
            <a:ext cx="1724394" cy="18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/>
              <a:t>Июнь </a:t>
            </a:r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5F410E5-8F7F-4F9E-9FFE-E7BAE98D72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ИЮЛ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2A8B8B4-43EE-4C8C-A799-7FB8016D3DD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АВГ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E55EE5B-B6FB-4321-9477-52192E27D65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93FB8A9-9620-42A8-A149-00CC0FC29CF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ОКТ</a:t>
            </a:r>
          </a:p>
        </p:txBody>
      </p:sp>
      <p:sp>
        <p:nvSpPr>
          <p:cNvPr id="60" name="Текст 30">
            <a:extLst>
              <a:ext uri="{FF2B5EF4-FFF2-40B4-BE49-F238E27FC236}">
                <a16:creationId xmlns:a16="http://schemas.microsoft.com/office/drawing/2014/main" id="{518ED7A4-3142-4C1B-8706-E6F9BDA12CD4}"/>
              </a:ext>
            </a:extLst>
          </p:cNvPr>
          <p:cNvSpPr txBox="1">
            <a:spLocks/>
          </p:cNvSpPr>
          <p:nvPr/>
        </p:nvSpPr>
        <p:spPr>
          <a:xfrm>
            <a:off x="3987763" y="2123064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/>
              <a:t>Обратная связь</a:t>
            </a:r>
          </a:p>
        </p:txBody>
      </p:sp>
      <p:sp>
        <p:nvSpPr>
          <p:cNvPr id="61" name="Текст 31">
            <a:extLst>
              <a:ext uri="{FF2B5EF4-FFF2-40B4-BE49-F238E27FC236}">
                <a16:creationId xmlns:a16="http://schemas.microsoft.com/office/drawing/2014/main" id="{ADF4B596-4378-464E-8BA9-FB6ADF27D160}"/>
              </a:ext>
            </a:extLst>
          </p:cNvPr>
          <p:cNvSpPr txBox="1">
            <a:spLocks/>
          </p:cNvSpPr>
          <p:nvPr/>
        </p:nvSpPr>
        <p:spPr>
          <a:xfrm>
            <a:off x="4141417" y="2426361"/>
            <a:ext cx="1523145" cy="185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 smtClean="0"/>
              <a:t>Сентябрь 2020</a:t>
            </a:r>
            <a:endParaRPr lang="ru-RU" dirty="0"/>
          </a:p>
        </p:txBody>
      </p:sp>
      <p:cxnSp>
        <p:nvCxnSpPr>
          <p:cNvPr id="72" name="Прямая со стрелкой 71" title="Линии событий временной шкалы">
            <a:extLst>
              <a:ext uri="{FF2B5EF4-FFF2-40B4-BE49-F238E27FC236}">
                <a16:creationId xmlns:a16="http://schemas.microsoft.com/office/drawing/2014/main" id="{8C361AC5-6734-49E5-8506-3F22C2DF6856}"/>
              </a:ext>
            </a:extLst>
          </p:cNvPr>
          <p:cNvCxnSpPr>
            <a:cxnSpLocks/>
          </p:cNvCxnSpPr>
          <p:nvPr/>
        </p:nvCxnSpPr>
        <p:spPr>
          <a:xfrm flipH="1">
            <a:off x="4868846" y="275272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>
            <a:extLst>
              <a:ext uri="{FF2B5EF4-FFF2-40B4-BE49-F238E27FC236}">
                <a16:creationId xmlns:a16="http://schemas.microsoft.com/office/drawing/2014/main" id="{5D9E0D54-DF90-4CE3-B2EF-54C50783B7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НОЯ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CCC6E1D-9B5C-4276-A7D2-B86F661B7D4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45EDCB7-4237-4A5E-9B93-7DD3CD3C4F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ЯНВ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449364A-2889-46F4-AB8E-EB64958B16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08325" y="3973125"/>
            <a:ext cx="553175" cy="201776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2021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75" name="Прямая со стрелкой 74" title="Линии событий временной шкалы">
            <a:extLst>
              <a:ext uri="{FF2B5EF4-FFF2-40B4-BE49-F238E27FC236}">
                <a16:creationId xmlns:a16="http://schemas.microsoft.com/office/drawing/2014/main" id="{40DC3788-4E8E-4F3D-BD1E-8EFA13B0705B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45721" y="4033535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Текст 31">
            <a:extLst>
              <a:ext uri="{FF2B5EF4-FFF2-40B4-BE49-F238E27FC236}">
                <a16:creationId xmlns:a16="http://schemas.microsoft.com/office/drawing/2014/main" id="{096832AE-2EF2-4535-996B-35001117AE74}"/>
              </a:ext>
            </a:extLst>
          </p:cNvPr>
          <p:cNvSpPr txBox="1">
            <a:spLocks/>
          </p:cNvSpPr>
          <p:nvPr/>
        </p:nvSpPr>
        <p:spPr>
          <a:xfrm>
            <a:off x="4406346" y="4896741"/>
            <a:ext cx="1617335" cy="34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/>
              <a:t>Н</a:t>
            </a:r>
            <a:r>
              <a:rPr lang="ru-RU" dirty="0" smtClean="0"/>
              <a:t>оябрь 2021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7936DD04-54B5-45E1-B77E-535E48E1D46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ФЕВ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E1BC326-1FAE-422A-BA37-4C92724EF47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24CF4B32-44BD-46E1-B99A-1ADBAC380AC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АПР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5DD0D4ED-8247-483E-A339-415BFA0545C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МАЙ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F8DA1472-0F22-45EC-9606-34DC3AF9CA7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ИЮН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BED3DA06-A855-49CE-8356-4A9D947FC82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ИЮЛ</a:t>
            </a:r>
          </a:p>
        </p:txBody>
      </p:sp>
      <p:sp>
        <p:nvSpPr>
          <p:cNvPr id="66" name="Текст 30">
            <a:extLst>
              <a:ext uri="{FF2B5EF4-FFF2-40B4-BE49-F238E27FC236}">
                <a16:creationId xmlns:a16="http://schemas.microsoft.com/office/drawing/2014/main" id="{926B0AAB-FFB2-4EF7-823F-9CC4BE3F9038}"/>
              </a:ext>
            </a:extLst>
          </p:cNvPr>
          <p:cNvSpPr txBox="1">
            <a:spLocks/>
          </p:cNvSpPr>
          <p:nvPr/>
        </p:nvSpPr>
        <p:spPr>
          <a:xfrm>
            <a:off x="5610484" y="192673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 smtClean="0"/>
              <a:t>Реализация, шаг 1, МК</a:t>
            </a:r>
            <a:endParaRPr lang="ru-RU" dirty="0"/>
          </a:p>
        </p:txBody>
      </p:sp>
      <p:sp>
        <p:nvSpPr>
          <p:cNvPr id="67" name="Текст 31">
            <a:extLst>
              <a:ext uri="{FF2B5EF4-FFF2-40B4-BE49-F238E27FC236}">
                <a16:creationId xmlns:a16="http://schemas.microsoft.com/office/drawing/2014/main" id="{8CD2E1AD-1EB5-4624-9837-0D937266EA13}"/>
              </a:ext>
            </a:extLst>
          </p:cNvPr>
          <p:cNvSpPr txBox="1">
            <a:spLocks/>
          </p:cNvSpPr>
          <p:nvPr/>
        </p:nvSpPr>
        <p:spPr>
          <a:xfrm>
            <a:off x="5765784" y="2426361"/>
            <a:ext cx="1483276" cy="185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 smtClean="0"/>
              <a:t>Январь 2021</a:t>
            </a:r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E20F207A-33A7-43C3-873C-25499611EA6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АВГ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B7E6CCF4-3AC5-455D-B1E1-9CDCE79FA2D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СЕН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357282C0-B362-4514-BC66-EC9066996AD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ОКТ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AF84C149-B9E1-4CEB-AC25-65E5E0C9ECD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НОЯ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1182FFC2-5425-4688-B728-F2248AC174B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</a:t>
            </a:r>
          </a:p>
        </p:txBody>
      </p:sp>
      <p:grpSp>
        <p:nvGrpSpPr>
          <p:cNvPr id="33" name="Группа 32" title="Линии месяцев временной шкалы">
            <a:extLst>
              <a:ext uri="{FF2B5EF4-FFF2-40B4-BE49-F238E27FC236}">
                <a16:creationId xmlns:a16="http://schemas.microsoft.com/office/drawing/2014/main" id="{AFD09076-D1F6-4F08-8939-1F1577E5A1AC}"/>
              </a:ext>
            </a:extLst>
          </p:cNvPr>
          <p:cNvGrpSpPr/>
          <p:nvPr/>
        </p:nvGrpSpPr>
        <p:grpSpPr>
          <a:xfrm>
            <a:off x="620712" y="3799174"/>
            <a:ext cx="10856346" cy="173951"/>
            <a:chOff x="620712" y="3799174"/>
            <a:chExt cx="10856346" cy="173951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1851F931-A22B-44AA-B078-8F13276740C5}"/>
                </a:ext>
              </a:extLst>
            </p:cNvPr>
            <p:cNvCxnSpPr>
              <a:stCxn id="6" idx="2"/>
              <a:endCxn id="5" idx="0"/>
            </p:cNvCxnSpPr>
            <p:nvPr/>
          </p:nvCxnSpPr>
          <p:spPr>
            <a:xfrm>
              <a:off x="620712" y="3799174"/>
              <a:ext cx="1" cy="17395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53A16F3-2319-4900-94E3-2D1EE11FE250}"/>
                </a:ext>
              </a:extLst>
            </p:cNvPr>
            <p:cNvCxnSpPr/>
            <p:nvPr/>
          </p:nvCxnSpPr>
          <p:spPr>
            <a:xfrm>
              <a:off x="109272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44FC807E-B2A8-4953-AA5C-6D49F5FE3128}"/>
                </a:ext>
              </a:extLst>
            </p:cNvPr>
            <p:cNvCxnSpPr/>
            <p:nvPr/>
          </p:nvCxnSpPr>
          <p:spPr>
            <a:xfrm>
              <a:off x="156474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2129982-9661-4201-A7A9-D830435CAF7C}"/>
                </a:ext>
              </a:extLst>
            </p:cNvPr>
            <p:cNvCxnSpPr/>
            <p:nvPr/>
          </p:nvCxnSpPr>
          <p:spPr>
            <a:xfrm>
              <a:off x="203675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8EC9CA8C-382D-4780-857E-7923D6612296}"/>
                </a:ext>
              </a:extLst>
            </p:cNvPr>
            <p:cNvCxnSpPr/>
            <p:nvPr/>
          </p:nvCxnSpPr>
          <p:spPr>
            <a:xfrm>
              <a:off x="250877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55124F5F-0D19-4683-ABFD-3276BD8C0D2A}"/>
                </a:ext>
              </a:extLst>
            </p:cNvPr>
            <p:cNvCxnSpPr/>
            <p:nvPr/>
          </p:nvCxnSpPr>
          <p:spPr>
            <a:xfrm>
              <a:off x="298078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33740EF7-5BAA-4406-9463-F2DBFE3F1764}"/>
                </a:ext>
              </a:extLst>
            </p:cNvPr>
            <p:cNvCxnSpPr/>
            <p:nvPr/>
          </p:nvCxnSpPr>
          <p:spPr>
            <a:xfrm>
              <a:off x="345280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4E722C75-9D4B-4ACF-8624-346EBA52AB0C}"/>
                </a:ext>
              </a:extLst>
            </p:cNvPr>
            <p:cNvCxnSpPr/>
            <p:nvPr/>
          </p:nvCxnSpPr>
          <p:spPr>
            <a:xfrm>
              <a:off x="392481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2D341D20-3335-4187-B094-E72F119FBFA6}"/>
                </a:ext>
              </a:extLst>
            </p:cNvPr>
            <p:cNvCxnSpPr/>
            <p:nvPr/>
          </p:nvCxnSpPr>
          <p:spPr>
            <a:xfrm>
              <a:off x="439683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BA093FB-4616-49E8-A8CB-7A95CC81F7BF}"/>
                </a:ext>
              </a:extLst>
            </p:cNvPr>
            <p:cNvCxnSpPr/>
            <p:nvPr/>
          </p:nvCxnSpPr>
          <p:spPr>
            <a:xfrm>
              <a:off x="486884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2237583E-E0FF-431F-AEFC-A3E007B41FEF}"/>
                </a:ext>
              </a:extLst>
            </p:cNvPr>
            <p:cNvCxnSpPr/>
            <p:nvPr/>
          </p:nvCxnSpPr>
          <p:spPr>
            <a:xfrm>
              <a:off x="5340862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C8CC9F1D-9948-435E-B101-CE530C3C415D}"/>
                </a:ext>
              </a:extLst>
            </p:cNvPr>
            <p:cNvCxnSpPr/>
            <p:nvPr/>
          </p:nvCxnSpPr>
          <p:spPr>
            <a:xfrm>
              <a:off x="5812877" y="3799174"/>
              <a:ext cx="1" cy="154901"/>
            </a:xfrm>
            <a:prstGeom prst="line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FDED2865-67EC-4583-B0BC-2A7549CA14FE}"/>
                </a:ext>
              </a:extLst>
            </p:cNvPr>
            <p:cNvCxnSpPr/>
            <p:nvPr/>
          </p:nvCxnSpPr>
          <p:spPr>
            <a:xfrm>
              <a:off x="628489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78E72E4E-F5B7-469D-9C2A-54960B3814DA}"/>
                </a:ext>
              </a:extLst>
            </p:cNvPr>
            <p:cNvCxnSpPr/>
            <p:nvPr/>
          </p:nvCxnSpPr>
          <p:spPr>
            <a:xfrm>
              <a:off x="675690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F2A5CFE2-8B3A-4FE1-B4D5-A3C1CDD0D60B}"/>
                </a:ext>
              </a:extLst>
            </p:cNvPr>
            <p:cNvCxnSpPr/>
            <p:nvPr/>
          </p:nvCxnSpPr>
          <p:spPr>
            <a:xfrm>
              <a:off x="722892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D8945B65-A1FD-4893-8E5B-694EBE6ABE48}"/>
                </a:ext>
              </a:extLst>
            </p:cNvPr>
            <p:cNvCxnSpPr/>
            <p:nvPr/>
          </p:nvCxnSpPr>
          <p:spPr>
            <a:xfrm>
              <a:off x="770093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69559BBA-B1D3-41F3-BCBE-CB4BB933EEA0}"/>
                </a:ext>
              </a:extLst>
            </p:cNvPr>
            <p:cNvCxnSpPr/>
            <p:nvPr/>
          </p:nvCxnSpPr>
          <p:spPr>
            <a:xfrm>
              <a:off x="817295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03F8D889-DFE8-4946-8A9F-E89EBA86CE55}"/>
                </a:ext>
              </a:extLst>
            </p:cNvPr>
            <p:cNvCxnSpPr/>
            <p:nvPr/>
          </p:nvCxnSpPr>
          <p:spPr>
            <a:xfrm>
              <a:off x="864496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899FC3E1-760C-485D-A894-659E36DBFBA0}"/>
                </a:ext>
              </a:extLst>
            </p:cNvPr>
            <p:cNvCxnSpPr/>
            <p:nvPr/>
          </p:nvCxnSpPr>
          <p:spPr>
            <a:xfrm>
              <a:off x="911698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FC2AD8BF-2DAB-46F3-9334-006C0E601416}"/>
                </a:ext>
              </a:extLst>
            </p:cNvPr>
            <p:cNvCxnSpPr/>
            <p:nvPr/>
          </p:nvCxnSpPr>
          <p:spPr>
            <a:xfrm>
              <a:off x="958899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F3ECD0E7-AEC7-4FC2-AD8C-FD1309F9C4A9}"/>
                </a:ext>
              </a:extLst>
            </p:cNvPr>
            <p:cNvCxnSpPr/>
            <p:nvPr/>
          </p:nvCxnSpPr>
          <p:spPr>
            <a:xfrm>
              <a:off x="1006101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D7C5386D-5D43-4282-AB46-61FD65332554}"/>
                </a:ext>
              </a:extLst>
            </p:cNvPr>
            <p:cNvCxnSpPr/>
            <p:nvPr/>
          </p:nvCxnSpPr>
          <p:spPr>
            <a:xfrm>
              <a:off x="1053302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70974A3F-6B41-4413-8B89-13F538C736F8}"/>
                </a:ext>
              </a:extLst>
            </p:cNvPr>
            <p:cNvCxnSpPr/>
            <p:nvPr/>
          </p:nvCxnSpPr>
          <p:spPr>
            <a:xfrm>
              <a:off x="11005042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8ABC7720-8A37-473F-B4FC-E67552008163}"/>
                </a:ext>
              </a:extLst>
            </p:cNvPr>
            <p:cNvCxnSpPr/>
            <p:nvPr/>
          </p:nvCxnSpPr>
          <p:spPr>
            <a:xfrm>
              <a:off x="11477057" y="3799174"/>
              <a:ext cx="1" cy="154901"/>
            </a:xfrm>
            <a:prstGeom prst="line">
              <a:avLst/>
            </a:prstGeom>
            <a:ln w="3175"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9B9F8F-4732-4438-9D9E-2501EE5F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8" y="6041354"/>
            <a:ext cx="2190415" cy="725171"/>
          </a:xfrm>
          <a:prstGeom prst="rect">
            <a:avLst/>
          </a:prstGeom>
        </p:spPr>
      </p:pic>
      <p:sp>
        <p:nvSpPr>
          <p:cNvPr id="78" name="Текст 30">
            <a:extLst>
              <a:ext uri="{FF2B5EF4-FFF2-40B4-BE49-F238E27FC236}">
                <a16:creationId xmlns:a16="http://schemas.microsoft.com/office/drawing/2014/main" id="{787813E1-07C6-496D-9E59-D41AD3127AD9}"/>
              </a:ext>
            </a:extLst>
          </p:cNvPr>
          <p:cNvSpPr txBox="1">
            <a:spLocks/>
          </p:cNvSpPr>
          <p:nvPr/>
        </p:nvSpPr>
        <p:spPr>
          <a:xfrm>
            <a:off x="4406346" y="5239567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vert="horz" lIns="0" tIns="36000" rIns="0" bIns="0" rtlCol="0" anchor="t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rtl="0"/>
            <a:r>
              <a:rPr lang="ru-RU" dirty="0" smtClean="0"/>
              <a:t>Корректировка</a:t>
            </a:r>
            <a:endParaRPr lang="ru-RU" dirty="0"/>
          </a:p>
        </p:txBody>
      </p:sp>
      <p:cxnSp>
        <p:nvCxnSpPr>
          <p:cNvPr id="79" name="Прямая со стрелкой 71" title="Линии событий временной шкалы">
            <a:extLst>
              <a:ext uri="{FF2B5EF4-FFF2-40B4-BE49-F238E27FC236}">
                <a16:creationId xmlns:a16="http://schemas.microsoft.com/office/drawing/2014/main" id="{8C361AC5-6734-49E5-8506-3F22C2DF6856}"/>
              </a:ext>
            </a:extLst>
          </p:cNvPr>
          <p:cNvCxnSpPr>
            <a:cxnSpLocks/>
          </p:cNvCxnSpPr>
          <p:nvPr/>
        </p:nvCxnSpPr>
        <p:spPr>
          <a:xfrm flipH="1">
            <a:off x="6283548" y="2690017"/>
            <a:ext cx="1" cy="776987"/>
          </a:xfrm>
          <a:prstGeom prst="straightConnector1">
            <a:avLst/>
          </a:prstGeom>
          <a:ln w="34925" cap="rnd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Левая фигурная скобка 3"/>
          <p:cNvSpPr/>
          <p:nvPr/>
        </p:nvSpPr>
        <p:spPr>
          <a:xfrm rot="16200000">
            <a:off x="8580138" y="1595305"/>
            <a:ext cx="600331" cy="51935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Левая фигурная скобка 82"/>
          <p:cNvSpPr/>
          <p:nvPr/>
        </p:nvSpPr>
        <p:spPr>
          <a:xfrm rot="16200000">
            <a:off x="4340170" y="2514108"/>
            <a:ext cx="600331" cy="3301465"/>
          </a:xfrm>
          <a:prstGeom prst="leftBrace">
            <a:avLst>
              <a:gd name="adj1" fmla="val 8333"/>
              <a:gd name="adj2" fmla="val 2073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Текст 9">
            <a:extLst>
              <a:ext uri="{FF2B5EF4-FFF2-40B4-BE49-F238E27FC236}">
                <a16:creationId xmlns:a16="http://schemas.microsoft.com/office/drawing/2014/main" id="{C449364A-2889-46F4-AB8E-EB64958B16DC}"/>
              </a:ext>
            </a:extLst>
          </p:cNvPr>
          <p:cNvSpPr txBox="1">
            <a:spLocks/>
          </p:cNvSpPr>
          <p:nvPr/>
        </p:nvSpPr>
        <p:spPr>
          <a:xfrm>
            <a:off x="3223054" y="4522047"/>
            <a:ext cx="890689" cy="274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1 116 чел.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5" name="Текст 9">
            <a:extLst>
              <a:ext uri="{FF2B5EF4-FFF2-40B4-BE49-F238E27FC236}">
                <a16:creationId xmlns:a16="http://schemas.microsoft.com/office/drawing/2014/main" id="{C449364A-2889-46F4-AB8E-EB64958B16DC}"/>
              </a:ext>
            </a:extLst>
          </p:cNvPr>
          <p:cNvSpPr txBox="1">
            <a:spLocks/>
          </p:cNvSpPr>
          <p:nvPr/>
        </p:nvSpPr>
        <p:spPr>
          <a:xfrm>
            <a:off x="8644967" y="4628911"/>
            <a:ext cx="890689" cy="274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2 377 чел.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0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2D59F-E459-41DB-985E-2CF08A5D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Развитие проекта</a:t>
            </a:r>
            <a:endParaRPr lang="ru-RU" dirty="0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FA73531D-BDF3-4C9D-B4DE-8A7074CC6D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Динамика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9B9F8F-4732-4438-9D9E-2501EE5F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8" y="6041354"/>
            <a:ext cx="2190415" cy="725171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/>
          <p:nvPr>
            <p:extLst>
              <p:ext uri="{D42A27DB-BD31-4B8C-83A1-F6EECF244321}">
                <p14:modId xmlns:p14="http://schemas.microsoft.com/office/powerpoint/2010/main" val="4099018241"/>
              </p:ext>
            </p:extLst>
          </p:nvPr>
        </p:nvGraphicFramePr>
        <p:xfrm>
          <a:off x="2032000" y="1666739"/>
          <a:ext cx="7097038" cy="406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2032000" y="5876435"/>
            <a:ext cx="2257196" cy="3298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*2023 - план</a:t>
            </a:r>
          </a:p>
        </p:txBody>
      </p:sp>
    </p:spTree>
    <p:extLst>
      <p:ext uri="{BB962C8B-B14F-4D97-AF65-F5344CB8AC3E}">
        <p14:creationId xmlns:p14="http://schemas.microsoft.com/office/powerpoint/2010/main" val="36928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Бизнес-модель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Возможности для каждого ребенка</a:t>
            </a:r>
            <a:endParaRPr lang="ru-RU" dirty="0"/>
          </a:p>
        </p:txBody>
      </p:sp>
      <p:pic>
        <p:nvPicPr>
          <p:cNvPr id="33" name="Рисунок 32" descr="Преподаватель">
            <a:extLst>
              <a:ext uri="{FF2B5EF4-FFF2-40B4-BE49-F238E27FC236}">
                <a16:creationId xmlns:a16="http://schemas.microsoft.com/office/drawing/2014/main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95626" y="8139774"/>
            <a:ext cx="93872" cy="93872"/>
          </a:xfrm>
        </p:spPr>
      </p:pic>
      <p:sp>
        <p:nvSpPr>
          <p:cNvPr id="18" name="Текст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71452" y="3926335"/>
            <a:ext cx="2160587" cy="756000"/>
          </a:xfrm>
        </p:spPr>
        <p:txBody>
          <a:bodyPr rtlCol="0"/>
          <a:lstStyle/>
          <a:p>
            <a:pPr rtl="0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04365" y="4459683"/>
            <a:ext cx="2160588" cy="900000"/>
          </a:xfrm>
        </p:spPr>
        <p:txBody>
          <a:bodyPr rtlCol="0"/>
          <a:lstStyle/>
          <a:p>
            <a:pPr rtl="0"/>
            <a:r>
              <a:rPr lang="ru-RU" dirty="0" smtClean="0"/>
              <a:t>Собственная инициатива </a:t>
            </a:r>
            <a:endParaRPr lang="ru-RU" dirty="0"/>
          </a:p>
        </p:txBody>
      </p:sp>
      <p:cxnSp>
        <p:nvCxnSpPr>
          <p:cNvPr id="26" name="Прямая соединительная линия 25" descr="Первый разделитель на слайде">
            <a:extLst>
              <a:ext uri="{FF2B5EF4-FFF2-40B4-BE49-F238E27FC236}">
                <a16:creationId xmlns:a16="http://schemas.microsoft.com/office/drawing/2014/main" id="{52BF77C5-A7CF-41B3-839E-3BF2943DD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1749" y="3926335"/>
            <a:ext cx="2160588" cy="1085612"/>
          </a:xfrm>
        </p:spPr>
        <p:txBody>
          <a:bodyPr rtlCol="0"/>
          <a:lstStyle/>
          <a:p>
            <a:pPr rtl="0"/>
            <a:r>
              <a:rPr lang="ru-RU" dirty="0" smtClean="0"/>
              <a:t>Школа</a:t>
            </a:r>
            <a:r>
              <a:rPr lang="en-US" dirty="0" smtClean="0"/>
              <a:t>&amp;</a:t>
            </a:r>
            <a:r>
              <a:rPr lang="ru-RU" dirty="0" smtClean="0"/>
              <a:t>СПО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1749" y="4459683"/>
            <a:ext cx="2160588" cy="900000"/>
          </a:xfrm>
        </p:spPr>
        <p:txBody>
          <a:bodyPr rtlCol="0"/>
          <a:lstStyle/>
          <a:p>
            <a:pPr rtl="0"/>
            <a:r>
              <a:rPr lang="ru-RU" dirty="0" smtClean="0"/>
              <a:t>внебюджетная деятельность</a:t>
            </a:r>
            <a:endParaRPr lang="ru-RU" dirty="0"/>
          </a:p>
        </p:txBody>
      </p:sp>
      <p:cxnSp>
        <p:nvCxnSpPr>
          <p:cNvPr id="27" name="Прямая соединительная линия 26" descr="Второй разделитель на слайде">
            <a:extLst>
              <a:ext uri="{FF2B5EF4-FFF2-40B4-BE49-F238E27FC236}">
                <a16:creationId xmlns:a16="http://schemas.microsoft.com/office/drawing/2014/main" id="{4C7F0FBB-8F7E-4809-AA84-4F77D1164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69635" y="3926335"/>
            <a:ext cx="2160587" cy="756000"/>
          </a:xfrm>
        </p:spPr>
        <p:txBody>
          <a:bodyPr rtlCol="0"/>
          <a:lstStyle/>
          <a:p>
            <a:pPr rtl="0"/>
            <a:r>
              <a:rPr lang="ru-RU" dirty="0"/>
              <a:t>Р</a:t>
            </a:r>
            <a:r>
              <a:rPr lang="ru-RU" dirty="0" smtClean="0"/>
              <a:t>егион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2046" y="4461491"/>
            <a:ext cx="2989865" cy="1353242"/>
          </a:xfrm>
        </p:spPr>
        <p:txBody>
          <a:bodyPr rtlCol="0"/>
          <a:lstStyle/>
          <a:p>
            <a:pPr marL="285750" indent="-285750" algn="l" rtl="0">
              <a:buFontTx/>
              <a:buChar char="-"/>
            </a:pPr>
            <a:r>
              <a:rPr lang="ru-RU" dirty="0" smtClean="0"/>
              <a:t>бюджет на проект;</a:t>
            </a:r>
          </a:p>
          <a:p>
            <a:pPr marL="285750" indent="-285750" algn="l" rtl="0">
              <a:buFontTx/>
              <a:buChar char="-"/>
            </a:pPr>
            <a:r>
              <a:rPr lang="ru-RU" dirty="0" smtClean="0"/>
              <a:t>бюджет на уроки технологии;</a:t>
            </a:r>
          </a:p>
          <a:p>
            <a:pPr marL="285750" indent="-285750" algn="l" rtl="0">
              <a:buFontTx/>
              <a:buChar char="-"/>
            </a:pPr>
            <a:r>
              <a:rPr lang="ru-RU" dirty="0" smtClean="0"/>
              <a:t>бюджет на поддержку ЛОВЗ;</a:t>
            </a:r>
          </a:p>
          <a:p>
            <a:pPr marL="285750" indent="-285750" algn="l" rtl="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рограммы соц. поддержки </a:t>
            </a:r>
          </a:p>
          <a:p>
            <a:pPr marL="285750" indent="-285750" algn="l" rtl="0">
              <a:buFontTx/>
              <a:buChar char="-"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8" y="6041354"/>
            <a:ext cx="2190415" cy="725171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 txBox="1">
            <a:spLocks/>
          </p:cNvSpPr>
          <p:nvPr/>
        </p:nvSpPr>
        <p:spPr>
          <a:xfrm>
            <a:off x="2071452" y="1598113"/>
            <a:ext cx="7332453" cy="4806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Источники финансирования: </a:t>
            </a:r>
            <a:endParaRPr lang="ru-RU" sz="2400" dirty="0"/>
          </a:p>
        </p:txBody>
      </p:sp>
      <p:pic>
        <p:nvPicPr>
          <p:cNvPr id="4098" name="Picture 2" descr="Сахалинская область | CountryHumans вики | Fan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08" y="2357965"/>
            <a:ext cx="1340040" cy="8930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'm A Parent - Cartoon (3055x3055), Png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9595" y="2339130"/>
            <a:ext cx="797790" cy="9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школа значо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7" y="2219367"/>
            <a:ext cx="1024339" cy="10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тья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ct val="70000"/>
              </a:lnSpc>
            </a:pPr>
            <a:r>
              <a:rPr lang="ru-RU" sz="5500" dirty="0"/>
              <a:t>Спасибо за внимание!</a:t>
            </a:r>
          </a:p>
        </p:txBody>
      </p:sp>
      <p:cxnSp>
        <p:nvCxnSpPr>
          <p:cNvPr id="5" name="Прямая соединительная линия 4" descr="Разделитель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Аникеева Ирина</a:t>
            </a:r>
            <a:endParaRPr lang="ru-RU" dirty="0"/>
          </a:p>
        </p:txBody>
      </p:sp>
      <p:pic>
        <p:nvPicPr>
          <p:cNvPr id="13" name="Графический объект 12" descr="Пользователь" title="Значок — имя докладчика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/>
              <a:t>+7 </a:t>
            </a:r>
            <a:r>
              <a:rPr lang="ru-RU" dirty="0" smtClean="0"/>
              <a:t>(963) 610-73-38</a:t>
            </a:r>
            <a:endParaRPr lang="ru-RU" dirty="0"/>
          </a:p>
        </p:txBody>
      </p:sp>
      <p:pic>
        <p:nvPicPr>
          <p:cNvPr id="15" name="Графический объект 14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dirty="0" err="1"/>
              <a:t>a</a:t>
            </a:r>
            <a:r>
              <a:rPr lang="en-US" dirty="0" err="1" smtClean="0"/>
              <a:t>nikeeva.sakh</a:t>
            </a:r>
            <a:r>
              <a:rPr lang="ru-RU" dirty="0" smtClean="0"/>
              <a:t>@</a:t>
            </a:r>
            <a:r>
              <a:rPr lang="en-US" dirty="0" smtClean="0"/>
              <a:t>yandex.ru</a:t>
            </a:r>
            <a:endParaRPr lang="ru-RU" dirty="0"/>
          </a:p>
        </p:txBody>
      </p:sp>
      <p:pic>
        <p:nvPicPr>
          <p:cNvPr id="14" name="Графический объект 13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15" y="2678684"/>
            <a:ext cx="834876" cy="6699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34" y="2678684"/>
            <a:ext cx="1700839" cy="5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573_TF16411174.potx" id="{B9D1EFAA-1B8A-435B-B40B-36E03B99D842}" vid="{BF204853-A097-4AAF-B811-234D352F67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0</TotalTime>
  <Words>254</Words>
  <Application>Microsoft Office PowerPoint</Application>
  <PresentationFormat>Широкоэкранный</PresentationFormat>
  <Paragraphs>108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Times New Roman</vt:lpstr>
      <vt:lpstr>Тема Office</vt:lpstr>
      <vt:lpstr>Путешествие в профессию </vt:lpstr>
      <vt:lpstr>Решение: 3 шага к профессиональному самоопределению</vt:lpstr>
      <vt:lpstr>Первый шаг. Мастер-классы</vt:lpstr>
      <vt:lpstr>Второй шаг. Базовые навыки</vt:lpstr>
      <vt:lpstr>Третий шаг. Первая профессия</vt:lpstr>
      <vt:lpstr>Развитие проекта</vt:lpstr>
      <vt:lpstr>Развитие проекта</vt:lpstr>
      <vt:lpstr>Бизнес-модель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2021-07-30T05:14:09Z</dcterms:created>
  <dcterms:modified xsi:type="dcterms:W3CDTF">2023-03-24T03:01:22Z</dcterms:modified>
</cp:coreProperties>
</file>