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A347"/>
    <a:srgbClr val="87C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100" d="100"/>
          <a:sy n="100" d="100"/>
        </p:scale>
        <p:origin x="-289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93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1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22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10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95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77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06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6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40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6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5CFF-96D7-4EC2-94F6-BD485659F356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BC45E-999E-4AC3-A22C-1CF835178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19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6672" y="1259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4" b="1611"/>
          <a:stretch/>
        </p:blipFill>
        <p:spPr>
          <a:xfrm>
            <a:off x="285729" y="0"/>
            <a:ext cx="691334" cy="7143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28670" y="0"/>
            <a:ext cx="2119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УТВЕРЖДЕНО</a:t>
            </a:r>
          </a:p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на методическом совете ЧОЦЗС «Семья»</a:t>
            </a:r>
          </a:p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Протокол № ___ от «___»______2023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570" y="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СОГЛАСОВАНО</a:t>
            </a:r>
          </a:p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Директор ЧОЦЗС «Семья»</a:t>
            </a:r>
          </a:p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_____________М.А. Кузнецова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240" y="642910"/>
            <a:ext cx="684076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Чек- лист «Психологическая диагностика членов семьи,  пострадавших от военных действий»</a:t>
            </a:r>
          </a:p>
          <a:p>
            <a:pPr algn="ctr"/>
            <a:endParaRPr lang="ru-RU" sz="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1480" y="1500166"/>
            <a:ext cx="5803187" cy="422756"/>
          </a:xfrm>
          <a:prstGeom prst="roundRect">
            <a:avLst/>
          </a:prstGeom>
          <a:ln>
            <a:solidFill>
              <a:srgbClr val="47A34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Маркеры последствий воздействия травматической ситуации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231768" y="1907363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456028" y="1925859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596195" y="1928794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771445" y="1925859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929330" y="1928794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571480" y="1000100"/>
            <a:ext cx="5803187" cy="384478"/>
          </a:xfrm>
          <a:prstGeom prst="rect">
            <a:avLst/>
          </a:prstGeom>
          <a:solidFill>
            <a:srgbClr val="87C060"/>
          </a:solidFill>
          <a:ln>
            <a:solidFill>
              <a:srgbClr val="47A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Детская целевая группа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62627"/>
              </p:ext>
            </p:extLst>
          </p:nvPr>
        </p:nvGraphicFramePr>
        <p:xfrm>
          <a:off x="214290" y="2143108"/>
          <a:ext cx="6500858" cy="3528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0172"/>
                <a:gridCol w="1452727"/>
                <a:gridCol w="1409824"/>
                <a:gridCol w="1123689"/>
                <a:gridCol w="1214446"/>
              </a:tblGrid>
              <a:tr h="534605"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Эмоциональные нарушения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Когнитивные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нарушения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Нарушения поведения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Соматические нарушения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Межличностные нарушения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060"/>
                    </a:solidFill>
                  </a:tcPr>
                </a:tc>
              </a:tr>
              <a:tr h="2993787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Тревожность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Печаль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Чувство вины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Негативизм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Враждебность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Пессимизм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Страхи (фобии)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Фрустрация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Апатия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Гнев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Восприятие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Внимание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Речь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Флэшбэк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эффект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Нарушение памяти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Работоспособность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Агрессивность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Сверхбдительность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Замкнутость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Неадекватное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реагирование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Злоупотребление ПАВ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Избегание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Аутоагрессия</a:t>
                      </a: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Суицидальное поведение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Плаксивость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Компульсивность</a:t>
                      </a:r>
                      <a:endParaRPr lang="ru-RU" sz="105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Гиперактивность</a:t>
                      </a:r>
                      <a:endParaRPr lang="ru-RU" sz="105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Проигрывание травматической ситуации (игра)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Мстительность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 сном, кошмары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Повышенная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потливость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Энурез</a:t>
                      </a: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Сексуализированность</a:t>
                      </a: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ru-RU" sz="10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отчужденность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Межличностная </a:t>
                      </a:r>
                      <a:r>
                        <a:rPr lang="ru-RU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сензитивность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Конфликты в семье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школе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Адаптация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0" name="Стрелка вниз 49"/>
          <p:cNvSpPr/>
          <p:nvPr/>
        </p:nvSpPr>
        <p:spPr>
          <a:xfrm>
            <a:off x="428604" y="5643570"/>
            <a:ext cx="5895552" cy="78581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7A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наличии трех и более маркеров применяются следующие методы</a:t>
            </a: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428604" y="6572264"/>
            <a:ext cx="5987917" cy="319949"/>
          </a:xfrm>
          <a:prstGeom prst="flowChartProcess">
            <a:avLst/>
          </a:prstGeom>
          <a:solidFill>
            <a:srgbClr val="87C06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психодиагностического обследования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266376"/>
              </p:ext>
            </p:extLst>
          </p:nvPr>
        </p:nvGraphicFramePr>
        <p:xfrm>
          <a:off x="357166" y="7215206"/>
          <a:ext cx="6211746" cy="6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291">
                  <a:extLst>
                    <a:ext uri="{9D8B030D-6E8A-4147-A177-3AD203B41FA5}">
                      <a16:colId xmlns:a16="http://schemas.microsoft.com/office/drawing/2014/main" xmlns="" val="649541964"/>
                    </a:ext>
                  </a:extLst>
                </a:gridCol>
                <a:gridCol w="1035291">
                  <a:extLst>
                    <a:ext uri="{9D8B030D-6E8A-4147-A177-3AD203B41FA5}">
                      <a16:colId xmlns:a16="http://schemas.microsoft.com/office/drawing/2014/main" xmlns="" val="4227839587"/>
                    </a:ext>
                  </a:extLst>
                </a:gridCol>
                <a:gridCol w="1035291">
                  <a:extLst>
                    <a:ext uri="{9D8B030D-6E8A-4147-A177-3AD203B41FA5}">
                      <a16:colId xmlns:a16="http://schemas.microsoft.com/office/drawing/2014/main" xmlns="" val="3086486338"/>
                    </a:ext>
                  </a:extLst>
                </a:gridCol>
                <a:gridCol w="1035291">
                  <a:extLst>
                    <a:ext uri="{9D8B030D-6E8A-4147-A177-3AD203B41FA5}">
                      <a16:colId xmlns:a16="http://schemas.microsoft.com/office/drawing/2014/main" xmlns="" val="2694935921"/>
                    </a:ext>
                  </a:extLst>
                </a:gridCol>
                <a:gridCol w="1035291">
                  <a:extLst>
                    <a:ext uri="{9D8B030D-6E8A-4147-A177-3AD203B41FA5}">
                      <a16:colId xmlns:a16="http://schemas.microsoft.com/office/drawing/2014/main" xmlns="" val="936655337"/>
                    </a:ext>
                  </a:extLst>
                </a:gridCol>
                <a:gridCol w="1035291">
                  <a:extLst>
                    <a:ext uri="{9D8B030D-6E8A-4147-A177-3AD203B41FA5}">
                      <a16:colId xmlns:a16="http://schemas.microsoft.com/office/drawing/2014/main" xmlns="" val="4105128933"/>
                    </a:ext>
                  </a:extLst>
                </a:gridCol>
              </a:tblGrid>
              <a:tr h="4631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Включенное наблюдение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Структуриро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ванное клиническое интервью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Полуструктурированное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интервью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продуктов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6259545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806882"/>
              </p:ext>
            </p:extLst>
          </p:nvPr>
        </p:nvGraphicFramePr>
        <p:xfrm>
          <a:off x="357166" y="8072462"/>
          <a:ext cx="4510521" cy="24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521">
                  <a:extLst>
                    <a:ext uri="{9D8B030D-6E8A-4147-A177-3AD203B41FA5}">
                      <a16:colId xmlns:a16="http://schemas.microsoft.com/office/drawing/2014/main" xmlns="" val="1973495579"/>
                    </a:ext>
                  </a:extLst>
                </a:gridCol>
              </a:tblGrid>
              <a:tr h="24476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Субъективные методы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тесты,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опросники)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7A3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7A3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7A3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A3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678475"/>
                  </a:ext>
                </a:extLst>
              </a:tr>
            </a:tbl>
          </a:graphicData>
        </a:graphic>
      </p:graphicFrame>
      <p:cxnSp>
        <p:nvCxnSpPr>
          <p:cNvPr id="29" name="Прямая со стрелкой 28"/>
          <p:cNvCxnSpPr/>
          <p:nvPr/>
        </p:nvCxnSpPr>
        <p:spPr>
          <a:xfrm rot="5400000">
            <a:off x="2857781" y="7500673"/>
            <a:ext cx="1143008" cy="57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18645"/>
              </p:ext>
            </p:extLst>
          </p:nvPr>
        </p:nvGraphicFramePr>
        <p:xfrm>
          <a:off x="5000636" y="8001024"/>
          <a:ext cx="1499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934">
                  <a:extLst>
                    <a:ext uri="{9D8B030D-6E8A-4147-A177-3AD203B41FA5}">
                      <a16:colId xmlns:a16="http://schemas.microsoft.com/office/drawing/2014/main" xmlns="" val="1973495579"/>
                    </a:ext>
                  </a:extLst>
                </a:gridCol>
              </a:tblGrid>
              <a:tr h="24476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Проективные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методы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678475"/>
                  </a:ext>
                </a:extLst>
              </a:tr>
            </a:tbl>
          </a:graphicData>
        </a:graphic>
      </p:graphicFrame>
      <p:cxnSp>
        <p:nvCxnSpPr>
          <p:cNvPr id="42" name="Прямая со стрелкой 41"/>
          <p:cNvCxnSpPr/>
          <p:nvPr/>
        </p:nvCxnSpPr>
        <p:spPr>
          <a:xfrm rot="5400000">
            <a:off x="5035561" y="7465239"/>
            <a:ext cx="1072364" cy="794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983394" y="7000892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870939" y="7000892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3879051" y="7000892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959171" y="7000892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000768" y="7000892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862827" y="7000892"/>
            <a:ext cx="0" cy="212100"/>
          </a:xfrm>
          <a:prstGeom prst="straightConnector1">
            <a:avLst/>
          </a:prstGeom>
          <a:ln>
            <a:solidFill>
              <a:srgbClr val="47A347"/>
            </a:solidFill>
            <a:tailEnd type="arrow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76900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79512"/>
            <a:ext cx="6172200" cy="504056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Субъективные методики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862585"/>
              </p:ext>
            </p:extLst>
          </p:nvPr>
        </p:nvGraphicFramePr>
        <p:xfrm>
          <a:off x="332656" y="611561"/>
          <a:ext cx="6152368" cy="716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3200040"/>
              </a:tblGrid>
              <a:tr h="2880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555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ПТСР</a:t>
                      </a:r>
                      <a:endParaRPr lang="ru-RU" sz="10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Родительская анкета для оценки травматических переживаний детей </a:t>
                      </a:r>
                      <a:r>
                        <a:rPr lang="ru-RU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(3-7 лет)</a:t>
                      </a:r>
                      <a:endParaRPr lang="ru-RU" sz="1050" dirty="0">
                        <a:solidFill>
                          <a:srgbClr val="538135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Диагностические критерии 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реакция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травматическую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ситуацию,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навязчивое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воспроизведение,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избегание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возросшая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возбудимость,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4545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ПТСР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 (Н.В.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Тарабрина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 </a:t>
                      </a:r>
                      <a:r>
                        <a:rPr lang="ru-RU" sz="1050" i="1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(10-13</a:t>
                      </a:r>
                      <a:r>
                        <a:rPr lang="ru-RU" sz="1050" i="1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лет)</a:t>
                      </a:r>
                      <a:endParaRPr lang="ru-RU" sz="1050" i="1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Диагностические критерии ПТСР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31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 структурированное интервью для выявления признаков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постравматического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стресса у детей (разработано А.И.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Щепининой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А.В.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Макарчук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ru-RU" sz="105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(11-16 лет)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Диагностические критерии ПТСР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943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Агрессивность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Шкала реактивной и </a:t>
                      </a:r>
                      <a:r>
                        <a:rPr lang="ru-RU" sz="105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проактивной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агрессии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05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Roland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E.,</a:t>
                      </a:r>
                      <a:r>
                        <a:rPr lang="ru-RU" sz="105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Idsoe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T.)</a:t>
                      </a:r>
                      <a:r>
                        <a:rPr lang="ru-RU" sz="105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(7 – 16 лет)</a:t>
                      </a:r>
                    </a:p>
                  </a:txBody>
                  <a:tcPr marL="114300" marR="11430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реактивная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агрессия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проактивная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агрессия, связанная с проявлением власти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пункты,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проактивная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агрессия, связанная с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аффилиацией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Шкала прямой и косвенной агрессии (</a:t>
                      </a:r>
                      <a:r>
                        <a:rPr lang="ru-RU" sz="105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Бьерквист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К.) (7-16 лет)</a:t>
                      </a:r>
                    </a:p>
                  </a:txBody>
                  <a:tcPr marL="114300" marR="11430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физическая агрессия,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вербальная агрессия,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косвенная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агрессия.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Опросник А.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Басса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</a:t>
                      </a:r>
                      <a:r>
                        <a:rPr lang="ru-RU" sz="1050" baseline="0" dirty="0" smtClean="0">
                          <a:solidFill>
                            <a:srgbClr val="538135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Дарки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выявлению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агрессивности</a:t>
                      </a:r>
                      <a:r>
                        <a:rPr lang="ru-RU" sz="1050" baseline="0" dirty="0" smtClean="0">
                          <a:solidFill>
                            <a:srgbClr val="538135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(11-16 </a:t>
                      </a:r>
                      <a:r>
                        <a:rPr lang="ru-RU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лет)</a:t>
                      </a:r>
                      <a:endParaRPr lang="ru-RU" sz="1050" dirty="0">
                        <a:solidFill>
                          <a:srgbClr val="538135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раздражение,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негативизм,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враждебность,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ербальная агрессия,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косвенная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агрессия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602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</a:t>
                      </a:r>
                      <a:r>
                        <a:rPr lang="ru-RU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тревожности</a:t>
                      </a:r>
                      <a:endParaRPr lang="ru-RU" sz="105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1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Шкала явной тревожности для детей 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CMAS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(адаптация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А.М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Прихожан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(7-12 лет)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тревожности от отсутствия до «очень высокого».</a:t>
                      </a:r>
                      <a:endParaRPr lang="ru-RU" sz="1050" dirty="0">
                        <a:solidFill>
                          <a:srgbClr val="538135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48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Шкала тревоги Спилберга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Ханина (11-16 лет)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Измеряет тревожность как личностное свойство и как состояние, связанное с ситуацией.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 депрессии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14300" marR="11430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Шкала на диагностику депрессии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М.Ковач</a:t>
                      </a:r>
                      <a:r>
                        <a:rPr lang="ru-RU" sz="105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7-17 лет)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Спектр депрессивных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синдромов:</a:t>
                      </a:r>
                      <a:r>
                        <a:rPr lang="ru-RU" sz="105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сниженное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настроение,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гедонистическая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способность,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вегетативная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функция,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самооценка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236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Опросник для исследования подростковой депрессивности «ДЕПРИСКОП»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Heymans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1996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11-16 лет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Сборник из 31 симптома, который включает в себя индикаторы как депрессивного настроения, так и депрессивного синдрома и собственно депрессии как психического заболевания.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1448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451</Words>
  <Application>Microsoft Office PowerPoint</Application>
  <PresentationFormat>Экран (4:3)</PresentationFormat>
  <Paragraphs>94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Субъективные методики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Artem Bushuev</dc:creator>
  <cp:lastModifiedBy>Зарезина Марина Леонидовна</cp:lastModifiedBy>
  <cp:revision>34</cp:revision>
  <cp:lastPrinted>2022-06-17T08:51:18Z</cp:lastPrinted>
  <dcterms:created xsi:type="dcterms:W3CDTF">2022-06-17T05:08:30Z</dcterms:created>
  <dcterms:modified xsi:type="dcterms:W3CDTF">2023-03-29T14:04:43Z</dcterms:modified>
</cp:coreProperties>
</file>