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6" r:id="rId3"/>
  </p:sldMasterIdLst>
  <p:notesMasterIdLst>
    <p:notesMasterId r:id="rId10"/>
  </p:notesMasterIdLst>
  <p:sldIdLst>
    <p:sldId id="256" r:id="rId4"/>
    <p:sldId id="289" r:id="rId5"/>
    <p:sldId id="290" r:id="rId6"/>
    <p:sldId id="280" r:id="rId7"/>
    <p:sldId id="284" r:id="rId8"/>
    <p:sldId id="291" r:id="rId9"/>
  </p:sldIdLst>
  <p:sldSz cx="9144000" cy="5143500" type="screen16x9"/>
  <p:notesSz cx="9926638" cy="6797675"/>
  <p:custDataLst>
    <p:tags r:id="rId11"/>
  </p:custDataLst>
  <p:defaultTextStyle>
    <a:defPPr>
      <a:defRPr lang="ru-RU"/>
    </a:defPPr>
    <a:lvl1pPr marL="0" algn="l" defTabSz="685598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799" algn="l" defTabSz="685598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598" algn="l" defTabSz="685598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396" algn="l" defTabSz="685598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194" algn="l" defTabSz="685598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3994" algn="l" defTabSz="685598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6792" algn="l" defTabSz="685598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399591" algn="l" defTabSz="685598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389" algn="l" defTabSz="685598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8" autoAdjust="0"/>
    <p:restoredTop sz="94049" autoAdjust="0"/>
  </p:normalViewPr>
  <p:slideViewPr>
    <p:cSldViewPr>
      <p:cViewPr>
        <p:scale>
          <a:sx n="110" d="100"/>
          <a:sy n="110" d="100"/>
        </p:scale>
        <p:origin x="-90" y="-474"/>
      </p:cViewPr>
      <p:guideLst>
        <p:guide orient="horz" pos="162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081967213114756E-2"/>
          <c:y val="7.2580645161290328E-2"/>
          <c:w val="0.75"/>
          <c:h val="0.7016129032258064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направлено человек</c:v>
                </c:pt>
              </c:strCache>
            </c:strRef>
          </c:tx>
          <c:spPr>
            <a:solidFill>
              <a:schemeClr val="accent1"/>
            </a:solidFill>
            <a:ln w="1330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859072"/>
        <c:axId val="97860608"/>
      </c:barChart>
      <c:catAx>
        <c:axId val="9785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3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5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7860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60608"/>
        <c:scaling>
          <c:orientation val="minMax"/>
        </c:scaling>
        <c:delete val="0"/>
        <c:axPos val="l"/>
        <c:majorGridlines>
          <c:spPr>
            <a:ln w="332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2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5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7859072"/>
        <c:crosses val="autoZero"/>
        <c:crossBetween val="between"/>
      </c:valAx>
      <c:spPr>
        <a:noFill/>
        <a:ln w="127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3216209568540047"/>
          <c:y val="0.86365501701903269"/>
          <c:w val="0.62271843956520145"/>
          <c:h val="0.10590248813461815"/>
        </c:manualLayout>
      </c:layout>
      <c:overlay val="0"/>
      <c:spPr>
        <a:noFill/>
        <a:ln w="3326">
          <a:noFill/>
          <a:prstDash val="solid"/>
        </a:ln>
      </c:spPr>
      <c:txPr>
        <a:bodyPr/>
        <a:lstStyle/>
        <a:p>
          <a:pPr>
            <a:defRPr sz="1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5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900" b="0" i="0" dirty="0" smtClean="0">
                <a:latin typeface="Muller Narrow Light" pitchFamily="2" charset="-52"/>
              </a:rPr>
              <a:t>ОСУЩЕСТВЛЕНО</a:t>
            </a:r>
            <a:r>
              <a:rPr lang="ru-RU" sz="900" b="0" i="0" baseline="0" dirty="0" smtClean="0">
                <a:latin typeface="Muller Narrow Light" pitchFamily="2" charset="-52"/>
              </a:rPr>
              <a:t> ВЫЕЗДНЫХ КОНСУЛЬТАЦИЙ ДЛЯ ПРОФИЛАКТИКИ БЕЗДОМНОСТИ </a:t>
            </a:r>
            <a:endParaRPr lang="ru-RU" sz="900" b="0" i="0" dirty="0">
              <a:latin typeface="Muller Narrow Light" pitchFamily="2" charset="-52"/>
            </a:endParaRPr>
          </a:p>
        </c:rich>
      </c:tx>
      <c:layout>
        <c:manualLayout>
          <c:xMode val="edge"/>
          <c:yMode val="edge"/>
          <c:x val="0.13086648101092674"/>
          <c:y val="4.595695094138602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4698377418583794E-2"/>
          <c:y val="0.49641796554911016"/>
          <c:w val="0.85464840620623128"/>
          <c:h val="0.2084932381616380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Человек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490177727859818E-2"/>
                  <c:y val="-2.12789309772393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301187610327469E-2"/>
                  <c:y val="-2.12789309772393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723833408557078E-3"/>
                  <c:y val="-2.12789309772393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_-* #,##0\ _₽_-;\-* #,##0\ _₽_-;_-* "-"??\ _₽_-;_-@_-</c:formatCode>
                <c:ptCount val="3"/>
                <c:pt idx="0">
                  <c:v>4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476608"/>
        <c:axId val="99478144"/>
      </c:barChart>
      <c:catAx>
        <c:axId val="9947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Muller Narrow Light" pitchFamily="2" charset="-52"/>
              </a:defRPr>
            </a:pPr>
            <a:endParaRPr lang="ru-RU"/>
          </a:p>
        </c:txPr>
        <c:crossAx val="99478144"/>
        <c:crosses val="autoZero"/>
        <c:auto val="1"/>
        <c:lblAlgn val="ctr"/>
        <c:lblOffset val="100"/>
        <c:noMultiLvlLbl val="0"/>
      </c:catAx>
      <c:valAx>
        <c:axId val="99478144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994766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defRPr>
            </a:pPr>
            <a:r>
              <a:rPr lang="ru-RU" sz="900" b="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НАПРАВЛЕНО ЧЕЛОВЕК </a:t>
            </a:r>
          </a:p>
          <a:p>
            <a:pPr>
              <a:defRPr sz="1100" b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defRPr>
            </a:pPr>
            <a:r>
              <a:rPr lang="ru-RU" sz="900" b="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В МГОБУ ЦЗН</a:t>
            </a:r>
            <a:endParaRPr lang="ru-RU" sz="1100" b="0" dirty="0">
              <a:solidFill>
                <a:schemeClr val="accent6">
                  <a:lumMod val="75000"/>
                </a:schemeClr>
              </a:solidFill>
              <a:latin typeface="Muller Narrow ExtraBold" pitchFamily="50" charset="-52"/>
            </a:endParaRPr>
          </a:p>
        </c:rich>
      </c:tx>
      <c:layout>
        <c:manualLayout>
          <c:xMode val="edge"/>
          <c:yMode val="edge"/>
          <c:x val="0.23500889755012963"/>
          <c:y val="1.8749785097823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262930511430843"/>
          <c:y val="0.26334399606299214"/>
          <c:w val="0.7470781437550349"/>
          <c:h val="0.388135334645669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Человек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448617644839123E-3"/>
                  <c:y val="-6.2496991369528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259440014087697E-2"/>
                  <c:y val="-2.48392531719561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3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_-* #,##0\ _₽_-;\-* #,##0\ _₽_-;_-* "-"??\ _₽_-;_-@_-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543680"/>
        <c:axId val="42733952"/>
      </c:barChart>
      <c:catAx>
        <c:axId val="99543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35" b="1">
                <a:latin typeface="Muller Narrow Light" pitchFamily="2" charset="-52"/>
              </a:defRPr>
            </a:pPr>
            <a:endParaRPr lang="ru-RU"/>
          </a:p>
        </c:txPr>
        <c:crossAx val="42733952"/>
        <c:crosses val="autoZero"/>
        <c:auto val="1"/>
        <c:lblAlgn val="ctr"/>
        <c:lblOffset val="100"/>
        <c:noMultiLvlLbl val="0"/>
      </c:catAx>
      <c:valAx>
        <c:axId val="42733952"/>
        <c:scaling>
          <c:orientation val="minMax"/>
        </c:scaling>
        <c:delete val="0"/>
        <c:axPos val="l"/>
        <c:majorGridlines/>
        <c:numFmt formatCode="_-* #,##0\ _₽_-;\-* #,##0\ _₽_-;_-* &quot;-&quot;??\ _₽_-;_-@_-" sourceLinked="1"/>
        <c:majorTickMark val="out"/>
        <c:minorTickMark val="none"/>
        <c:tickLblPos val="nextTo"/>
        <c:txPr>
          <a:bodyPr/>
          <a:lstStyle/>
          <a:p>
            <a:pPr>
              <a:defRPr sz="588"/>
            </a:pPr>
            <a:endParaRPr lang="ru-RU"/>
          </a:p>
        </c:txPr>
        <c:crossAx val="99543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24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defRPr>
            </a:pPr>
            <a:r>
              <a:rPr lang="ru-RU" sz="900" b="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НАПРАВЛЕНО ЧЕЛОВЕК </a:t>
            </a:r>
          </a:p>
          <a:p>
            <a:pPr>
              <a:defRPr sz="1200" b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defRPr>
            </a:pPr>
            <a:r>
              <a:rPr lang="ru-RU" sz="900" b="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В ГОКУ ММЦСПН</a:t>
            </a:r>
            <a:endParaRPr lang="ru-RU" sz="1200" b="0" dirty="0">
              <a:solidFill>
                <a:schemeClr val="accent6">
                  <a:lumMod val="75000"/>
                </a:schemeClr>
              </a:solidFill>
              <a:latin typeface="Muller Narrow ExtraBold" pitchFamily="50" charset="-52"/>
            </a:endParaRPr>
          </a:p>
        </c:rich>
      </c:tx>
      <c:layout>
        <c:manualLayout>
          <c:xMode val="edge"/>
          <c:yMode val="edge"/>
          <c:x val="0.2207192717931535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22841315503951"/>
          <c:y val="0.26334399606299214"/>
          <c:w val="0.78182911222666007"/>
          <c:h val="0.38813533464566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Человек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0936505277265875E-2"/>
                  <c:y val="0.1144318017124523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2995476629251132E-3"/>
                  <c:y val="0.1977173376542930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8314261985714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_-* #,##0\ _₽_-;\-* #,##0\ _₽_-;_-* "-"??\ _₽_-;_-@_-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787200"/>
        <c:axId val="42788736"/>
      </c:barChart>
      <c:catAx>
        <c:axId val="4278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58" b="1">
                <a:latin typeface="Muller Narrow Light" pitchFamily="2" charset="-52"/>
              </a:defRPr>
            </a:pPr>
            <a:endParaRPr lang="ru-RU"/>
          </a:p>
        </c:txPr>
        <c:crossAx val="42788736"/>
        <c:crosses val="autoZero"/>
        <c:auto val="1"/>
        <c:lblAlgn val="ctr"/>
        <c:lblOffset val="100"/>
        <c:noMultiLvlLbl val="0"/>
      </c:catAx>
      <c:valAx>
        <c:axId val="42788736"/>
        <c:scaling>
          <c:orientation val="minMax"/>
        </c:scaling>
        <c:delete val="0"/>
        <c:axPos val="l"/>
        <c:majorGridlines/>
        <c:numFmt formatCode="_-* #,##0\ _₽_-;\-* #,##0\ _₽_-;_-* &quot;-&quot;??\ _₽_-;_-@_-" sourceLinked="1"/>
        <c:majorTickMark val="out"/>
        <c:minorTickMark val="none"/>
        <c:tickLblPos val="nextTo"/>
        <c:txPr>
          <a:bodyPr/>
          <a:lstStyle/>
          <a:p>
            <a:pPr>
              <a:defRPr sz="526"/>
            </a:pPr>
            <a:endParaRPr lang="ru-RU"/>
          </a:p>
        </c:txPr>
        <c:crossAx val="42787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84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defRPr>
            </a:pPr>
            <a:r>
              <a:rPr lang="ru-RU" sz="900" b="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НАПРАВЛЕНО ЧЕЛОВЕК </a:t>
            </a:r>
          </a:p>
          <a:p>
            <a:pPr>
              <a:defRPr sz="1600" b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defRPr>
            </a:pPr>
            <a:r>
              <a:rPr lang="ru-RU" sz="900" b="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ДЛЯ ПРОХОЖДЕНИЯ</a:t>
            </a:r>
            <a:r>
              <a:rPr lang="ru-RU" sz="900" b="0" baseline="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 МСЭ</a:t>
            </a:r>
            <a:endParaRPr lang="ru-RU" sz="1600" b="0" dirty="0">
              <a:solidFill>
                <a:schemeClr val="accent6">
                  <a:lumMod val="75000"/>
                </a:schemeClr>
              </a:solidFill>
              <a:latin typeface="Muller Narrow ExtraBold" pitchFamily="50" charset="-52"/>
            </a:endParaRPr>
          </a:p>
        </c:rich>
      </c:tx>
      <c:layout>
        <c:manualLayout>
          <c:xMode val="edge"/>
          <c:yMode val="edge"/>
          <c:x val="0.19136123457032378"/>
          <c:y val="4.660159875452830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22841315503951"/>
          <c:y val="0.30592902112926024"/>
          <c:w val="0.77741538560547974"/>
          <c:h val="0.34555003666927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Человек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0853079054171982E-3"/>
                  <c:y val="0.10021376605490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310157154551287E-3"/>
                  <c:y val="0.16594592976258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048756505087304E-3"/>
                  <c:y val="0.129277566539923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17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2019год</c:v>
                </c:pt>
                <c:pt idx="1">
                  <c:v>2020 год</c:v>
                </c:pt>
                <c:pt idx="2">
                  <c:v>2021год</c:v>
                </c:pt>
              </c:strCache>
            </c:strRef>
          </c:cat>
          <c:val>
            <c:numRef>
              <c:f>Лист1!$B$2:$B$4</c:f>
              <c:numCache>
                <c:formatCode>_-* #,##0\ _₽_-;\-* #,##0\ _₽_-;_-* "-"??\ _₽_-;_-@_-</c:formatCode>
                <c:ptCount val="3"/>
                <c:pt idx="0">
                  <c:v>2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83648"/>
        <c:axId val="43085184"/>
      </c:barChart>
      <c:catAx>
        <c:axId val="4308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583" b="1">
                <a:latin typeface="Muller Narrow Light" pitchFamily="2" charset="-52"/>
              </a:defRPr>
            </a:pPr>
            <a:endParaRPr lang="ru-RU"/>
          </a:p>
        </c:txPr>
        <c:crossAx val="43085184"/>
        <c:crosses val="autoZero"/>
        <c:auto val="1"/>
        <c:lblAlgn val="ctr"/>
        <c:lblOffset val="100"/>
        <c:noMultiLvlLbl val="0"/>
      </c:catAx>
      <c:valAx>
        <c:axId val="43085184"/>
        <c:scaling>
          <c:orientation val="minMax"/>
        </c:scaling>
        <c:delete val="0"/>
        <c:axPos val="l"/>
        <c:majorGridlines/>
        <c:numFmt formatCode="_-* #,##0\ _₽_-;\-* #,##0\ _₽_-;_-* &quot;-&quot;??\ _₽_-;_-@_-" sourceLinked="1"/>
        <c:majorTickMark val="out"/>
        <c:minorTickMark val="none"/>
        <c:tickLblPos val="nextTo"/>
        <c:txPr>
          <a:bodyPr/>
          <a:lstStyle/>
          <a:p>
            <a:pPr>
              <a:defRPr sz="467"/>
            </a:pPr>
            <a:endParaRPr lang="ru-RU"/>
          </a:p>
        </c:txPr>
        <c:crossAx val="43083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15" b="0" i="0" u="none" strike="noStrike" baseline="0">
                <a:solidFill>
                  <a:srgbClr val="0070C0"/>
                </a:solidFill>
                <a:latin typeface="Muller Narrow ExtraBold" pitchFamily="50" charset="-52"/>
                <a:ea typeface="Arial"/>
                <a:cs typeface="Arial"/>
              </a:defRPr>
            </a:pPr>
            <a:r>
              <a:rPr lang="ru-RU" b="0" dirty="0" smtClean="0">
                <a:solidFill>
                  <a:srgbClr val="0070C0"/>
                </a:solidFill>
                <a:latin typeface="Muller Narrow ExtraBold" pitchFamily="50" charset="-52"/>
              </a:rPr>
              <a:t>ОБЕСПЕЧЕНО ТЕХНИЧЕСКИМИ СРЕДСТВАМИ РЕАБИЛИТАЦИИ</a:t>
            </a:r>
            <a:endParaRPr lang="ru-RU" b="0" dirty="0">
              <a:solidFill>
                <a:srgbClr val="0070C0"/>
              </a:solidFill>
              <a:latin typeface="Muller Narrow ExtraBold" pitchFamily="50" charset="-52"/>
            </a:endParaRPr>
          </a:p>
        </c:rich>
      </c:tx>
      <c:layout>
        <c:manualLayout>
          <c:xMode val="edge"/>
          <c:yMode val="edge"/>
          <c:x val="0.14351252605052275"/>
          <c:y val="3.1392561778834246E-2"/>
        </c:manualLayout>
      </c:layout>
      <c:overlay val="0"/>
      <c:spPr>
        <a:noFill/>
        <a:ln w="1724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279069767441862"/>
          <c:y val="0.25"/>
          <c:w val="0.72757475083056478"/>
          <c:h val="0.43636363636363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Человек</c:v>
                </c:pt>
              </c:strCache>
            </c:strRef>
          </c:tx>
          <c:spPr>
            <a:solidFill>
              <a:srgbClr val="99CCFF"/>
            </a:solidFill>
            <a:ln w="17246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17246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17246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17246">
                <a:noFill/>
              </a:ln>
            </c:spPr>
          </c:dPt>
          <c:dLbls>
            <c:dLbl>
              <c:idx val="0"/>
              <c:layout>
                <c:manualLayout>
                  <c:x val="-7.0879318398210846E-3"/>
                  <c:y val="0.176304075704520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944789849585657E-2"/>
                  <c:y val="0.1741831724981735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</a:t>
                    </a:r>
                    <a:r>
                      <a:rPr lang="ru-RU" dirty="0" smtClean="0"/>
                      <a:t>3   </a:t>
                    </a:r>
                    <a:endParaRPr lang="ru-RU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757255002569418E-3"/>
                  <c:y val="0.186881414333362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7246">
                <a:noFill/>
              </a:ln>
            </c:spPr>
            <c:txPr>
              <a:bodyPr/>
              <a:lstStyle/>
              <a:p>
                <a:pPr>
                  <a:defRPr sz="95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_-* #,##0\ _₽_-;\-* #,##0\ _₽_-;_-* "-"??\ _₽_-;_-@_-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143936"/>
        <c:axId val="43145472"/>
      </c:barChart>
      <c:catAx>
        <c:axId val="4314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79" b="1">
                <a:latin typeface="Muller Narrow Light" pitchFamily="2" charset="-52"/>
              </a:defRPr>
            </a:pPr>
            <a:endParaRPr lang="ru-RU"/>
          </a:p>
        </c:txPr>
        <c:crossAx val="43145472"/>
        <c:crosses val="autoZero"/>
        <c:auto val="1"/>
        <c:lblAlgn val="ctr"/>
        <c:lblOffset val="100"/>
        <c:noMultiLvlLbl val="0"/>
      </c:catAx>
      <c:valAx>
        <c:axId val="43145472"/>
        <c:scaling>
          <c:orientation val="minMax"/>
        </c:scaling>
        <c:delete val="0"/>
        <c:axPos val="l"/>
        <c:majorGridlines/>
        <c:numFmt formatCode="_-* #,##0\ _₽_-;\-* #,##0\ _₽_-;_-* &quot;-&quot;??\ _₽_-;_-@_-" sourceLinked="1"/>
        <c:majorTickMark val="out"/>
        <c:minorTickMark val="none"/>
        <c:tickLblPos val="nextTo"/>
        <c:txPr>
          <a:bodyPr/>
          <a:lstStyle/>
          <a:p>
            <a:pPr>
              <a:defRPr sz="543"/>
            </a:pPr>
            <a:endParaRPr lang="ru-RU"/>
          </a:p>
        </c:txPr>
        <c:crossAx val="431439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22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54F2B-39EC-4524-90EE-80F3579B82EE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2B19A-D8DE-4000-AB8B-3CE244889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371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2B19A-D8DE-4000-AB8B-3CE24488978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314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2B19A-D8DE-4000-AB8B-3CE24488978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875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2B19A-D8DE-4000-AB8B-3CE24488978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875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2B19A-D8DE-4000-AB8B-3CE24488978A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1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26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4"/>
            <a:ext cx="6400800" cy="1314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3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05986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544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2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286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36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6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60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5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1510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2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77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614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602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26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4"/>
            <a:ext cx="6400800" cy="1314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3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2868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9622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5" y="3305179"/>
            <a:ext cx="7772400" cy="1021556"/>
          </a:xfrm>
        </p:spPr>
        <p:txBody>
          <a:bodyPr anchor="t"/>
          <a:lstStyle>
            <a:lvl1pPr algn="l">
              <a:defRPr sz="2925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5" y="2180041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79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5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39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1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39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679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39959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38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734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665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799" indent="0">
              <a:buNone/>
              <a:defRPr sz="1500" b="1"/>
            </a:lvl2pPr>
            <a:lvl3pPr marL="685598" indent="0">
              <a:buNone/>
              <a:defRPr sz="1350" b="1"/>
            </a:lvl3pPr>
            <a:lvl4pPr marL="1028396" indent="0">
              <a:buNone/>
              <a:defRPr sz="1200" b="1"/>
            </a:lvl4pPr>
            <a:lvl5pPr marL="1371194" indent="0">
              <a:buNone/>
              <a:defRPr sz="1200" b="1"/>
            </a:lvl5pPr>
            <a:lvl6pPr marL="1713994" indent="0">
              <a:buNone/>
              <a:defRPr sz="1200" b="1"/>
            </a:lvl6pPr>
            <a:lvl7pPr marL="2056792" indent="0">
              <a:buNone/>
              <a:defRPr sz="1200" b="1"/>
            </a:lvl7pPr>
            <a:lvl8pPr marL="2399591" indent="0">
              <a:buNone/>
              <a:defRPr sz="1200" b="1"/>
            </a:lvl8pPr>
            <a:lvl9pPr marL="2742389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60"/>
            <a:ext cx="4040188" cy="296346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8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799" indent="0">
              <a:buNone/>
              <a:defRPr sz="1500" b="1"/>
            </a:lvl2pPr>
            <a:lvl3pPr marL="685598" indent="0">
              <a:buNone/>
              <a:defRPr sz="1350" b="1"/>
            </a:lvl3pPr>
            <a:lvl4pPr marL="1028396" indent="0">
              <a:buNone/>
              <a:defRPr sz="1200" b="1"/>
            </a:lvl4pPr>
            <a:lvl5pPr marL="1371194" indent="0">
              <a:buNone/>
              <a:defRPr sz="1200" b="1"/>
            </a:lvl5pPr>
            <a:lvl6pPr marL="1713994" indent="0">
              <a:buNone/>
              <a:defRPr sz="1200" b="1"/>
            </a:lvl6pPr>
            <a:lvl7pPr marL="2056792" indent="0">
              <a:buNone/>
              <a:defRPr sz="1200" b="1"/>
            </a:lvl7pPr>
            <a:lvl8pPr marL="2399591" indent="0">
              <a:buNone/>
              <a:defRPr sz="1200" b="1"/>
            </a:lvl8pPr>
            <a:lvl9pPr marL="2742389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1631160"/>
            <a:ext cx="4041775" cy="296346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331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175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146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5" y="3305179"/>
            <a:ext cx="7772400" cy="1021556"/>
          </a:xfrm>
        </p:spPr>
        <p:txBody>
          <a:bodyPr anchor="t"/>
          <a:lstStyle>
            <a:lvl1pPr algn="l">
              <a:defRPr sz="2925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5" y="2180041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79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5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39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1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39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679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39959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38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4793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2" y="204791"/>
            <a:ext cx="5111750" cy="43898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076334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799" indent="0">
              <a:buNone/>
              <a:defRPr sz="900"/>
            </a:lvl2pPr>
            <a:lvl3pPr marL="685598" indent="0">
              <a:buNone/>
              <a:defRPr sz="750"/>
            </a:lvl3pPr>
            <a:lvl4pPr marL="1028396" indent="0">
              <a:buNone/>
              <a:defRPr sz="750"/>
            </a:lvl4pPr>
            <a:lvl5pPr marL="1371194" indent="0">
              <a:buNone/>
              <a:defRPr sz="750"/>
            </a:lvl5pPr>
            <a:lvl6pPr marL="1713994" indent="0">
              <a:buNone/>
              <a:defRPr sz="750"/>
            </a:lvl6pPr>
            <a:lvl7pPr marL="2056792" indent="0">
              <a:buNone/>
              <a:defRPr sz="750"/>
            </a:lvl7pPr>
            <a:lvl8pPr marL="2399591" indent="0">
              <a:buNone/>
              <a:defRPr sz="750"/>
            </a:lvl8pPr>
            <a:lvl9pPr marL="2742389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410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799" indent="0">
              <a:buNone/>
              <a:defRPr sz="2100"/>
            </a:lvl2pPr>
            <a:lvl3pPr marL="685598" indent="0">
              <a:buNone/>
              <a:defRPr sz="1800"/>
            </a:lvl3pPr>
            <a:lvl4pPr marL="1028396" indent="0">
              <a:buNone/>
              <a:defRPr sz="1500"/>
            </a:lvl4pPr>
            <a:lvl5pPr marL="1371194" indent="0">
              <a:buNone/>
              <a:defRPr sz="1500"/>
            </a:lvl5pPr>
            <a:lvl6pPr marL="1713994" indent="0">
              <a:buNone/>
              <a:defRPr sz="1500"/>
            </a:lvl6pPr>
            <a:lvl7pPr marL="2056792" indent="0">
              <a:buNone/>
              <a:defRPr sz="1500"/>
            </a:lvl7pPr>
            <a:lvl8pPr marL="2399591" indent="0">
              <a:buNone/>
              <a:defRPr sz="1500"/>
            </a:lvl8pPr>
            <a:lvl9pPr marL="2742389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799" indent="0">
              <a:buNone/>
              <a:defRPr sz="900"/>
            </a:lvl2pPr>
            <a:lvl3pPr marL="685598" indent="0">
              <a:buNone/>
              <a:defRPr sz="750"/>
            </a:lvl3pPr>
            <a:lvl4pPr marL="1028396" indent="0">
              <a:buNone/>
              <a:defRPr sz="750"/>
            </a:lvl4pPr>
            <a:lvl5pPr marL="1371194" indent="0">
              <a:buNone/>
              <a:defRPr sz="750"/>
            </a:lvl5pPr>
            <a:lvl6pPr marL="1713994" indent="0">
              <a:buNone/>
              <a:defRPr sz="750"/>
            </a:lvl6pPr>
            <a:lvl7pPr marL="2056792" indent="0">
              <a:buNone/>
              <a:defRPr sz="750"/>
            </a:lvl7pPr>
            <a:lvl8pPr marL="2399591" indent="0">
              <a:buNone/>
              <a:defRPr sz="750"/>
            </a:lvl8pPr>
            <a:lvl9pPr marL="2742389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751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4137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05986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0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799" indent="0">
              <a:buNone/>
              <a:defRPr sz="1500" b="1"/>
            </a:lvl2pPr>
            <a:lvl3pPr marL="685598" indent="0">
              <a:buNone/>
              <a:defRPr sz="1350" b="1"/>
            </a:lvl3pPr>
            <a:lvl4pPr marL="1028396" indent="0">
              <a:buNone/>
              <a:defRPr sz="1200" b="1"/>
            </a:lvl4pPr>
            <a:lvl5pPr marL="1371194" indent="0">
              <a:buNone/>
              <a:defRPr sz="1200" b="1"/>
            </a:lvl5pPr>
            <a:lvl6pPr marL="1713994" indent="0">
              <a:buNone/>
              <a:defRPr sz="1200" b="1"/>
            </a:lvl6pPr>
            <a:lvl7pPr marL="2056792" indent="0">
              <a:buNone/>
              <a:defRPr sz="1200" b="1"/>
            </a:lvl7pPr>
            <a:lvl8pPr marL="2399591" indent="0">
              <a:buNone/>
              <a:defRPr sz="1200" b="1"/>
            </a:lvl8pPr>
            <a:lvl9pPr marL="2742389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60"/>
            <a:ext cx="4040188" cy="296346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8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799" indent="0">
              <a:buNone/>
              <a:defRPr sz="1500" b="1"/>
            </a:lvl2pPr>
            <a:lvl3pPr marL="685598" indent="0">
              <a:buNone/>
              <a:defRPr sz="1350" b="1"/>
            </a:lvl3pPr>
            <a:lvl4pPr marL="1028396" indent="0">
              <a:buNone/>
              <a:defRPr sz="1200" b="1"/>
            </a:lvl4pPr>
            <a:lvl5pPr marL="1371194" indent="0">
              <a:buNone/>
              <a:defRPr sz="1200" b="1"/>
            </a:lvl5pPr>
            <a:lvl6pPr marL="1713994" indent="0">
              <a:buNone/>
              <a:defRPr sz="1200" b="1"/>
            </a:lvl6pPr>
            <a:lvl7pPr marL="2056792" indent="0">
              <a:buNone/>
              <a:defRPr sz="1200" b="1"/>
            </a:lvl7pPr>
            <a:lvl8pPr marL="2399591" indent="0">
              <a:buNone/>
              <a:defRPr sz="1200" b="1"/>
            </a:lvl8pPr>
            <a:lvl9pPr marL="2742389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1631160"/>
            <a:ext cx="4041775" cy="296346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4793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2" y="204791"/>
            <a:ext cx="5111750" cy="43898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076334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799" indent="0">
              <a:buNone/>
              <a:defRPr sz="900"/>
            </a:lvl2pPr>
            <a:lvl3pPr marL="685598" indent="0">
              <a:buNone/>
              <a:defRPr sz="750"/>
            </a:lvl3pPr>
            <a:lvl4pPr marL="1028396" indent="0">
              <a:buNone/>
              <a:defRPr sz="750"/>
            </a:lvl4pPr>
            <a:lvl5pPr marL="1371194" indent="0">
              <a:buNone/>
              <a:defRPr sz="750"/>
            </a:lvl5pPr>
            <a:lvl6pPr marL="1713994" indent="0">
              <a:buNone/>
              <a:defRPr sz="750"/>
            </a:lvl6pPr>
            <a:lvl7pPr marL="2056792" indent="0">
              <a:buNone/>
              <a:defRPr sz="750"/>
            </a:lvl7pPr>
            <a:lvl8pPr marL="2399591" indent="0">
              <a:buNone/>
              <a:defRPr sz="750"/>
            </a:lvl8pPr>
            <a:lvl9pPr marL="2742389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799" indent="0">
              <a:buNone/>
              <a:defRPr sz="2100"/>
            </a:lvl2pPr>
            <a:lvl3pPr marL="685598" indent="0">
              <a:buNone/>
              <a:defRPr sz="1800"/>
            </a:lvl3pPr>
            <a:lvl4pPr marL="1028396" indent="0">
              <a:buNone/>
              <a:defRPr sz="1500"/>
            </a:lvl4pPr>
            <a:lvl5pPr marL="1371194" indent="0">
              <a:buNone/>
              <a:defRPr sz="1500"/>
            </a:lvl5pPr>
            <a:lvl6pPr marL="1713994" indent="0">
              <a:buNone/>
              <a:defRPr sz="1500"/>
            </a:lvl6pPr>
            <a:lvl7pPr marL="2056792" indent="0">
              <a:buNone/>
              <a:defRPr sz="1500"/>
            </a:lvl7pPr>
            <a:lvl8pPr marL="2399591" indent="0">
              <a:buNone/>
              <a:defRPr sz="1500"/>
            </a:lvl8pPr>
            <a:lvl9pPr marL="2742389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799" indent="0">
              <a:buNone/>
              <a:defRPr sz="900"/>
            </a:lvl2pPr>
            <a:lvl3pPr marL="685598" indent="0">
              <a:buNone/>
              <a:defRPr sz="750"/>
            </a:lvl3pPr>
            <a:lvl4pPr marL="1028396" indent="0">
              <a:buNone/>
              <a:defRPr sz="750"/>
            </a:lvl4pPr>
            <a:lvl5pPr marL="1371194" indent="0">
              <a:buNone/>
              <a:defRPr sz="750"/>
            </a:lvl5pPr>
            <a:lvl6pPr marL="1713994" indent="0">
              <a:buNone/>
              <a:defRPr sz="750"/>
            </a:lvl6pPr>
            <a:lvl7pPr marL="2056792" indent="0">
              <a:buNone/>
              <a:defRPr sz="750"/>
            </a:lvl7pPr>
            <a:lvl8pPr marL="2399591" indent="0">
              <a:buNone/>
              <a:defRPr sz="750"/>
            </a:lvl8pPr>
            <a:lvl9pPr marL="2742389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5984"/>
            <a:ext cx="8229600" cy="857251"/>
          </a:xfrm>
          <a:prstGeom prst="rect">
            <a:avLst/>
          </a:prstGeom>
        </p:spPr>
        <p:txBody>
          <a:bodyPr vert="horz" lIns="91414" tIns="45706" rIns="91414" bIns="4570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00155"/>
            <a:ext cx="8229600" cy="3394472"/>
          </a:xfrm>
          <a:prstGeom prst="rect">
            <a:avLst/>
          </a:prstGeom>
        </p:spPr>
        <p:txBody>
          <a:bodyPr vert="horz" lIns="91414" tIns="45706" rIns="91414" bIns="4570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8"/>
            <a:ext cx="2133600" cy="273844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8"/>
            <a:ext cx="2895600" cy="273844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3844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685598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099" indent="-257099" algn="l" defTabSz="68559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048" indent="-214249" algn="l" defTabSz="685598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6996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795" indent="-171400" algn="l" defTabSz="685598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593" indent="-171400" algn="l" defTabSz="685598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392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192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990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3788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799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598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396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194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3994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792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591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389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6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5984"/>
            <a:ext cx="8229600" cy="857251"/>
          </a:xfrm>
          <a:prstGeom prst="rect">
            <a:avLst/>
          </a:prstGeom>
        </p:spPr>
        <p:txBody>
          <a:bodyPr vert="horz" lIns="91414" tIns="45706" rIns="91414" bIns="4570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00155"/>
            <a:ext cx="8229600" cy="3394472"/>
          </a:xfrm>
          <a:prstGeom prst="rect">
            <a:avLst/>
          </a:prstGeom>
        </p:spPr>
        <p:txBody>
          <a:bodyPr vert="horz" lIns="91414" tIns="45706" rIns="91414" bIns="4570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8"/>
            <a:ext cx="2133600" cy="273844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8"/>
            <a:ext cx="2895600" cy="273844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3844"/>
          </a:xfrm>
          <a:prstGeom prst="rect">
            <a:avLst/>
          </a:prstGeom>
        </p:spPr>
        <p:txBody>
          <a:bodyPr vert="horz" lIns="91414" tIns="45706" rIns="91414" bIns="45706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8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685598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099" indent="-257099" algn="l" defTabSz="68559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048" indent="-214249" algn="l" defTabSz="685598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6996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795" indent="-171400" algn="l" defTabSz="685598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593" indent="-171400" algn="l" defTabSz="685598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392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192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990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3788" indent="-171400" algn="l" defTabSz="685598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799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598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396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194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3994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792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591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389" algn="l" defTabSz="6855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3.wdp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67436"/>
            <a:ext cx="9144000" cy="4076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1" tIns="34280" rIns="68561" bIns="34280" spcCol="0" rtlCol="0" anchor="ctr"/>
          <a:lstStyle/>
          <a:p>
            <a:pPr algn="ctr"/>
            <a:endParaRPr lang="ru-RU" sz="1013"/>
          </a:p>
        </p:txBody>
      </p:sp>
      <p:pic>
        <p:nvPicPr>
          <p:cNvPr id="3" name="Picture 5" descr="C:\Users\OR--2\Desktop\Северная вертикаль\презентация\Monchegorsk-_-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05" y="291636"/>
            <a:ext cx="432048" cy="60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316038"/>
            <a:ext cx="8064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670"/>
            <a:r>
              <a:rPr lang="ru-RU" altLang="ru-RU" sz="1500" dirty="0">
                <a:solidFill>
                  <a:srgbClr val="002060"/>
                </a:solidFill>
                <a:latin typeface="Muller Narrow Light" pitchFamily="50" charset="-52"/>
                <a:ea typeface="Arial Unicode MS" pitchFamily="34" charset="-128"/>
                <a:cs typeface="Times New Roman" panose="02020603050405020304" pitchFamily="18" charset="0"/>
              </a:rPr>
              <a:t>МИНИСТЕРСТВО ТРУДА И СОЦИАЛЬНОГО РАЗВИТИЯ МУРМАНСКОЙ ОБЛАСТИ</a:t>
            </a:r>
          </a:p>
          <a:p>
            <a:pPr defTabSz="685670"/>
            <a:r>
              <a:rPr lang="ru-RU" altLang="ru-RU" sz="1500" dirty="0">
                <a:solidFill>
                  <a:srgbClr val="002060"/>
                </a:solidFill>
                <a:latin typeface="Muller Narrow Light" pitchFamily="50" charset="-52"/>
                <a:ea typeface="Arial Unicode MS" pitchFamily="34" charset="-128"/>
                <a:cs typeface="Times New Roman" panose="02020603050405020304" pitchFamily="18" charset="0"/>
              </a:rPr>
              <a:t>ГОАУСОН «Мончегорский комплексный центр социального обслуживания населения»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4659982"/>
            <a:ext cx="15121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latin typeface="Muller Narrow Light" pitchFamily="50" charset="-52"/>
              </a:rPr>
              <a:t>30 апреля 2021 </a:t>
            </a:r>
            <a:r>
              <a:rPr lang="ru-RU" sz="1050" dirty="0">
                <a:latin typeface="Muller Narrow Light" pitchFamily="50" charset="-52"/>
              </a:rPr>
              <a:t>год</a:t>
            </a:r>
          </a:p>
        </p:txBody>
      </p:sp>
      <p:pic>
        <p:nvPicPr>
          <p:cNvPr id="1026" name="Picture 2" descr="C:\Users\Спец.соц работе\Desktop\черновики\логотипы\_OU8aCUqL1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1636"/>
            <a:ext cx="546640" cy="57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Спец.соц работе\Desktop\Презентация\Рисунок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56" y="291637"/>
            <a:ext cx="425860" cy="57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275149" y="2001584"/>
            <a:ext cx="76654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ru-RU" sz="2800" kern="0" dirty="0">
                <a:solidFill>
                  <a:schemeClr val="bg1"/>
                </a:solidFill>
                <a:latin typeface="Muller Narrow ExtraBold" pitchFamily="50" charset="-52"/>
              </a:rPr>
              <a:t>Социальное </a:t>
            </a:r>
            <a:r>
              <a:rPr lang="ru-RU" sz="2800" kern="0" dirty="0" smtClean="0">
                <a:solidFill>
                  <a:schemeClr val="bg1"/>
                </a:solidFill>
                <a:latin typeface="Muller Narrow ExtraBold" pitchFamily="50" charset="-52"/>
              </a:rPr>
              <a:t>сопровождение </a:t>
            </a:r>
            <a:r>
              <a:rPr lang="ru-RU" sz="2800" kern="0" dirty="0">
                <a:solidFill>
                  <a:schemeClr val="bg1"/>
                </a:solidFill>
                <a:latin typeface="Muller Narrow ExtraBold" pitchFamily="50" charset="-52"/>
              </a:rPr>
              <a:t>лиц без определенного места жительства, </a:t>
            </a:r>
            <a:r>
              <a:rPr lang="ru-RU" sz="2800" kern="0" dirty="0" smtClean="0">
                <a:solidFill>
                  <a:schemeClr val="bg1"/>
                </a:solidFill>
                <a:latin typeface="Muller Narrow ExtraBold" pitchFamily="50" charset="-52"/>
              </a:rPr>
              <a:t>проблемы</a:t>
            </a:r>
            <a:r>
              <a:rPr lang="ru-RU" sz="2800" kern="0" dirty="0">
                <a:solidFill>
                  <a:schemeClr val="bg1"/>
                </a:solidFill>
                <a:latin typeface="Muller Narrow ExtraBold" pitchFamily="50" charset="-52"/>
              </a:rPr>
              <a:t>, перспективы.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96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60559" y="587109"/>
            <a:ext cx="9143901" cy="42791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85800"/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710" y="96055"/>
            <a:ext cx="9377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670"/>
            <a:r>
              <a:rPr lang="ru-RU" altLang="ru-RU" sz="1400" dirty="0">
                <a:solidFill>
                  <a:prstClr val="black"/>
                </a:solidFill>
                <a:latin typeface="Muller Narrow Light"/>
                <a:ea typeface="Arial Unicode MS" pitchFamily="34" charset="-128"/>
                <a:cs typeface="Times New Roman" panose="02020603050405020304" pitchFamily="18" charset="0"/>
              </a:rPr>
              <a:t>ТЕХНОЛОГИЯ СОЦИАЛЬНОГО СОПРОВОЖДЕНИЯ ЛИЦ БЕЗ ОПРЕДЕЛЕННОГО МЕСТА </a:t>
            </a:r>
            <a:r>
              <a:rPr lang="ru-RU" altLang="ru-RU" sz="1400" dirty="0" smtClean="0">
                <a:solidFill>
                  <a:prstClr val="black"/>
                </a:solidFill>
                <a:latin typeface="Muller Narrow Light"/>
                <a:ea typeface="Arial Unicode MS" pitchFamily="34" charset="-128"/>
                <a:cs typeface="Times New Roman" panose="02020603050405020304" pitchFamily="18" charset="0"/>
              </a:rPr>
              <a:t> ЖИТЕЛЬСТВА </a:t>
            </a:r>
            <a:r>
              <a:rPr lang="ru-RU" altLang="ru-RU" sz="1400" dirty="0">
                <a:solidFill>
                  <a:prstClr val="black"/>
                </a:solidFill>
                <a:latin typeface="Muller Narrow Light"/>
                <a:ea typeface="Arial Unicode MS" pitchFamily="34" charset="-128"/>
                <a:cs typeface="Times New Roman" panose="02020603050405020304" pitchFamily="18" charset="0"/>
              </a:rPr>
              <a:t>«СОЦИАЛЬНЫЙ ПАТРУЛЬ»</a:t>
            </a:r>
          </a:p>
        </p:txBody>
      </p:sp>
      <p:sp>
        <p:nvSpPr>
          <p:cNvPr id="12" name="AutoShape 4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259681" y="-108346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3" name="AutoShape 7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373981" y="59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4" name="AutoShape 9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711288" y="1202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5" name="AutoShape 12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602581" y="2345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85" y="903513"/>
            <a:ext cx="936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ЦЕЛЬ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 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Muller Narrow ExtraBold" pitchFamily="50" charset="-5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5136" y="916782"/>
            <a:ext cx="351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ru-RU" sz="1200" kern="0" dirty="0" err="1" smtClean="0">
                <a:solidFill>
                  <a:sysClr val="windowText" lastClr="000000"/>
                </a:solidFill>
                <a:latin typeface="Muller Narrow Light" pitchFamily="2" charset="-52"/>
              </a:rPr>
              <a:t>Ресоализация</a:t>
            </a:r>
            <a:r>
              <a:rPr lang="ru-RU" sz="1200" kern="0" dirty="0" smtClean="0">
                <a:solidFill>
                  <a:sysClr val="windowText" lastClr="000000"/>
                </a:solidFill>
                <a:latin typeface="Muller Narrow Light" pitchFamily="2" charset="-52"/>
              </a:rPr>
              <a:t> лиц освободившихся </a:t>
            </a:r>
            <a:r>
              <a:rPr lang="ru-RU" sz="1200" kern="0" dirty="0">
                <a:solidFill>
                  <a:sysClr val="windowText" lastClr="000000"/>
                </a:solidFill>
                <a:latin typeface="Muller Narrow Light" pitchFamily="2" charset="-52"/>
              </a:rPr>
              <a:t>из мест лишения свободы, </a:t>
            </a:r>
            <a:r>
              <a:rPr lang="ru-RU" sz="1200" kern="0" dirty="0" smtClean="0">
                <a:solidFill>
                  <a:sysClr val="windowText" lastClr="000000"/>
                </a:solidFill>
                <a:latin typeface="Muller Narrow Light" pitchFamily="2" charset="-52"/>
              </a:rPr>
              <a:t>лиц </a:t>
            </a:r>
            <a:r>
              <a:rPr lang="ru-RU" sz="1200" kern="0" dirty="0">
                <a:solidFill>
                  <a:sysClr val="windowText" lastClr="000000"/>
                </a:solidFill>
                <a:latin typeface="Muller Narrow Light" pitchFamily="2" charset="-52"/>
              </a:rPr>
              <a:t>без определенного места </a:t>
            </a:r>
            <a:r>
              <a:rPr lang="ru-RU" sz="1200" kern="0" dirty="0" smtClean="0">
                <a:solidFill>
                  <a:sysClr val="windowText" lastClr="000000"/>
                </a:solidFill>
                <a:latin typeface="Muller Narrow Light" pitchFamily="2" charset="-52"/>
              </a:rPr>
              <a:t>жительства</a:t>
            </a:r>
            <a:r>
              <a:rPr lang="ru-RU" sz="1200" kern="0" dirty="0">
                <a:solidFill>
                  <a:sysClr val="windowText" lastClr="000000"/>
                </a:solidFill>
                <a:latin typeface="Muller Narrow Light" pitchFamily="2" charset="-52"/>
              </a:rPr>
              <a:t>.</a:t>
            </a:r>
            <a:r>
              <a:rPr lang="ru-RU" sz="1200" kern="0" dirty="0" smtClean="0">
                <a:solidFill>
                  <a:sysClr val="windowText" lastClr="000000"/>
                </a:solidFill>
                <a:latin typeface="Muller Narrow Light" pitchFamily="2" charset="-52"/>
              </a:rPr>
              <a:t> </a:t>
            </a:r>
            <a:endParaRPr lang="ru-RU" sz="1200" kern="0" dirty="0">
              <a:solidFill>
                <a:sysClr val="windowText" lastClr="000000"/>
              </a:solidFill>
              <a:latin typeface="Muller Narrow Light" pitchFamily="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36344" y="587109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ЗАДАЧА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Muller Narrow ExtraBold" pitchFamily="50" charset="-5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36344" y="1055281"/>
            <a:ext cx="4344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1200" dirty="0" smtClean="0">
                <a:latin typeface="Muller Narrow Light" pitchFamily="2" charset="-52"/>
              </a:rPr>
              <a:t>Восстановление  правового и социального положения лиц без определенного места жительства</a:t>
            </a:r>
          </a:p>
          <a:p>
            <a:pPr marL="285750" indent="-285750" algn="just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1200" dirty="0" smtClean="0">
                <a:latin typeface="Muller Narrow Light" pitchFamily="2" charset="-52"/>
              </a:rPr>
              <a:t>Профилактика бездомности и правонарушений</a:t>
            </a:r>
            <a:endParaRPr lang="ru-RU" sz="1200" dirty="0">
              <a:latin typeface="Muller Narrow Light" pitchFamily="2" charset="-52"/>
            </a:endParaRPr>
          </a:p>
        </p:txBody>
      </p:sp>
      <p:pic>
        <p:nvPicPr>
          <p:cNvPr id="1026" name="Picture 2" descr="C:\Users\Спец.соц работе\Desktop\Презентация\иконки\kisspng-vision-statement-mission-statement-computer-icons-5af53edc91e90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168" y="639407"/>
            <a:ext cx="520077" cy="27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Спец.соц работе\Desktop\Презентация\иконки\kisspng-computer-icons-document-clip-art-5af5f93446d77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536" y="576396"/>
            <a:ext cx="509413" cy="29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8731314" y="4843418"/>
            <a:ext cx="25202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549712" y="1669370"/>
            <a:ext cx="3384376" cy="334566"/>
          </a:xfrm>
          <a:prstGeom prst="roundRect">
            <a:avLst>
              <a:gd name="adj" fmla="val 14657"/>
            </a:avLst>
          </a:prstGeom>
          <a:noFill/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Muller Narrow Light" pitchFamily="2" charset="-52"/>
                <a:cs typeface="Arial" charset="0"/>
              </a:rPr>
              <a:t>НАПРАВЛЕНИЯ ДЕЯТЕЛЬНОСТИ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Muller Narrow Light" pitchFamily="2" charset="-52"/>
              <a:cs typeface="Arial" charset="0"/>
            </a:endParaRPr>
          </a:p>
        </p:txBody>
      </p:sp>
      <p:sp>
        <p:nvSpPr>
          <p:cNvPr id="40" name="Текст 2"/>
          <p:cNvSpPr>
            <a:spLocks/>
          </p:cNvSpPr>
          <p:nvPr/>
        </p:nvSpPr>
        <p:spPr bwMode="auto">
          <a:xfrm>
            <a:off x="433579" y="1383957"/>
            <a:ext cx="3897929" cy="28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0" dirty="0" smtClean="0">
                <a:solidFill>
                  <a:srgbClr val="0070C0"/>
                </a:solidFill>
                <a:latin typeface="Muller Narrow Light" pitchFamily="2" charset="-52"/>
              </a:rPr>
              <a:t>О</a:t>
            </a:r>
            <a:r>
              <a:rPr kumimoji="0" lang="ru-RU" sz="1400" b="1" i="0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uller Narrow Light" pitchFamily="2" charset="-52"/>
              </a:rPr>
              <a:t>ПЫТ  ТЕХНОЛОГИИ «СОЦИАЛЬНЫЙ ПАТРУЛЬ»</a:t>
            </a:r>
          </a:p>
        </p:txBody>
      </p:sp>
      <p:sp>
        <p:nvSpPr>
          <p:cNvPr id="41" name="Скругленный прямоугольник 13"/>
          <p:cNvSpPr/>
          <p:nvPr/>
        </p:nvSpPr>
        <p:spPr bwMode="auto">
          <a:xfrm>
            <a:off x="4707623" y="1588270"/>
            <a:ext cx="4089400" cy="334566"/>
          </a:xfrm>
          <a:prstGeom prst="roundRect">
            <a:avLst>
              <a:gd name="adj" fmla="val 14257"/>
            </a:avLst>
          </a:prstGeom>
          <a:noFill/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Muller Narrow Light" pitchFamily="2" charset="-52"/>
                <a:cs typeface="Arial" charset="0"/>
              </a:rPr>
              <a:t>МЕТОДЫ ДОСТИЖЕНИЯ ПОСТАВЛЕННОЙ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Muller Narrow Light" pitchFamily="2" charset="-52"/>
                <a:cs typeface="Arial" charset="0"/>
              </a:rPr>
              <a:t> ЦЕЛИ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Muller Narrow Light" pitchFamily="2" charset="-52"/>
              <a:cs typeface="Arial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 bwMode="auto">
          <a:xfrm>
            <a:off x="260953" y="2129355"/>
            <a:ext cx="4435996" cy="2760821"/>
          </a:xfrm>
          <a:prstGeom prst="roundRect">
            <a:avLst>
              <a:gd name="adj" fmla="val 4005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1000" b="1" dirty="0">
                <a:solidFill>
                  <a:schemeClr val="tx2"/>
                </a:solidFill>
                <a:latin typeface="Muller Narrow Light" pitchFamily="2" charset="-52"/>
              </a:rPr>
              <a:t>ПРОВЕДЕНИЕ РЕЙДОВ ПО ВЫЯВЛЕНИЮ ЛИЦ БЕЗ ОПРЕДЕЛЕННОГО МЕСТА </a:t>
            </a:r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ЖИТЕЛЬСТВА</a:t>
            </a:r>
          </a:p>
          <a:p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8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ОПРОС </a:t>
            </a:r>
            <a:r>
              <a:rPr lang="ru-RU" sz="1000" b="1" dirty="0">
                <a:solidFill>
                  <a:schemeClr val="tx2"/>
                </a:solidFill>
                <a:latin typeface="Muller Narrow Light" pitchFamily="2" charset="-52"/>
              </a:rPr>
              <a:t>И ПЕРВИЧНАЯ СОЦИАЛЬНАЯ ДИАГНОСТИКА ГРАЖДАН </a:t>
            </a:r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ДЛЯ</a:t>
            </a: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 </a:t>
            </a:r>
            <a:r>
              <a:rPr lang="ru-RU" sz="1000" b="1" dirty="0">
                <a:solidFill>
                  <a:schemeClr val="tx2"/>
                </a:solidFill>
                <a:latin typeface="Muller Narrow Light" pitchFamily="2" charset="-52"/>
              </a:rPr>
              <a:t>ОЦЕНКИ ИХ РЕАЛЬНОГО </a:t>
            </a:r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ПОЛОЖЕНИЯ</a:t>
            </a:r>
          </a:p>
          <a:p>
            <a:pPr marL="228600" indent="-228600">
              <a:buAutoNum type="arabicPeriod"/>
            </a:pPr>
            <a:endParaRPr lang="ru-RU" sz="1000" b="1" dirty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ПРОВЕДЕНИЕ ИНФОРМАЦИОННОЙ РАБОТЫ</a:t>
            </a: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2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ФОРМИРОВАНИЕ </a:t>
            </a:r>
            <a:r>
              <a:rPr lang="ru-RU" sz="1000" b="1" dirty="0">
                <a:solidFill>
                  <a:schemeClr val="tx2"/>
                </a:solidFill>
                <a:latin typeface="Muller Narrow Light" pitchFamily="2" charset="-52"/>
              </a:rPr>
              <a:t>БАЗЫ ДАННЫХ </a:t>
            </a:r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( 15 ЧЕЛ.)</a:t>
            </a: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endParaRPr lang="ru-RU" sz="1000" b="1" dirty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Muller Narrow Light" pitchFamily="2" charset="-52"/>
              </a:rPr>
              <a:t>ВОССТАНОВЛЕНИЕ </a:t>
            </a:r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ДОКУМЕНТОВ</a:t>
            </a:r>
          </a:p>
          <a:p>
            <a:pPr algn="ctr"/>
            <a:endParaRPr lang="ru-RU" sz="1000" b="1" dirty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>
              <a:solidFill>
                <a:schemeClr val="tx2"/>
              </a:solidFill>
              <a:latin typeface="Muller Narrow Light" pitchFamily="2" charset="-52"/>
            </a:endParaRPr>
          </a:p>
        </p:txBody>
      </p:sp>
      <p:sp>
        <p:nvSpPr>
          <p:cNvPr id="43" name="Скругленный прямоугольник 6"/>
          <p:cNvSpPr/>
          <p:nvPr/>
        </p:nvSpPr>
        <p:spPr bwMode="auto">
          <a:xfrm>
            <a:off x="5018219" y="1913715"/>
            <a:ext cx="3802255" cy="2813209"/>
          </a:xfrm>
          <a:prstGeom prst="roundRect">
            <a:avLst>
              <a:gd name="adj" fmla="val 7878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ПРОВЕДЕНИЕ РАБОТЫ ПО МОТИВАЦИИ НА ИЗМЕНЕНИЕ ЖИЗНИ- ПРИВЛЕЧЕНИЕ ПСИХОЛОГА  </a:t>
            </a:r>
          </a:p>
          <a:p>
            <a:pPr marL="228600" indent="-228600" algn="ctr">
              <a:buAutoNum type="arabicPeriod"/>
            </a:pPr>
            <a:endParaRPr lang="ru-RU" sz="1000" b="1" dirty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ПРАВОВАЯ ПОМОЩЬ – ПРИВЛЕЧЕНИЕ ЮРИСТА</a:t>
            </a: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ПРИВЛЕЧЕНИЕ К УЧАСТИЮ В ПРОЕКТНОЙ ДЕЯТЕЛЬНОСТИ</a:t>
            </a:r>
          </a:p>
          <a:p>
            <a:pPr algn="ctr"/>
            <a:endParaRPr lang="ru-RU" sz="1000" b="1" dirty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Muller Narrow Light" pitchFamily="2" charset="-52"/>
              </a:rPr>
              <a:t>УЧАСТИЕ В ДОБРОВОЛЬЧЕСКОЙ ДЕЯТЕЛЬНОСТИ</a:t>
            </a:r>
          </a:p>
          <a:p>
            <a:pPr algn="ctr"/>
            <a:endParaRPr lang="ru-RU" sz="1000" b="1" dirty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 smtClean="0">
              <a:solidFill>
                <a:schemeClr val="tx2"/>
              </a:solidFill>
              <a:latin typeface="Muller Narrow Light" pitchFamily="2" charset="-52"/>
            </a:endParaRPr>
          </a:p>
          <a:p>
            <a:pPr algn="ctr"/>
            <a:endParaRPr lang="ru-RU" sz="1000" b="1" dirty="0">
              <a:solidFill>
                <a:schemeClr val="tx2"/>
              </a:solidFill>
              <a:latin typeface="Muller Narrow Light" pitchFamily="2" charset="-52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rot="5400000" flipH="1" flipV="1">
            <a:off x="-1385405" y="3003042"/>
            <a:ext cx="3000546" cy="47787"/>
          </a:xfrm>
          <a:prstGeom prst="line">
            <a:avLst/>
          </a:prstGeom>
          <a:noFill/>
          <a:ln w="25400">
            <a:solidFill>
              <a:srgbClr val="5F5F5F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8"/>
          <p:cNvSpPr>
            <a:spLocks noChangeShapeType="1"/>
          </p:cNvSpPr>
          <p:nvPr/>
        </p:nvSpPr>
        <p:spPr bwMode="auto">
          <a:xfrm rot="5400000" flipV="1">
            <a:off x="4563735" y="295521"/>
            <a:ext cx="2" cy="8945528"/>
          </a:xfrm>
          <a:prstGeom prst="line">
            <a:avLst/>
          </a:prstGeom>
          <a:noFill/>
          <a:ln w="25400">
            <a:solidFill>
              <a:srgbClr val="5F5F5F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 rot="5400000" flipH="1" flipV="1">
            <a:off x="7534173" y="3261757"/>
            <a:ext cx="3008856" cy="4203"/>
          </a:xfrm>
          <a:prstGeom prst="line">
            <a:avLst/>
          </a:prstGeom>
          <a:noFill/>
          <a:ln w="25400">
            <a:solidFill>
              <a:srgbClr val="5F5F5F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 rot="5400000">
            <a:off x="8824678" y="1543405"/>
            <a:ext cx="1" cy="432049"/>
          </a:xfrm>
          <a:prstGeom prst="line">
            <a:avLst/>
          </a:prstGeom>
          <a:noFill/>
          <a:ln w="25400">
            <a:solidFill>
              <a:srgbClr val="5F5F5F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 rot="5400000" flipV="1">
            <a:off x="443328" y="1532087"/>
            <a:ext cx="0" cy="609132"/>
          </a:xfrm>
          <a:prstGeom prst="line">
            <a:avLst/>
          </a:prstGeom>
          <a:noFill/>
          <a:ln w="25400">
            <a:solidFill>
              <a:srgbClr val="5F5F5F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rot="5400000" flipV="1">
            <a:off x="303206" y="1410319"/>
            <a:ext cx="1" cy="251492"/>
          </a:xfrm>
          <a:prstGeom prst="line">
            <a:avLst/>
          </a:prstGeom>
          <a:noFill/>
          <a:ln w="25400">
            <a:solidFill>
              <a:srgbClr val="5F5F5F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Стрелка вниз 34"/>
          <p:cNvSpPr/>
          <p:nvPr/>
        </p:nvSpPr>
        <p:spPr>
          <a:xfrm>
            <a:off x="2191343" y="3080965"/>
            <a:ext cx="254058" cy="25105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2191343" y="4071314"/>
            <a:ext cx="254058" cy="25105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Стрелка вниз 36"/>
          <p:cNvSpPr/>
          <p:nvPr/>
        </p:nvSpPr>
        <p:spPr>
          <a:xfrm>
            <a:off x="2191343" y="3589991"/>
            <a:ext cx="254058" cy="25105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Выноска со стрелкой вверх 1"/>
          <p:cNvSpPr/>
          <p:nvPr/>
        </p:nvSpPr>
        <p:spPr>
          <a:xfrm>
            <a:off x="637459" y="2349005"/>
            <a:ext cx="1128679" cy="320249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2020г</a:t>
            </a:r>
          </a:p>
          <a:p>
            <a:pPr algn="ctr"/>
            <a:r>
              <a:rPr lang="ru-RU" sz="800" dirty="0" smtClean="0"/>
              <a:t>4 рейда, 5 человек</a:t>
            </a:r>
            <a:endParaRPr lang="ru-RU" sz="800" dirty="0"/>
          </a:p>
        </p:txBody>
      </p:sp>
      <p:sp>
        <p:nvSpPr>
          <p:cNvPr id="38" name="Стрелка вниз 37"/>
          <p:cNvSpPr/>
          <p:nvPr/>
        </p:nvSpPr>
        <p:spPr>
          <a:xfrm>
            <a:off x="2215628" y="2548441"/>
            <a:ext cx="254058" cy="25105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Выноска со стрелкой вверх 38"/>
          <p:cNvSpPr/>
          <p:nvPr/>
        </p:nvSpPr>
        <p:spPr>
          <a:xfrm>
            <a:off x="2966406" y="2388017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2021г</a:t>
            </a:r>
          </a:p>
          <a:p>
            <a:pPr algn="ctr"/>
            <a:r>
              <a:rPr lang="ru-RU" sz="800" dirty="0" smtClean="0"/>
              <a:t>2 рейда, 2 человека</a:t>
            </a:r>
            <a:endParaRPr lang="ru-RU" sz="800" dirty="0"/>
          </a:p>
        </p:txBody>
      </p:sp>
      <p:sp>
        <p:nvSpPr>
          <p:cNvPr id="44" name="Выноска со стрелкой вверх 43"/>
          <p:cNvSpPr/>
          <p:nvPr/>
        </p:nvSpPr>
        <p:spPr>
          <a:xfrm>
            <a:off x="3013990" y="3502473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2021г</a:t>
            </a:r>
          </a:p>
          <a:p>
            <a:pPr algn="ctr"/>
            <a:r>
              <a:rPr lang="ru-RU" sz="800" dirty="0" smtClean="0"/>
              <a:t>6 мероприятий</a:t>
            </a:r>
            <a:endParaRPr lang="ru-RU" sz="800" dirty="0"/>
          </a:p>
        </p:txBody>
      </p:sp>
      <p:sp>
        <p:nvSpPr>
          <p:cNvPr id="45" name="Выноска со стрелкой вверх 44"/>
          <p:cNvSpPr/>
          <p:nvPr/>
        </p:nvSpPr>
        <p:spPr>
          <a:xfrm>
            <a:off x="625136" y="3530758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2020г</a:t>
            </a:r>
          </a:p>
          <a:p>
            <a:pPr algn="ctr"/>
            <a:r>
              <a:rPr lang="ru-RU" sz="800" dirty="0" smtClean="0"/>
              <a:t>28 мероприятий</a:t>
            </a:r>
            <a:endParaRPr lang="ru-RU" sz="800" dirty="0"/>
          </a:p>
        </p:txBody>
      </p:sp>
      <p:sp>
        <p:nvSpPr>
          <p:cNvPr id="46" name="Выноска со стрелкой вверх 45"/>
          <p:cNvSpPr/>
          <p:nvPr/>
        </p:nvSpPr>
        <p:spPr>
          <a:xfrm>
            <a:off x="2956876" y="4002120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2021г</a:t>
            </a:r>
          </a:p>
          <a:p>
            <a:pPr algn="ctr"/>
            <a:r>
              <a:rPr lang="ru-RU" sz="800" dirty="0" smtClean="0"/>
              <a:t>19 человек</a:t>
            </a:r>
            <a:endParaRPr lang="ru-RU" sz="800" dirty="0"/>
          </a:p>
        </p:txBody>
      </p:sp>
      <p:sp>
        <p:nvSpPr>
          <p:cNvPr id="47" name="Выноска со стрелкой вверх 46"/>
          <p:cNvSpPr/>
          <p:nvPr/>
        </p:nvSpPr>
        <p:spPr>
          <a:xfrm>
            <a:off x="592592" y="3986747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2020г</a:t>
            </a:r>
          </a:p>
          <a:p>
            <a:pPr algn="ctr"/>
            <a:r>
              <a:rPr lang="ru-RU" sz="800" dirty="0" smtClean="0"/>
              <a:t>22 человека</a:t>
            </a:r>
            <a:endParaRPr lang="ru-RU" sz="800" dirty="0"/>
          </a:p>
        </p:txBody>
      </p:sp>
      <p:sp>
        <p:nvSpPr>
          <p:cNvPr id="48" name="Выноска со стрелкой вверх 47"/>
          <p:cNvSpPr/>
          <p:nvPr/>
        </p:nvSpPr>
        <p:spPr>
          <a:xfrm>
            <a:off x="2920542" y="4448036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2021г</a:t>
            </a:r>
          </a:p>
          <a:p>
            <a:pPr algn="ctr"/>
            <a:r>
              <a:rPr lang="ru-RU" sz="800" dirty="0" smtClean="0"/>
              <a:t>4 человека</a:t>
            </a:r>
            <a:endParaRPr lang="ru-RU" sz="800" dirty="0"/>
          </a:p>
        </p:txBody>
      </p:sp>
      <p:sp>
        <p:nvSpPr>
          <p:cNvPr id="49" name="Выноска со стрелкой вверх 48"/>
          <p:cNvSpPr/>
          <p:nvPr/>
        </p:nvSpPr>
        <p:spPr>
          <a:xfrm>
            <a:off x="563245" y="4417020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2020г</a:t>
            </a:r>
          </a:p>
          <a:p>
            <a:pPr algn="ctr"/>
            <a:r>
              <a:rPr lang="ru-RU" sz="800" dirty="0" smtClean="0"/>
              <a:t>14 человек</a:t>
            </a:r>
            <a:endParaRPr lang="ru-RU" sz="800" dirty="0"/>
          </a:p>
        </p:txBody>
      </p:sp>
      <p:sp>
        <p:nvSpPr>
          <p:cNvPr id="50" name="Выноска со стрелкой вверх 49"/>
          <p:cNvSpPr/>
          <p:nvPr/>
        </p:nvSpPr>
        <p:spPr>
          <a:xfrm>
            <a:off x="5552183" y="2349005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2020г</a:t>
            </a:r>
          </a:p>
          <a:p>
            <a:pPr algn="ctr"/>
            <a:r>
              <a:rPr lang="ru-RU" sz="800" dirty="0" smtClean="0"/>
              <a:t>28 мероприятий</a:t>
            </a:r>
            <a:endParaRPr lang="ru-RU" sz="800" dirty="0"/>
          </a:p>
        </p:txBody>
      </p:sp>
      <p:sp>
        <p:nvSpPr>
          <p:cNvPr id="51" name="Выноска со стрелкой вверх 50"/>
          <p:cNvSpPr/>
          <p:nvPr/>
        </p:nvSpPr>
        <p:spPr>
          <a:xfrm>
            <a:off x="7528016" y="2349005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2021г</a:t>
            </a:r>
          </a:p>
          <a:p>
            <a:pPr algn="ctr"/>
            <a:r>
              <a:rPr lang="ru-RU" sz="800" dirty="0" smtClean="0"/>
              <a:t>6 мероприятий</a:t>
            </a:r>
            <a:endParaRPr lang="ru-RU" sz="800" dirty="0"/>
          </a:p>
        </p:txBody>
      </p:sp>
      <p:sp>
        <p:nvSpPr>
          <p:cNvPr id="52" name="Выноска со стрелкой вверх 51"/>
          <p:cNvSpPr/>
          <p:nvPr/>
        </p:nvSpPr>
        <p:spPr>
          <a:xfrm>
            <a:off x="7557768" y="2954419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2021г</a:t>
            </a:r>
          </a:p>
          <a:p>
            <a:pPr algn="ctr"/>
            <a:r>
              <a:rPr lang="ru-RU" sz="800" dirty="0" smtClean="0"/>
              <a:t>2 мероприятия</a:t>
            </a:r>
            <a:endParaRPr lang="ru-RU" sz="800" dirty="0"/>
          </a:p>
        </p:txBody>
      </p:sp>
      <p:sp>
        <p:nvSpPr>
          <p:cNvPr id="53" name="Выноска со стрелкой вверх 52"/>
          <p:cNvSpPr/>
          <p:nvPr/>
        </p:nvSpPr>
        <p:spPr>
          <a:xfrm>
            <a:off x="7533185" y="3595492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2021г</a:t>
            </a:r>
          </a:p>
          <a:p>
            <a:pPr algn="ctr"/>
            <a:r>
              <a:rPr lang="ru-RU" sz="800" dirty="0" smtClean="0"/>
              <a:t>3 человека</a:t>
            </a:r>
            <a:endParaRPr lang="ru-RU" sz="800" dirty="0"/>
          </a:p>
        </p:txBody>
      </p:sp>
      <p:sp>
        <p:nvSpPr>
          <p:cNvPr id="54" name="Выноска со стрелкой вверх 53"/>
          <p:cNvSpPr/>
          <p:nvPr/>
        </p:nvSpPr>
        <p:spPr>
          <a:xfrm>
            <a:off x="7533185" y="4204715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2021г</a:t>
            </a:r>
          </a:p>
          <a:p>
            <a:pPr algn="ctr"/>
            <a:r>
              <a:rPr lang="ru-RU" sz="800" dirty="0" smtClean="0"/>
              <a:t>1 человек</a:t>
            </a:r>
            <a:endParaRPr lang="ru-RU" sz="800" dirty="0"/>
          </a:p>
        </p:txBody>
      </p:sp>
      <p:sp>
        <p:nvSpPr>
          <p:cNvPr id="55" name="Выноска со стрелкой вверх 54"/>
          <p:cNvSpPr/>
          <p:nvPr/>
        </p:nvSpPr>
        <p:spPr>
          <a:xfrm>
            <a:off x="5551614" y="2954419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2020г</a:t>
            </a:r>
          </a:p>
          <a:p>
            <a:pPr algn="ctr"/>
            <a:r>
              <a:rPr lang="ru-RU" sz="800" dirty="0" smtClean="0"/>
              <a:t>15 мероприятий</a:t>
            </a:r>
            <a:endParaRPr lang="ru-RU" sz="800" dirty="0"/>
          </a:p>
        </p:txBody>
      </p:sp>
      <p:sp>
        <p:nvSpPr>
          <p:cNvPr id="56" name="Выноска со стрелкой вверх 55"/>
          <p:cNvSpPr/>
          <p:nvPr/>
        </p:nvSpPr>
        <p:spPr>
          <a:xfrm>
            <a:off x="5568103" y="3611798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2020г</a:t>
            </a:r>
          </a:p>
          <a:p>
            <a:pPr algn="ctr"/>
            <a:r>
              <a:rPr lang="ru-RU" sz="800" dirty="0" smtClean="0"/>
              <a:t>6 человек</a:t>
            </a:r>
            <a:endParaRPr lang="ru-RU" sz="800" dirty="0"/>
          </a:p>
        </p:txBody>
      </p:sp>
      <p:sp>
        <p:nvSpPr>
          <p:cNvPr id="57" name="Выноска со стрелкой вверх 56"/>
          <p:cNvSpPr/>
          <p:nvPr/>
        </p:nvSpPr>
        <p:spPr>
          <a:xfrm>
            <a:off x="5535018" y="4210260"/>
            <a:ext cx="1173546" cy="32024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2020г</a:t>
            </a:r>
          </a:p>
          <a:p>
            <a:pPr algn="ctr"/>
            <a:r>
              <a:rPr lang="ru-RU" sz="800" dirty="0" smtClean="0"/>
              <a:t>2 человека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1084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8710" y="24864"/>
            <a:ext cx="9377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670"/>
            <a:r>
              <a:rPr lang="ru-RU" altLang="ru-RU" sz="1400" dirty="0" smtClean="0">
                <a:solidFill>
                  <a:prstClr val="black"/>
                </a:solidFill>
                <a:latin typeface="Muller Narrow Light"/>
                <a:ea typeface="Arial Unicode MS" pitchFamily="34" charset="-128"/>
                <a:cs typeface="Times New Roman" panose="02020603050405020304" pitchFamily="18" charset="0"/>
              </a:rPr>
              <a:t>СОГЛАШЕНИЯ О СОТРУДНИЧЕСТВЕ</a:t>
            </a:r>
            <a:endParaRPr lang="ru-RU" altLang="ru-RU" sz="1400" dirty="0">
              <a:solidFill>
                <a:prstClr val="black"/>
              </a:solidFill>
              <a:latin typeface="Muller Narrow Light"/>
              <a:ea typeface="Arial Unicode MS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" name="AutoShape 4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259681" y="-108346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3" name="AutoShape 7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373981" y="59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4" name="AutoShape 9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711288" y="1202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5" name="AutoShape 12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602581" y="2345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84671" y="255157"/>
            <a:ext cx="9161734" cy="43324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85800"/>
            <a:endParaRPr lang="ru-RU" sz="11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Овал 4"/>
          <p:cNvSpPr/>
          <p:nvPr/>
        </p:nvSpPr>
        <p:spPr>
          <a:xfrm>
            <a:off x="4780556" y="4066399"/>
            <a:ext cx="1580521" cy="700003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54481" tIns="17780" rIns="54481" bIns="1778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uller Narrow ExtraBold" pitchFamily="50" charset="-52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731314" y="4843418"/>
            <a:ext cx="25202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639169" y="387800"/>
            <a:ext cx="5480876" cy="37457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914400">
              <a:spcAft>
                <a:spcPts val="800"/>
              </a:spcAft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uller Narrow ExtraBold" pitchFamily="50" charset="-52"/>
                <a:cs typeface="Arial" charset="0"/>
              </a:rPr>
              <a:t> </a:t>
            </a:r>
            <a:r>
              <a:rPr lang="ru-RU" sz="1600" b="1" kern="0" dirty="0">
                <a:solidFill>
                  <a:srgbClr val="0070C0"/>
                </a:solidFill>
                <a:latin typeface="Muller Narrow ExtraBold" pitchFamily="50" charset="-52"/>
                <a:cs typeface="Arial" charset="0"/>
              </a:rPr>
              <a:t>ГОАУСОН  «МОНЧЕГОРСКИЙ КЦСОН»</a:t>
            </a:r>
            <a:endParaRPr lang="ru-RU" sz="1600" kern="0" dirty="0">
              <a:solidFill>
                <a:srgbClr val="0070C0"/>
              </a:solidFill>
              <a:latin typeface="Muller Narrow ExtraBold" pitchFamily="50" charset="-52"/>
              <a:cs typeface="Arial" charset="0"/>
            </a:endParaRPr>
          </a:p>
        </p:txBody>
      </p:sp>
      <p:grpSp>
        <p:nvGrpSpPr>
          <p:cNvPr id="62" name="Group 7"/>
          <p:cNvGrpSpPr>
            <a:grpSpLocks/>
          </p:cNvGrpSpPr>
          <p:nvPr/>
        </p:nvGrpSpPr>
        <p:grpSpPr bwMode="auto">
          <a:xfrm rot="5400000">
            <a:off x="3591587" y="1720624"/>
            <a:ext cx="1858805" cy="233367"/>
            <a:chOff x="1239" y="1515"/>
            <a:chExt cx="3177" cy="115"/>
          </a:xfrm>
        </p:grpSpPr>
        <p:sp>
          <p:nvSpPr>
            <p:cNvPr id="63" name="Line 8"/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4" name="Group 9"/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65" name="AutoShape 10"/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AutoShape 11"/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7" name="Line 8"/>
          <p:cNvSpPr>
            <a:spLocks noChangeShapeType="1"/>
          </p:cNvSpPr>
          <p:nvPr/>
        </p:nvSpPr>
        <p:spPr bwMode="auto">
          <a:xfrm rot="5400000" flipH="1">
            <a:off x="4670323" y="-1525245"/>
            <a:ext cx="0" cy="8626038"/>
          </a:xfrm>
          <a:prstGeom prst="line">
            <a:avLst/>
          </a:prstGeom>
          <a:noFill/>
          <a:ln w="25400">
            <a:solidFill>
              <a:srgbClr val="5F5F5F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140784" y="2934027"/>
            <a:ext cx="3181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МЕДИЦИНСКИЕ УСЛУГИ</a:t>
            </a:r>
          </a:p>
          <a:p>
            <a:endParaRPr lang="ru-RU" sz="1000" dirty="0" smtClean="0">
              <a:solidFill>
                <a:schemeClr val="accent6">
                  <a:lumMod val="75000"/>
                </a:schemeClr>
              </a:solidFill>
              <a:latin typeface="Muller Narrow ExtraBold" pitchFamily="50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ГОАУЗ МОНЧЕГОРСКАЯ ЦРБ</a:t>
            </a:r>
          </a:p>
          <a:p>
            <a:endParaRPr lang="ru-RU" sz="1000" dirty="0" smtClean="0">
              <a:solidFill>
                <a:srgbClr val="0070C0"/>
              </a:solidFill>
              <a:latin typeface="Muller Narrow ExtraBold" pitchFamily="50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БЮРО МЕДИКО-СОЦИАЛЬНОЙ ЭКСПЕРТИЗЫ</a:t>
            </a:r>
            <a:endParaRPr lang="ru-RU" sz="1000" dirty="0">
              <a:latin typeface="Muller Narrow Light" pitchFamily="2" charset="-52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896210" y="938131"/>
            <a:ext cx="318145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ВОССТАНОВЛЕНИЕ ДОКУМЕНТОВ </a:t>
            </a:r>
          </a:p>
          <a:p>
            <a:endParaRPr lang="ru-RU" sz="1000" dirty="0" smtClean="0">
              <a:latin typeface="Muller Narrow Light" pitchFamily="2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УПРАВЛЕНИЕ ФЕДЕРАЛЬНОЙ МИГРАЦИОННОЙ СЛУЖБЫ</a:t>
            </a:r>
          </a:p>
          <a:p>
            <a:endParaRPr lang="ru-RU" sz="1000" dirty="0" smtClean="0">
              <a:solidFill>
                <a:srgbClr val="0070C0"/>
              </a:solidFill>
              <a:latin typeface="Muller Narrow ExtraBold" pitchFamily="50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УПРАВЛЕНИ ПЕНСИОННОГО ФОНДА </a:t>
            </a:r>
            <a:r>
              <a:rPr lang="ru-RU" sz="1000" dirty="0" smtClean="0">
                <a:latin typeface="Muller Narrow Light" pitchFamily="2" charset="-52"/>
              </a:rPr>
              <a:t>  </a:t>
            </a:r>
          </a:p>
          <a:p>
            <a:endParaRPr lang="ru-RU" sz="1000" dirty="0" smtClean="0">
              <a:latin typeface="Muller Narrow Light" pitchFamily="2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ФОНД ОБЯЗАТЕЛЬНОГО МЕДИЦИНСКОГО СТРАХОВАНИЯ            </a:t>
            </a:r>
            <a:endParaRPr lang="ru-RU" sz="1000" dirty="0" smtClean="0">
              <a:latin typeface="Muller Narrow Light" pitchFamily="2" charset="-52"/>
            </a:endParaRPr>
          </a:p>
          <a:p>
            <a:endParaRPr lang="ru-RU" sz="1000" dirty="0">
              <a:latin typeface="Muller Narrow Light" pitchFamily="2" charset="-52"/>
            </a:endParaRPr>
          </a:p>
        </p:txBody>
      </p:sp>
      <p:grpSp>
        <p:nvGrpSpPr>
          <p:cNvPr id="85" name="Group 7"/>
          <p:cNvGrpSpPr>
            <a:grpSpLocks/>
          </p:cNvGrpSpPr>
          <p:nvPr/>
        </p:nvGrpSpPr>
        <p:grpSpPr bwMode="auto">
          <a:xfrm rot="5400000">
            <a:off x="2122750" y="3666576"/>
            <a:ext cx="1858805" cy="233367"/>
            <a:chOff x="1239" y="1515"/>
            <a:chExt cx="3177" cy="115"/>
          </a:xfrm>
        </p:grpSpPr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" name="Group 9"/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88" name="AutoShape 10"/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AutoShape 11"/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0" name="Group 7"/>
          <p:cNvGrpSpPr>
            <a:grpSpLocks/>
          </p:cNvGrpSpPr>
          <p:nvPr/>
        </p:nvGrpSpPr>
        <p:grpSpPr bwMode="auto">
          <a:xfrm rot="5400000">
            <a:off x="5024257" y="3652083"/>
            <a:ext cx="1858805" cy="233367"/>
            <a:chOff x="1239" y="1515"/>
            <a:chExt cx="3177" cy="115"/>
          </a:xfrm>
        </p:grpSpPr>
        <p:sp>
          <p:nvSpPr>
            <p:cNvPr id="91" name="Line 8"/>
            <p:cNvSpPr>
              <a:spLocks noChangeShapeType="1"/>
            </p:cNvSpPr>
            <p:nvPr/>
          </p:nvSpPr>
          <p:spPr bwMode="auto">
            <a:xfrm>
              <a:off x="1392" y="1582"/>
              <a:ext cx="3024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" name="Group 9"/>
            <p:cNvGrpSpPr>
              <a:grpSpLocks/>
            </p:cNvGrpSpPr>
            <p:nvPr/>
          </p:nvGrpSpPr>
          <p:grpSpPr bwMode="auto">
            <a:xfrm>
              <a:off x="1239" y="1515"/>
              <a:ext cx="115" cy="115"/>
              <a:chOff x="1239" y="1515"/>
              <a:chExt cx="115" cy="115"/>
            </a:xfrm>
          </p:grpSpPr>
          <p:sp>
            <p:nvSpPr>
              <p:cNvPr id="93" name="AutoShape 10"/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AutoShape 11"/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5" name="TextBox 94"/>
          <p:cNvSpPr txBox="1"/>
          <p:nvPr/>
        </p:nvSpPr>
        <p:spPr>
          <a:xfrm>
            <a:off x="349159" y="2930151"/>
            <a:ext cx="23506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ТРУДОУСТРОЙСТВО</a:t>
            </a:r>
          </a:p>
          <a:p>
            <a:endParaRPr lang="ru-RU" sz="1000" dirty="0" smtClean="0">
              <a:solidFill>
                <a:schemeClr val="accent6">
                  <a:lumMod val="75000"/>
                </a:schemeClr>
              </a:solidFill>
              <a:latin typeface="Muller Narrow ExtraBold" pitchFamily="50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МГОБУ ЦЗН  г. МОНЧЕГОРСКА</a:t>
            </a:r>
          </a:p>
          <a:p>
            <a:endParaRPr lang="ru-RU" sz="1000" dirty="0" smtClean="0">
              <a:solidFill>
                <a:srgbClr val="0070C0"/>
              </a:solidFill>
              <a:latin typeface="Muller Narrow ExtraBold" pitchFamily="50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МРОФ «НАДЕЖДА»</a:t>
            </a:r>
            <a:endParaRPr lang="ru-RU" sz="1000" dirty="0">
              <a:latin typeface="Muller Narrow Light" pitchFamily="2" charset="-52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990918" y="2943374"/>
            <a:ext cx="272048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ПРОЖИВАНИЕ</a:t>
            </a:r>
          </a:p>
          <a:p>
            <a:endParaRPr lang="ru-RU" sz="1000" dirty="0" smtClean="0">
              <a:latin typeface="Muller Narrow Light" pitchFamily="2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МУНИЦИПАЛЬНАЯ ПРОГРАММУ "ЖИЛИЩНО-КОММУНАЛЬНОЕ ХОЗЯЙСТВО ГОРОДА МОНЧЕГОРСКА", УТВЕРЖДЕННУЮ ПОСТАНОВЛЕНИЕМ АДМИНИСТРАЦИИ ГОРОДА МОНЧЕГОРСКА ОТ 14.11.2018 №1337</a:t>
            </a:r>
          </a:p>
          <a:p>
            <a:endParaRPr lang="ru-RU" sz="1000" dirty="0" smtClean="0">
              <a:solidFill>
                <a:srgbClr val="0070C0"/>
              </a:solidFill>
              <a:latin typeface="Muller Narrow ExtraBold" pitchFamily="50" charset="-52"/>
            </a:endParaRPr>
          </a:p>
          <a:p>
            <a:endParaRPr lang="ru-RU" sz="1000" dirty="0">
              <a:latin typeface="Muller Narrow Light" pitchFamily="2" charset="-52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83568" y="830408"/>
            <a:ext cx="318145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</a:rPr>
              <a:t>СОЦИАЛЬНЫЕ УСЛУГИ (БЛАГОТВОРИТЕЛЬНОСТЬ)</a:t>
            </a:r>
          </a:p>
          <a:p>
            <a:endParaRPr lang="ru-RU" sz="1000" dirty="0" smtClean="0">
              <a:latin typeface="Muller Narrow Light" pitchFamily="2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«СОЦИАЛЬНАЯ СЛУЖБА»</a:t>
            </a:r>
          </a:p>
          <a:p>
            <a:endParaRPr lang="ru-RU" sz="1000" dirty="0" smtClean="0">
              <a:solidFill>
                <a:srgbClr val="0070C0"/>
              </a:solidFill>
              <a:latin typeface="Muller Narrow ExtraBold" pitchFamily="50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ГОКУ «МОНЧЕГОРСКИЙ МЕЖРАЙОННЫЙ ЦСПН»</a:t>
            </a:r>
            <a:endParaRPr lang="ru-RU" sz="1000" dirty="0" smtClean="0">
              <a:latin typeface="Muller Narrow Light" pitchFamily="2" charset="-52"/>
            </a:endParaRPr>
          </a:p>
          <a:p>
            <a:endParaRPr lang="ru-RU" sz="1000" dirty="0" smtClean="0">
              <a:latin typeface="Muller Narrow Light" pitchFamily="2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МОО «СВЕТОЧ»</a:t>
            </a:r>
          </a:p>
          <a:p>
            <a:endParaRPr lang="ru-RU" sz="1000" dirty="0" smtClean="0">
              <a:solidFill>
                <a:srgbClr val="0070C0"/>
              </a:solidFill>
              <a:latin typeface="Muller Narrow ExtraBold" pitchFamily="50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000" dirty="0" smtClean="0">
                <a:solidFill>
                  <a:srgbClr val="0070C0"/>
                </a:solidFill>
                <a:latin typeface="Muller Narrow ExtraBold" pitchFamily="50" charset="-52"/>
              </a:rPr>
              <a:t>СВЯТО-ВОЗНЕСЕНСКИЙ КАФЕДРАЛЬНЫЙ СОБОР</a:t>
            </a:r>
            <a:endParaRPr lang="ru-RU" sz="1000" dirty="0" smtClean="0">
              <a:latin typeface="Muller Narrow Light" pitchFamily="2" charset="-52"/>
            </a:endParaRPr>
          </a:p>
          <a:p>
            <a:endParaRPr lang="ru-RU" sz="1000" dirty="0">
              <a:latin typeface="Muller Narrow Ligh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51478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721" y="652322"/>
            <a:ext cx="9144000" cy="41910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685800"/>
            <a:endParaRPr lang="ru-RU" sz="1013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AutoShape 4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259681" y="-108346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3" name="AutoShape 7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373981" y="59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4" name="AutoShape 9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488281" y="1202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5" name="AutoShape 12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602581" y="2345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119" y="144492"/>
            <a:ext cx="8923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Muller Narrow Light" pitchFamily="2" charset="-52"/>
              </a:rPr>
              <a:t>СОЦИАЛЬНЫЙ КОНТРАКТ (НА ОСНОВЕ СОЦИАЛЬНОГО СОПРОВОЖДЕНИЯ)</a:t>
            </a:r>
            <a:endParaRPr lang="ru-RU" sz="1400" dirty="0">
              <a:latin typeface="Muller Narrow Light" pitchFamily="2" charset="-5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31314" y="4843418"/>
            <a:ext cx="25202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</a:t>
            </a:r>
          </a:p>
        </p:txBody>
      </p:sp>
      <p:graphicFrame>
        <p:nvGraphicFramePr>
          <p:cNvPr id="5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804117"/>
              </p:ext>
            </p:extLst>
          </p:nvPr>
        </p:nvGraphicFramePr>
        <p:xfrm>
          <a:off x="5796136" y="1021326"/>
          <a:ext cx="3890813" cy="208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 Box 35"/>
          <p:cNvSpPr txBox="1">
            <a:spLocks noChangeArrowheads="1"/>
          </p:cNvSpPr>
          <p:nvPr/>
        </p:nvSpPr>
        <p:spPr bwMode="auto">
          <a:xfrm>
            <a:off x="5928321" y="744327"/>
            <a:ext cx="2929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uller Narrow ExtraBold" pitchFamily="50" charset="-52"/>
              </a:rPr>
              <a:t>ЗАКЛЮЧЕНО СОЦИАЛЬНЫХ КОНТРАКТОВ</a:t>
            </a:r>
          </a:p>
        </p:txBody>
      </p:sp>
      <p:sp>
        <p:nvSpPr>
          <p:cNvPr id="19" name="Text Box 37"/>
          <p:cNvSpPr txBox="1">
            <a:spLocks noChangeArrowheads="1"/>
          </p:cNvSpPr>
          <p:nvPr/>
        </p:nvSpPr>
        <p:spPr bwMode="auto">
          <a:xfrm>
            <a:off x="6228184" y="2166208"/>
            <a:ext cx="4818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schemeClr val="bg1"/>
                </a:solidFill>
                <a:latin typeface="Muller Narrow Light" pitchFamily="2" charset="-52"/>
              </a:rPr>
              <a:t>и</a:t>
            </a:r>
            <a:r>
              <a:rPr lang="ru-RU" b="1" kern="0" dirty="0" smtClean="0">
                <a:solidFill>
                  <a:schemeClr val="bg1"/>
                </a:solidFill>
                <a:latin typeface="Muller Narrow Light" pitchFamily="2" charset="-52"/>
              </a:rPr>
              <a:t>з 13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uller Narrow Light" pitchFamily="2" charset="-52"/>
            </a:endParaRPr>
          </a:p>
        </p:txBody>
      </p:sp>
      <p:sp>
        <p:nvSpPr>
          <p:cNvPr id="20" name="TextBox 34"/>
          <p:cNvSpPr txBox="1">
            <a:spLocks noChangeArrowheads="1"/>
          </p:cNvSpPr>
          <p:nvPr/>
        </p:nvSpPr>
        <p:spPr bwMode="auto">
          <a:xfrm>
            <a:off x="6253075" y="1839718"/>
            <a:ext cx="432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ller Narrow Light" pitchFamily="2" charset="-52"/>
              </a:rPr>
              <a:t>2</a:t>
            </a:r>
          </a:p>
        </p:txBody>
      </p:sp>
      <p:sp>
        <p:nvSpPr>
          <p:cNvPr id="21" name="Rectangle 40"/>
          <p:cNvSpPr>
            <a:spLocks noChangeArrowheads="1"/>
          </p:cNvSpPr>
          <p:nvPr/>
        </p:nvSpPr>
        <p:spPr bwMode="auto">
          <a:xfrm>
            <a:off x="7203884" y="1124987"/>
            <a:ext cx="4560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ller Narrow Light" pitchFamily="2" charset="-52"/>
              </a:rPr>
              <a:t>5</a:t>
            </a:r>
          </a:p>
        </p:txBody>
      </p:sp>
      <p:sp>
        <p:nvSpPr>
          <p:cNvPr id="22" name="TextBox 34"/>
          <p:cNvSpPr txBox="1">
            <a:spLocks noChangeArrowheads="1"/>
          </p:cNvSpPr>
          <p:nvPr/>
        </p:nvSpPr>
        <p:spPr bwMode="auto">
          <a:xfrm>
            <a:off x="7227893" y="2148267"/>
            <a:ext cx="4320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ller Narrow Light" pitchFamily="2" charset="-52"/>
              </a:rPr>
              <a:t>из 22</a:t>
            </a:r>
          </a:p>
        </p:txBody>
      </p:sp>
      <p:sp>
        <p:nvSpPr>
          <p:cNvPr id="23" name="Rectangle 42"/>
          <p:cNvSpPr>
            <a:spLocks noChangeArrowheads="1"/>
          </p:cNvSpPr>
          <p:nvPr/>
        </p:nvSpPr>
        <p:spPr bwMode="auto">
          <a:xfrm>
            <a:off x="8154604" y="1570694"/>
            <a:ext cx="5767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ller Narrow Light" pitchFamily="2" charset="-52"/>
              </a:rPr>
              <a:t>3</a:t>
            </a:r>
          </a:p>
        </p:txBody>
      </p:sp>
      <p:sp>
        <p:nvSpPr>
          <p:cNvPr id="24" name="TextBox 34"/>
          <p:cNvSpPr txBox="1">
            <a:spLocks noChangeArrowheads="1"/>
          </p:cNvSpPr>
          <p:nvPr/>
        </p:nvSpPr>
        <p:spPr bwMode="auto">
          <a:xfrm>
            <a:off x="8193345" y="2166207"/>
            <a:ext cx="4320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ller Narrow Light" pitchFamily="2" charset="-52"/>
              </a:rPr>
              <a:t>из 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7744" y="812537"/>
            <a:ext cx="3069244" cy="1064776"/>
          </a:xfrm>
          <a:prstGeom prst="roundRect">
            <a:avLst>
              <a:gd name="adj" fmla="val 870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Muller Narrow ExtraBold" pitchFamily="50" charset="-52"/>
                <a:cs typeface="Arial" charset="0"/>
              </a:rPr>
              <a:t>ЦЕЛЬ СОПРОВОЖДЕНИЯ – СТИМУЛИРОВАНИЕ К АКТИВНЫМ ДЕЙСТВИЯМ ПО ПРЕОДОЛЕНИЮ УСЛОВИЙ УХУДШАЮЩИХ ЖИЗНЕДЕЯТЕЛЬНОСТЬ И ВЫХОДУ НА САМО ОБЕСПЕЧЕНИЕ. </a:t>
            </a:r>
            <a:endParaRPr lang="ru-RU" sz="1200" dirty="0">
              <a:solidFill>
                <a:schemeClr val="accent6">
                  <a:lumMod val="75000"/>
                </a:schemeClr>
              </a:solidFill>
              <a:latin typeface="Muller Narrow ExtraBold" pitchFamily="50" charset="-52"/>
              <a:cs typeface="Arial" charset="0"/>
            </a:endParaRPr>
          </a:p>
        </p:txBody>
      </p:sp>
      <p:graphicFrame>
        <p:nvGraphicFramePr>
          <p:cNvPr id="11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786534"/>
              </p:ext>
            </p:extLst>
          </p:nvPr>
        </p:nvGraphicFramePr>
        <p:xfrm>
          <a:off x="120375" y="753775"/>
          <a:ext cx="2017713" cy="150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92322" y="2128549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Muller Narrow ExtraBold" pitchFamily="50" charset="-52"/>
              </a:rPr>
              <a:t>УЧАСТИЯ В СОЦИАЛЬНЫХ ПРОЕКТАХ</a:t>
            </a:r>
            <a:endParaRPr lang="ru-RU" sz="1200" dirty="0">
              <a:solidFill>
                <a:srgbClr val="0070C0"/>
              </a:solidFill>
              <a:latin typeface="Muller Narrow ExtraBold" pitchFamily="50" charset="-5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23928" y="2147922"/>
            <a:ext cx="1604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Muller Narrow ExtraBold" pitchFamily="50" charset="-52"/>
              </a:rPr>
              <a:t>ВОЛОНТЕРСКАЯ ДЕЯТЕЛЬНОСТЬ</a:t>
            </a:r>
            <a:endParaRPr lang="ru-RU" sz="1200" dirty="0">
              <a:solidFill>
                <a:srgbClr val="0070C0"/>
              </a:solidFill>
              <a:latin typeface="Muller Narrow ExtraBold" pitchFamily="50" charset="-52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3069950" y="1910583"/>
            <a:ext cx="254058" cy="25202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599090" y="1910202"/>
            <a:ext cx="254058" cy="30032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 rot="5400000">
            <a:off x="1991307" y="1211982"/>
            <a:ext cx="254058" cy="25202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421395" y="2724788"/>
            <a:ext cx="5480876" cy="341312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uller Narrow ExtraBold" pitchFamily="50" charset="-52"/>
                <a:cs typeface="Arial" charset="0"/>
              </a:rPr>
              <a:t> 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uller Narrow ExtraBold" pitchFamily="50" charset="-52"/>
                <a:cs typeface="Arial" charset="0"/>
              </a:rPr>
              <a:t>СОДЕЙСТВИЕ В ОФОРМЛЕНИИ 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uller Narrow ExtraBold" pitchFamily="50" charset="-52"/>
              <a:cs typeface="Arial" charset="0"/>
            </a:endParaRPr>
          </a:p>
        </p:txBody>
      </p:sp>
      <p:graphicFrame>
        <p:nvGraphicFramePr>
          <p:cNvPr id="17" name="Объект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195513"/>
              </p:ext>
            </p:extLst>
          </p:nvPr>
        </p:nvGraphicFramePr>
        <p:xfrm>
          <a:off x="160919" y="3389268"/>
          <a:ext cx="1831403" cy="145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5245251"/>
              </p:ext>
            </p:extLst>
          </p:nvPr>
        </p:nvGraphicFramePr>
        <p:xfrm>
          <a:off x="2301629" y="3435846"/>
          <a:ext cx="1790700" cy="1407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9" name="Объект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329267"/>
              </p:ext>
            </p:extLst>
          </p:nvPr>
        </p:nvGraphicFramePr>
        <p:xfrm>
          <a:off x="4211960" y="3323409"/>
          <a:ext cx="1834614" cy="167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2" name="Стрелка вниз 41"/>
          <p:cNvSpPr/>
          <p:nvPr/>
        </p:nvSpPr>
        <p:spPr>
          <a:xfrm>
            <a:off x="1132652" y="3147814"/>
            <a:ext cx="254058" cy="25202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3174666" y="3147814"/>
            <a:ext cx="254058" cy="25202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>
            <a:off x="5082930" y="3145638"/>
            <a:ext cx="254058" cy="25202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 rot="16200000">
            <a:off x="6101155" y="4053032"/>
            <a:ext cx="254058" cy="252028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1" name="Объект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8692405"/>
              </p:ext>
            </p:extLst>
          </p:nvPr>
        </p:nvGraphicFramePr>
        <p:xfrm>
          <a:off x="6469099" y="3116900"/>
          <a:ext cx="2564782" cy="18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9642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736"/>
            <a:ext cx="9144000" cy="42946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AutoShape 4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259681" y="-108346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3" name="AutoShape 7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373981" y="59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4" name="AutoShape 9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488281" y="1202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15" name="AutoShape 12" descr="https://activemoslaciudad.com.ar/images/iconos/activemos_inclusion.png"/>
          <p:cNvSpPr>
            <a:spLocks noChangeAspect="1" noChangeArrowheads="1"/>
          </p:cNvSpPr>
          <p:nvPr/>
        </p:nvSpPr>
        <p:spPr bwMode="auto">
          <a:xfrm>
            <a:off x="1602581" y="23455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751" y="30096"/>
            <a:ext cx="9054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670"/>
            <a:r>
              <a:rPr lang="ru-RU" altLang="ru-RU" sz="1400" dirty="0" smtClean="0">
                <a:solidFill>
                  <a:prstClr val="black"/>
                </a:solidFill>
                <a:latin typeface="Muller Narrow Light"/>
                <a:ea typeface="Arial Unicode MS" pitchFamily="34" charset="-128"/>
                <a:cs typeface="Times New Roman" panose="02020603050405020304" pitchFamily="18" charset="0"/>
              </a:rPr>
              <a:t>ОСНОВНЫЕ ПРОБЛЕМЫ, ВОЗНИКАЮЩИЕ И ПРЕПЯТСТВУЮЩИЕ УСПЕШНОЙ СОЦИАЛИЗАЦИИ ЛИЦ БЕЗ ОПРЕДЕЛЕННОГО МЕСТА </a:t>
            </a:r>
            <a:r>
              <a:rPr lang="ru-RU" altLang="ru-RU" sz="1400" dirty="0" smtClean="0">
                <a:solidFill>
                  <a:prstClr val="black"/>
                </a:solidFill>
                <a:latin typeface="Muller Narrow Light"/>
                <a:ea typeface="Arial Unicode MS" pitchFamily="34" charset="-128"/>
                <a:cs typeface="Times New Roman" panose="02020603050405020304" pitchFamily="18" charset="0"/>
              </a:rPr>
              <a:t>ЖИТЕЛЬСТВА, ГРАЖДАН, ОСВОБОДИВШИХСЯ ИЗ МЕСТ ЛИШЕНИЯ СВОБОДЫ</a:t>
            </a:r>
            <a:endParaRPr lang="ru-RU" altLang="ru-RU" sz="1400" dirty="0">
              <a:solidFill>
                <a:prstClr val="black"/>
              </a:solidFill>
              <a:latin typeface="Muller Narrow Light"/>
              <a:ea typeface="Arial Unicode MS" pitchFamily="34" charset="-128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31314" y="4843418"/>
            <a:ext cx="25202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8</a:t>
            </a:r>
          </a:p>
        </p:txBody>
      </p:sp>
      <p:sp>
        <p:nvSpPr>
          <p:cNvPr id="27" name="Прямоугольник 9"/>
          <p:cNvSpPr txBox="1">
            <a:spLocks noChangeArrowheads="1"/>
          </p:cNvSpPr>
          <p:nvPr/>
        </p:nvSpPr>
        <p:spPr bwMode="auto">
          <a:xfrm>
            <a:off x="538328" y="601926"/>
            <a:ext cx="3042717" cy="504056"/>
          </a:xfrm>
          <a:prstGeom prst="flowChartAlternateProcess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 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uller Narrow ExtraBold" pitchFamily="50" charset="-52"/>
              </a:rPr>
              <a:t>ОТСУТСТВИЕ ЖИЛЬЯ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uller Narrow ExtraBold" pitchFamily="50" charset="-52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730595" y="1482917"/>
            <a:ext cx="3553373" cy="3077766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uller Narrow Light" pitchFamily="2" charset="-52"/>
                <a:cs typeface="Arial" charset="0"/>
              </a:rPr>
              <a:t>Наладить взаимодействие УФСИН с ОМВД по проведению обследования вопросов жилищного характера на этапе подготовки к освобождению лиц отбывших наказание.</a:t>
            </a:r>
          </a:p>
          <a:p>
            <a:pPr algn="just" defTabSz="914400">
              <a:buClr>
                <a:schemeClr val="accent6">
                  <a:lumMod val="75000"/>
                </a:schemeClr>
              </a:buClr>
              <a:defRPr/>
            </a:pPr>
            <a:endParaRPr lang="ru-RU" sz="1400" kern="0" dirty="0" smtClean="0">
              <a:solidFill>
                <a:schemeClr val="tx1"/>
              </a:solidFill>
              <a:latin typeface="Muller Narrow Light" pitchFamily="2" charset="-52"/>
              <a:cs typeface="Arial" charset="0"/>
            </a:endParaRPr>
          </a:p>
          <a:p>
            <a:pPr algn="just" defTabSz="914400">
              <a:buClr>
                <a:schemeClr val="accent6">
                  <a:lumMod val="75000"/>
                </a:schemeClr>
              </a:buClr>
              <a:defRPr/>
            </a:pPr>
            <a:r>
              <a:rPr lang="ru-RU" sz="1400" kern="0" dirty="0" smtClean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Предоставление сотрудниками УФСИН лицам, освобождающимся после отбытия наказания документов, подтверждающих отсутствие регистрации. </a:t>
            </a:r>
          </a:p>
          <a:p>
            <a:pPr algn="just" defTabSz="914400">
              <a:buClr>
                <a:schemeClr val="accent6">
                  <a:lumMod val="75000"/>
                </a:schemeClr>
              </a:buClr>
              <a:defRPr/>
            </a:pPr>
            <a:endParaRPr lang="ru-RU" sz="1400" kern="0" dirty="0" smtClean="0">
              <a:solidFill>
                <a:schemeClr val="tx1"/>
              </a:solidFill>
              <a:latin typeface="Muller Narrow Light" pitchFamily="2" charset="-52"/>
              <a:cs typeface="Arial" charset="0"/>
            </a:endParaRPr>
          </a:p>
          <a:p>
            <a:pPr algn="just" defTabSz="914400">
              <a:buClr>
                <a:schemeClr val="accent6">
                  <a:lumMod val="75000"/>
                </a:schemeClr>
              </a:buClr>
              <a:defRPr/>
            </a:pPr>
            <a:r>
              <a:rPr lang="ru-RU" sz="1400" kern="0" dirty="0" smtClean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Предоставление в КЦСОН списков лиц освобождающихся после отбытия наказания с предоставлением актов жилищных условий. </a:t>
            </a:r>
          </a:p>
          <a:p>
            <a:pPr marL="171450" marR="0" lvl="0" indent="-1714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uller Narrow Light" pitchFamily="2" charset="-52"/>
              <a:cs typeface="Arial" charset="0"/>
            </a:endParaRPr>
          </a:p>
        </p:txBody>
      </p:sp>
      <p:sp>
        <p:nvSpPr>
          <p:cNvPr id="42" name="Стрелка вниз 41"/>
          <p:cNvSpPr/>
          <p:nvPr/>
        </p:nvSpPr>
        <p:spPr>
          <a:xfrm>
            <a:off x="1921145" y="1105982"/>
            <a:ext cx="254058" cy="34947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1985909" y="3453978"/>
            <a:ext cx="254058" cy="25202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>
            <a:off x="1938057" y="2417561"/>
            <a:ext cx="254058" cy="25202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323528" y="1635646"/>
            <a:ext cx="407067" cy="2448272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 Box 43"/>
          <p:cNvSpPr txBox="1">
            <a:spLocks noChangeArrowheads="1"/>
          </p:cNvSpPr>
          <p:nvPr/>
        </p:nvSpPr>
        <p:spPr bwMode="auto">
          <a:xfrm rot="16200000">
            <a:off x="-424273" y="2610504"/>
            <a:ext cx="12186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Muller Narrow ExtraBold" pitchFamily="50" charset="-52"/>
              </a:rPr>
              <a:t>ПУТИ РЕШЕНИЯ</a:t>
            </a:r>
          </a:p>
        </p:txBody>
      </p:sp>
      <p:sp>
        <p:nvSpPr>
          <p:cNvPr id="47" name="Прямоугольник 9"/>
          <p:cNvSpPr txBox="1">
            <a:spLocks noChangeArrowheads="1"/>
          </p:cNvSpPr>
          <p:nvPr/>
        </p:nvSpPr>
        <p:spPr bwMode="auto">
          <a:xfrm>
            <a:off x="5573533" y="595827"/>
            <a:ext cx="3042717" cy="504056"/>
          </a:xfrm>
          <a:prstGeom prst="flowChartAlternateProcess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   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Muller Narrow ExtraBold" pitchFamily="50" charset="-52"/>
              </a:rPr>
              <a:t>ТРУДОУСТРОЙСТВО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Muller Narrow ExtraBold" pitchFamily="50" charset="-52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5170378" y="1436750"/>
            <a:ext cx="3812964" cy="3170099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just" defTabSz="914400">
              <a:buClr>
                <a:schemeClr val="accent6">
                  <a:lumMod val="75000"/>
                </a:schemeClr>
              </a:buClr>
              <a:defRPr/>
            </a:pPr>
            <a:r>
              <a:rPr lang="ru-RU" sz="1400" kern="0" dirty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Постановка на учет </a:t>
            </a:r>
            <a:r>
              <a:rPr lang="ru-RU" sz="1400" kern="0" dirty="0" smtClean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в </a:t>
            </a:r>
            <a:r>
              <a:rPr lang="ru-RU" sz="1400" kern="0" dirty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МГОБУ </a:t>
            </a:r>
            <a:r>
              <a:rPr lang="ru-RU" sz="1400" kern="0" dirty="0" smtClean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ЦЗН лиц освободившихся из мест лишения свободы, </a:t>
            </a:r>
            <a:r>
              <a:rPr lang="ru-RU" sz="1400" kern="0" dirty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лиц без определенного места жительства по наличии временной </a:t>
            </a:r>
            <a:r>
              <a:rPr lang="ru-RU" sz="1400" kern="0" dirty="0" smtClean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регистрации.</a:t>
            </a:r>
          </a:p>
          <a:p>
            <a:pPr lvl="0" algn="just" defTabSz="914400">
              <a:buClr>
                <a:schemeClr val="accent6">
                  <a:lumMod val="75000"/>
                </a:schemeClr>
              </a:buClr>
              <a:defRPr/>
            </a:pPr>
            <a:endParaRPr lang="ru-RU" sz="1400" kern="0" dirty="0" smtClean="0">
              <a:solidFill>
                <a:schemeClr val="tx1"/>
              </a:solidFill>
              <a:latin typeface="Muller Narrow Light" pitchFamily="2" charset="-52"/>
              <a:cs typeface="Arial" charset="0"/>
            </a:endParaRPr>
          </a:p>
          <a:p>
            <a:pPr lvl="0" algn="just" defTabSz="914400">
              <a:buClr>
                <a:schemeClr val="accent6">
                  <a:lumMod val="75000"/>
                </a:schemeClr>
              </a:buClr>
              <a:defRPr/>
            </a:pPr>
            <a:r>
              <a:rPr lang="ru-RU" sz="1400" kern="0" dirty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Заключение муниципальных контрактов с лицами освободившимися из мест лишения свободы и лицами без определенного места </a:t>
            </a:r>
            <a:r>
              <a:rPr lang="ru-RU" sz="1400" kern="0" dirty="0" smtClean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жительства.</a:t>
            </a:r>
          </a:p>
          <a:p>
            <a:pPr lvl="0" algn="just" defTabSz="914400">
              <a:buClr>
                <a:schemeClr val="accent6">
                  <a:lumMod val="75000"/>
                </a:schemeClr>
              </a:buClr>
              <a:defRPr/>
            </a:pPr>
            <a:endParaRPr lang="ru-RU" sz="1800" kern="0" dirty="0">
              <a:solidFill>
                <a:schemeClr val="tx1"/>
              </a:solidFill>
              <a:latin typeface="Muller Narrow Light" pitchFamily="2" charset="-52"/>
              <a:cs typeface="Arial" charset="0"/>
            </a:endParaRPr>
          </a:p>
          <a:p>
            <a:pPr lvl="0" algn="just" defTabSz="914400">
              <a:buClr>
                <a:schemeClr val="accent6">
                  <a:lumMod val="75000"/>
                </a:schemeClr>
              </a:buClr>
              <a:defRPr/>
            </a:pPr>
            <a:r>
              <a:rPr lang="ru-RU" sz="1400" kern="0" dirty="0">
                <a:solidFill>
                  <a:schemeClr val="tx1"/>
                </a:solidFill>
                <a:latin typeface="Muller Narrow Light" pitchFamily="2" charset="-52"/>
                <a:cs typeface="Arial" charset="0"/>
              </a:rPr>
              <a:t>Предоставление в ГОКУ ММЦСПН и КЦСОН перечня востребованных специализаций и рабочих мест для лиц освободившихся из мест лишения свободы, лиц без определенного места жительства </a:t>
            </a:r>
          </a:p>
          <a:p>
            <a:pPr lvl="0" algn="just" defTabSz="914400">
              <a:buClr>
                <a:schemeClr val="accent6">
                  <a:lumMod val="75000"/>
                </a:schemeClr>
              </a:buClr>
              <a:defRPr/>
            </a:pPr>
            <a:endParaRPr lang="ru-RU" sz="1400" kern="0" dirty="0" smtClean="0">
              <a:solidFill>
                <a:schemeClr val="tx1"/>
              </a:solidFill>
              <a:latin typeface="Muller Narrow Light" pitchFamily="2" charset="-52"/>
              <a:cs typeface="Arial" charset="0"/>
            </a:endParaRPr>
          </a:p>
        </p:txBody>
      </p:sp>
      <p:sp>
        <p:nvSpPr>
          <p:cNvPr id="49" name="Левая фигурная скобка 48"/>
          <p:cNvSpPr/>
          <p:nvPr/>
        </p:nvSpPr>
        <p:spPr>
          <a:xfrm>
            <a:off x="4763311" y="1665149"/>
            <a:ext cx="407067" cy="2448272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0" name="Text Box 43"/>
          <p:cNvSpPr txBox="1">
            <a:spLocks noChangeArrowheads="1"/>
          </p:cNvSpPr>
          <p:nvPr/>
        </p:nvSpPr>
        <p:spPr bwMode="auto">
          <a:xfrm rot="16200000">
            <a:off x="4101198" y="2721282"/>
            <a:ext cx="12186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uller Narrow ExtraBold" pitchFamily="50" charset="-52"/>
              </a:rPr>
              <a:t>ПУТИ РЕШЕНИЯ</a:t>
            </a:r>
          </a:p>
        </p:txBody>
      </p:sp>
      <p:sp>
        <p:nvSpPr>
          <p:cNvPr id="51" name="Стрелка вниз 50"/>
          <p:cNvSpPr/>
          <p:nvPr/>
        </p:nvSpPr>
        <p:spPr>
          <a:xfrm>
            <a:off x="6967863" y="1113534"/>
            <a:ext cx="254058" cy="349474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6949831" y="2365433"/>
            <a:ext cx="254058" cy="252028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6967863" y="3232291"/>
            <a:ext cx="254058" cy="252028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99892" y="65083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800" dirty="0" smtClean="0">
                <a:solidFill>
                  <a:prstClr val="black"/>
                </a:solidFill>
                <a:latin typeface="Muller Narrow ExtraBold" pitchFamily="50" charset="-52"/>
                <a:ea typeface="Arial Unicode MS" pitchFamily="34" charset="-128"/>
                <a:cs typeface="Times New Roman" panose="02020603050405020304" pitchFamily="18" charset="0"/>
              </a:rPr>
              <a:t>ОСНОВНЫЕ ПРОБЛЕМЫ</a:t>
            </a:r>
            <a:endParaRPr lang="ru-RU" sz="1600" dirty="0">
              <a:latin typeface="Muller Narrow ExtraBold" pitchFamily="50" charset="-52"/>
            </a:endParaRPr>
          </a:p>
        </p:txBody>
      </p:sp>
      <p:sp>
        <p:nvSpPr>
          <p:cNvPr id="54" name="Стрелка вниз 53"/>
          <p:cNvSpPr/>
          <p:nvPr/>
        </p:nvSpPr>
        <p:spPr>
          <a:xfrm rot="5400000">
            <a:off x="3454016" y="815250"/>
            <a:ext cx="254058" cy="34947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 rot="16200000">
            <a:off x="5446504" y="804216"/>
            <a:ext cx="254058" cy="349474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3" name="Picture 3" descr="G:\СС\иконки\unnamed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15" y="696484"/>
            <a:ext cx="423443" cy="42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G:\СС\иконки\981472796906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322" y="696484"/>
            <a:ext cx="497006" cy="45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9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67436"/>
            <a:ext cx="9144000" cy="4076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1" tIns="34280" rIns="68561" bIns="34280" spcCol="0" rtlCol="0" anchor="ctr"/>
          <a:lstStyle/>
          <a:p>
            <a:pPr algn="ctr"/>
            <a:endParaRPr lang="ru-RU" sz="1013">
              <a:solidFill>
                <a:prstClr val="white"/>
              </a:solidFill>
            </a:endParaRPr>
          </a:p>
        </p:txBody>
      </p:sp>
      <p:pic>
        <p:nvPicPr>
          <p:cNvPr id="3" name="Picture 5" descr="C:\Users\OR--2\Desktop\Северная вертикаль\презентация\Monchegorsk-_-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05" y="291636"/>
            <a:ext cx="432048" cy="60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316038"/>
            <a:ext cx="8064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670"/>
            <a:r>
              <a:rPr lang="ru-RU" altLang="ru-RU" sz="1500" dirty="0">
                <a:solidFill>
                  <a:srgbClr val="002060"/>
                </a:solidFill>
                <a:latin typeface="Muller Narrow Light" pitchFamily="50" charset="-52"/>
                <a:ea typeface="Arial Unicode MS" pitchFamily="34" charset="-128"/>
                <a:cs typeface="Times New Roman" panose="02020603050405020304" pitchFamily="18" charset="0"/>
              </a:rPr>
              <a:t>МИНИСТЕРСТВО ТРУДА И СОЦИАЛЬНОГО РАЗВИТИЯ МУРМАНСКОЙ ОБЛАСТИ</a:t>
            </a:r>
          </a:p>
          <a:p>
            <a:pPr defTabSz="685670"/>
            <a:r>
              <a:rPr lang="ru-RU" altLang="ru-RU" sz="1500" dirty="0">
                <a:solidFill>
                  <a:srgbClr val="002060"/>
                </a:solidFill>
                <a:latin typeface="Muller Narrow Light" pitchFamily="50" charset="-52"/>
                <a:ea typeface="Arial Unicode MS" pitchFamily="34" charset="-128"/>
                <a:cs typeface="Times New Roman" panose="02020603050405020304" pitchFamily="18" charset="0"/>
              </a:rPr>
              <a:t>ГОАУСОН «Мончегорский комплексный центр социального обслуживания населения» </a:t>
            </a:r>
          </a:p>
        </p:txBody>
      </p:sp>
      <p:pic>
        <p:nvPicPr>
          <p:cNvPr id="1026" name="Picture 2" descr="C:\Users\Спец.соц работе\Desktop\черновики\логотипы\_OU8aCUqL1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1636"/>
            <a:ext cx="546640" cy="57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Спец.соц работе\Desktop\Презентация\Рисунок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56" y="291637"/>
            <a:ext cx="425860" cy="57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63688" y="2571750"/>
            <a:ext cx="63187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prstClr val="white"/>
                </a:solidFill>
                <a:latin typeface="Muller Narrow ExtraBold" pitchFamily="50" charset="-52"/>
              </a:rPr>
              <a:t>БЛАГОДАРИМ  </a:t>
            </a:r>
            <a:r>
              <a:rPr lang="ru-RU" sz="2700" b="1" dirty="0">
                <a:solidFill>
                  <a:prstClr val="white"/>
                </a:solidFill>
                <a:latin typeface="Muller Narrow ExtraBold" pitchFamily="50" charset="-52"/>
              </a:rPr>
              <a:t>ЗА ВНИМАНИЕ!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3648" y="4659982"/>
            <a:ext cx="15121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solidFill>
                  <a:srgbClr val="FF0000"/>
                </a:solidFill>
                <a:latin typeface="Muller Narrow Light" pitchFamily="50" charset="-52"/>
              </a:rPr>
              <a:t>30 апреля 2021 год</a:t>
            </a:r>
            <a:endParaRPr lang="ru-RU" sz="1050" dirty="0">
              <a:solidFill>
                <a:srgbClr val="FF0000"/>
              </a:solidFill>
              <a:latin typeface="Muller Narrow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453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bf76e545443e2f14928267a8a3ffda2c8884e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4170</TotalTime>
  <Words>554</Words>
  <Application>Microsoft Office PowerPoint</Application>
  <PresentationFormat>Экран (16:9)</PresentationFormat>
  <Paragraphs>170</Paragraphs>
  <Slides>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OR--2</dc:creator>
  <cp:lastModifiedBy>Специалист</cp:lastModifiedBy>
  <cp:revision>272</cp:revision>
  <cp:lastPrinted>2020-01-20T14:35:53Z</cp:lastPrinted>
  <dcterms:created xsi:type="dcterms:W3CDTF">2019-11-07T07:12:40Z</dcterms:created>
  <dcterms:modified xsi:type="dcterms:W3CDTF">2022-04-08T14:05:44Z</dcterms:modified>
</cp:coreProperties>
</file>