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85" r:id="rId3"/>
    <p:sldId id="301" r:id="rId4"/>
    <p:sldId id="302" r:id="rId5"/>
    <p:sldId id="267" r:id="rId6"/>
    <p:sldId id="300" r:id="rId7"/>
    <p:sldId id="261" r:id="rId8"/>
    <p:sldId id="262" r:id="rId9"/>
    <p:sldId id="263" r:id="rId10"/>
    <p:sldId id="266" r:id="rId11"/>
    <p:sldId id="264" r:id="rId12"/>
    <p:sldId id="268" r:id="rId13"/>
    <p:sldId id="663" r:id="rId14"/>
    <p:sldId id="269" r:id="rId15"/>
    <p:sldId id="270" r:id="rId16"/>
    <p:sldId id="296" r:id="rId17"/>
    <p:sldId id="297" r:id="rId18"/>
    <p:sldId id="298" r:id="rId19"/>
    <p:sldId id="662" r:id="rId20"/>
    <p:sldId id="657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658" r:id="rId31"/>
    <p:sldId id="288" r:id="rId32"/>
    <p:sldId id="289" r:id="rId33"/>
    <p:sldId id="290" r:id="rId34"/>
    <p:sldId id="291" r:id="rId35"/>
    <p:sldId id="292" r:id="rId36"/>
    <p:sldId id="293" r:id="rId37"/>
    <p:sldId id="659" r:id="rId38"/>
    <p:sldId id="303" r:id="rId39"/>
    <p:sldId id="660" r:id="rId40"/>
    <p:sldId id="661" r:id="rId41"/>
    <p:sldId id="305" r:id="rId42"/>
    <p:sldId id="306" r:id="rId43"/>
    <p:sldId id="286" r:id="rId44"/>
    <p:sldId id="257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0E86F-053F-4BA2-B7B2-47CB418F0B9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E6E7E-E2EB-4030-9252-F1EC0BC85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91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8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49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6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83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3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6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5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63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8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09DB6-7D69-4768-BDD8-382EEBF8C29E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69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434081" y="245376"/>
            <a:ext cx="8757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 беременных АИСТ_СМАРТ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функцией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уведомлениями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он?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4" b="26560"/>
          <a:stretch/>
        </p:blipFill>
        <p:spPr>
          <a:xfrm>
            <a:off x="587214" y="5548794"/>
            <a:ext cx="2539513" cy="980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02" y="4571357"/>
            <a:ext cx="2539513" cy="7594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26727" y="4840404"/>
            <a:ext cx="972589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-4761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Анкудинов Николай Олегович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акушер-гинеколог высшей категории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ультразвуковой диагностики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акушерского дистанционного консультативного центра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ГБУЗ СО «ЕКПЦ»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Междисциплинарной ассоциации специалистов репродуктивной медицины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Ассоциации менеджеров медицинских организаций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Екатеринбург.</a:t>
            </a:r>
            <a:b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16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7206B6-B0A1-8732-A524-5626C9BE0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52" y="191376"/>
            <a:ext cx="3494534" cy="417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9309E0-2903-683E-D970-1618E5B62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747" y="2279256"/>
            <a:ext cx="26098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9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«МОИ ОСМОТРЫ» </a:t>
            </a:r>
          </a:p>
        </p:txBody>
      </p:sp>
      <p:pic>
        <p:nvPicPr>
          <p:cNvPr id="8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" y="1384995"/>
            <a:ext cx="3828834" cy="40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13431" y="3393757"/>
            <a:ext cx="1508283" cy="294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94" y="5085410"/>
            <a:ext cx="2986020" cy="1557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068" y="1384995"/>
            <a:ext cx="3682313" cy="4843601"/>
          </a:xfrm>
          <a:prstGeom prst="rect">
            <a:avLst/>
          </a:prstGeom>
        </p:spPr>
      </p:pic>
      <p:pic>
        <p:nvPicPr>
          <p:cNvPr id="3074" name="Picture 2" descr="https://i.mycdn.me/image?id=905322490079&amp;plc=API&amp;aid=1251240704&amp;tkn=*xxAxF6HrL8Zor7HRu4J3hoPX4ms&amp;fn=w_14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6" y="1674244"/>
            <a:ext cx="3520349" cy="508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6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«Будущим родителям» </a:t>
            </a:r>
          </a:p>
        </p:txBody>
      </p:sp>
      <p:pic>
        <p:nvPicPr>
          <p:cNvPr id="8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49" y="1774180"/>
            <a:ext cx="4030667" cy="422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70986" y="4913745"/>
            <a:ext cx="3478687" cy="3232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1497" y="1626674"/>
            <a:ext cx="45451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«Онлайн школа будущих родителей»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уроки по беременности и родам теперь в смартфоне/планшете.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нами больше не нужно: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записываться на школу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подстраиваться под какое-то время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куда-то ехать/идти/лететь чтобы посетить школу для беременных и подготовки к родам.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нами просто удобно: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новую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беременности и родам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любое удобное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вас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любом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комфортном для вас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574" y="824601"/>
            <a:ext cx="3098063" cy="60333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E8ADB3-0BE6-C739-BA6D-AB6DF5EEC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195" y="2696210"/>
            <a:ext cx="2209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«МОЙ ДНЕВНИК» </a:t>
            </a:r>
          </a:p>
        </p:txBody>
      </p:sp>
      <p:pic>
        <p:nvPicPr>
          <p:cNvPr id="8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995"/>
            <a:ext cx="3080880" cy="323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35694" y="2478253"/>
            <a:ext cx="1508283" cy="294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F08289-E6C3-421D-78D6-D834FF284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13" y="1384995"/>
            <a:ext cx="3452359" cy="395103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871838-B4E5-ED67-15F5-29A0CE52A416}"/>
              </a:ext>
            </a:extLst>
          </p:cNvPr>
          <p:cNvSpPr/>
          <p:nvPr/>
        </p:nvSpPr>
        <p:spPr>
          <a:xfrm>
            <a:off x="3438897" y="3710598"/>
            <a:ext cx="2393152" cy="615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BAEF6B-B78B-5B48-EF43-70F7AA50F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862" y="1306843"/>
            <a:ext cx="2066925" cy="21431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03A6E05-8D21-E1FE-F49E-67076D7A8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999" y="4617706"/>
            <a:ext cx="2152650" cy="2019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8CA99E-C634-83B8-6209-1FC9981FB052}"/>
              </a:ext>
            </a:extLst>
          </p:cNvPr>
          <p:cNvSpPr txBox="1"/>
          <p:nvPr/>
        </p:nvSpPr>
        <p:spPr>
          <a:xfrm>
            <a:off x="10053249" y="4248374"/>
            <a:ext cx="1022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ПУЛЬС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9327D7-0680-8576-F54D-426D6B6A96BE}"/>
              </a:ext>
            </a:extLst>
          </p:cNvPr>
          <p:cNvSpPr txBox="1"/>
          <p:nvPr/>
        </p:nvSpPr>
        <p:spPr>
          <a:xfrm>
            <a:off x="9183623" y="1122177"/>
            <a:ext cx="2907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Артериальное Давление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333345-6559-8E4E-6D11-EC6933B35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3172" y="1406428"/>
            <a:ext cx="2679799" cy="50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«МОЙ ДНЕВНИК» </a:t>
            </a:r>
          </a:p>
        </p:txBody>
      </p:sp>
      <p:pic>
        <p:nvPicPr>
          <p:cNvPr id="8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995"/>
            <a:ext cx="3080880" cy="323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35694" y="2478253"/>
            <a:ext cx="1508283" cy="294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348" y="1385075"/>
            <a:ext cx="2260138" cy="41595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162" y="2554686"/>
            <a:ext cx="2273488" cy="4199265"/>
          </a:xfrm>
          <a:prstGeom prst="rect">
            <a:avLst/>
          </a:prstGeom>
        </p:spPr>
      </p:pic>
      <p:pic>
        <p:nvPicPr>
          <p:cNvPr id="9220" name="Picture 4" descr="https://i.mycdn.me/image?id=899954559199&amp;t=0&amp;plc=API&amp;viewToken=Sn_fc1v55DH8G4zOnvdw_g&amp;tkn=*fsmn3-DNqAT6c79q_3iGqAiid0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7"/>
          <a:stretch/>
        </p:blipFill>
        <p:spPr bwMode="auto">
          <a:xfrm>
            <a:off x="9449466" y="3398460"/>
            <a:ext cx="2603321" cy="317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CEA799-F5E8-AE65-9B6B-0710E1D3E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21" y="4667976"/>
            <a:ext cx="2133600" cy="20859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F08289-E6C3-421D-78D6-D834FF284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084" y="1384995"/>
            <a:ext cx="3530715" cy="404070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871838-B4E5-ED67-15F5-29A0CE52A416}"/>
              </a:ext>
            </a:extLst>
          </p:cNvPr>
          <p:cNvSpPr/>
          <p:nvPr/>
        </p:nvSpPr>
        <p:spPr>
          <a:xfrm>
            <a:off x="3772739" y="4667976"/>
            <a:ext cx="2310954" cy="3166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0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«МОЙ ДНЕВНИК» </a:t>
            </a:r>
          </a:p>
        </p:txBody>
      </p:sp>
      <p:pic>
        <p:nvPicPr>
          <p:cNvPr id="8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7" y="1650157"/>
            <a:ext cx="3931920" cy="412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07535" y="3038680"/>
            <a:ext cx="1508283" cy="294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849006-3009-A414-2088-B6EC24D1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656" y="1487287"/>
            <a:ext cx="4286848" cy="49060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7C1A69-7438-E843-8B58-DBEC61668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476" y="3402330"/>
            <a:ext cx="2438400" cy="211455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A5B2574-7693-01D7-865A-F50D8EED3298}"/>
              </a:ext>
            </a:extLst>
          </p:cNvPr>
          <p:cNvSpPr/>
          <p:nvPr/>
        </p:nvSpPr>
        <p:spPr>
          <a:xfrm>
            <a:off x="5610575" y="5115254"/>
            <a:ext cx="2232945" cy="4016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0841F9A-6A45-8EB0-47AB-0C0A6F221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083" y="1846660"/>
            <a:ext cx="3002414" cy="343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8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34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модуль_врача_аист_смарт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4234" r="3288"/>
          <a:stretch/>
        </p:blipFill>
        <p:spPr>
          <a:xfrm>
            <a:off x="2927928" y="1653308"/>
            <a:ext cx="4184073" cy="4067175"/>
          </a:xfrm>
          <a:prstGeom prst="rect">
            <a:avLst/>
          </a:prstGeom>
        </p:spPr>
      </p:pic>
      <p:pic>
        <p:nvPicPr>
          <p:cNvPr id="14" name="Рисунок 13" descr="https://lh4.googleusercontent.com/YRqeEkfb-0KWrPjSRmBeAPnj7OC07dKiNiDnwCFK41sQlsmO3qrjiZsYMiX9VwcgTs0-MoFkgpQGuy70406880wNEz-T4Oh6QD0WMhPhVZqhjn3NkeFIz4S-PzuUKhoNGHnqIiw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4" y="1996210"/>
            <a:ext cx="2275608" cy="323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Стрелка вправо 12"/>
          <p:cNvSpPr/>
          <p:nvPr/>
        </p:nvSpPr>
        <p:spPr>
          <a:xfrm>
            <a:off x="6825674" y="3463636"/>
            <a:ext cx="737554" cy="5634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2476702" y="3405185"/>
            <a:ext cx="737554" cy="5634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4216DF-A0EE-64A4-169F-0A71FC19C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938" y="1653306"/>
            <a:ext cx="3946720" cy="40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8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9576" y="111229"/>
            <a:ext cx="5568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133" y="757825"/>
            <a:ext cx="3068520" cy="5796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9" y="940705"/>
            <a:ext cx="4172532" cy="52204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63852" y="111229"/>
            <a:ext cx="7511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Monitoring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52A09E-49FC-2723-4EA4-DE54831EC4F7}"/>
              </a:ext>
            </a:extLst>
          </p:cNvPr>
          <p:cNvSpPr txBox="1"/>
          <p:nvPr/>
        </p:nvSpPr>
        <p:spPr>
          <a:xfrm>
            <a:off x="4395887" y="1727814"/>
            <a:ext cx="40470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Автоматическая интерпретация дневников здоровья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Автоматическое уведомление кураторов АДКЦ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Дистанционная маршрутизация</a:t>
            </a:r>
          </a:p>
        </p:txBody>
      </p:sp>
    </p:spTree>
    <p:extLst>
      <p:ext uri="{BB962C8B-B14F-4D97-AF65-F5344CB8AC3E}">
        <p14:creationId xmlns:p14="http://schemas.microsoft.com/office/powerpoint/2010/main" val="10080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9576" y="111229"/>
            <a:ext cx="5568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63852" y="111229"/>
            <a:ext cx="7511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Home-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7" y="1340768"/>
            <a:ext cx="4654377" cy="4808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76" y="2492896"/>
            <a:ext cx="4220164" cy="23720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63447" y="5225988"/>
            <a:ext cx="7511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обратная связь</a:t>
            </a:r>
          </a:p>
        </p:txBody>
      </p:sp>
    </p:spTree>
    <p:extLst>
      <p:ext uri="{BB962C8B-B14F-4D97-AF65-F5344CB8AC3E}">
        <p14:creationId xmlns:p14="http://schemas.microsoft.com/office/powerpoint/2010/main" val="12742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9576" y="111229"/>
            <a:ext cx="5568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63852" y="111229"/>
            <a:ext cx="7511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Monitoring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509" t="4952" r="3427" b="7396"/>
          <a:stretch/>
        </p:blipFill>
        <p:spPr>
          <a:xfrm>
            <a:off x="1620730" y="746030"/>
            <a:ext cx="4536505" cy="17281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850" t="2282" r="2453" b="2368"/>
          <a:stretch/>
        </p:blipFill>
        <p:spPr>
          <a:xfrm>
            <a:off x="5303912" y="746031"/>
            <a:ext cx="5047534" cy="38720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05621" y="3155138"/>
            <a:ext cx="7511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обратная связь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12246"/>
          <a:stretch/>
        </p:blipFill>
        <p:spPr>
          <a:xfrm>
            <a:off x="1847528" y="4759383"/>
            <a:ext cx="8388424" cy="206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4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983432" y="1134016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latin typeface="Times New Roman"/>
                <a:cs typeface="Times New Roman"/>
              </a:rPr>
              <a:t>Дистанционный мониторинг здоровья</a:t>
            </a:r>
            <a:endParaRPr lang="ru-RU" sz="2400"/>
          </a:p>
        </p:txBody>
      </p:sp>
      <p:pic>
        <p:nvPicPr>
          <p:cNvPr id="1027" name="Picture 3" descr="Беременная за компьютером.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288154" y="3560298"/>
            <a:ext cx="3234612" cy="2156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34729" y="1477735"/>
            <a:ext cx="2141463" cy="21414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2073728" y="532426"/>
            <a:ext cx="9601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EB5D15"/>
                </a:solidFill>
                <a:latin typeface="HeliosCondC"/>
              </a:rPr>
              <a:t>#Личный_кабинет_аист_смарт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5F97F90-1890-4FB8-6B0E-98F54E546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621182"/>
              </p:ext>
            </p:extLst>
          </p:nvPr>
        </p:nvGraphicFramePr>
        <p:xfrm>
          <a:off x="264160" y="1611327"/>
          <a:ext cx="7904479" cy="46863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82139">
                  <a:extLst>
                    <a:ext uri="{9D8B030D-6E8A-4147-A177-3AD203B41FA5}">
                      <a16:colId xmlns:a16="http://schemas.microsoft.com/office/drawing/2014/main" val="2396087848"/>
                    </a:ext>
                  </a:extLst>
                </a:gridCol>
                <a:gridCol w="769985">
                  <a:extLst>
                    <a:ext uri="{9D8B030D-6E8A-4147-A177-3AD203B41FA5}">
                      <a16:colId xmlns:a16="http://schemas.microsoft.com/office/drawing/2014/main" val="852815311"/>
                    </a:ext>
                  </a:extLst>
                </a:gridCol>
                <a:gridCol w="1422043">
                  <a:extLst>
                    <a:ext uri="{9D8B030D-6E8A-4147-A177-3AD203B41FA5}">
                      <a16:colId xmlns:a16="http://schemas.microsoft.com/office/drawing/2014/main" val="215724543"/>
                    </a:ext>
                  </a:extLst>
                </a:gridCol>
                <a:gridCol w="1439385">
                  <a:extLst>
                    <a:ext uri="{9D8B030D-6E8A-4147-A177-3AD203B41FA5}">
                      <a16:colId xmlns:a16="http://schemas.microsoft.com/office/drawing/2014/main" val="1979879148"/>
                    </a:ext>
                  </a:extLst>
                </a:gridCol>
                <a:gridCol w="1751542">
                  <a:extLst>
                    <a:ext uri="{9D8B030D-6E8A-4147-A177-3AD203B41FA5}">
                      <a16:colId xmlns:a16="http://schemas.microsoft.com/office/drawing/2014/main" val="1382609424"/>
                    </a:ext>
                  </a:extLst>
                </a:gridCol>
                <a:gridCol w="1439385">
                  <a:extLst>
                    <a:ext uri="{9D8B030D-6E8A-4147-A177-3AD203B41FA5}">
                      <a16:colId xmlns:a16="http://schemas.microsoft.com/office/drawing/2014/main" val="169184012"/>
                    </a:ext>
                  </a:extLst>
                </a:gridCol>
              </a:tblGrid>
              <a:tr h="28285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Период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с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01.01.2022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по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30.09.2022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62527551"/>
                  </a:ext>
                </a:extLst>
              </a:tr>
              <a:tr h="27477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 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Электронные дневники самоконтроля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9045"/>
                  </a:ext>
                </a:extLst>
              </a:tr>
              <a:tr h="2747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Норма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Патология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всего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26847011"/>
                  </a:ext>
                </a:extLst>
              </a:tr>
              <a:tr h="2909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Абс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%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Абс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%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Абс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41519425"/>
                  </a:ext>
                </a:extLst>
              </a:tr>
              <a:tr h="282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Январь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3208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87,34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465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12,66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3673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2847796"/>
                  </a:ext>
                </a:extLst>
              </a:tr>
              <a:tr h="282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Февраль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3991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68,37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1846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31,63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5837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38726482"/>
                  </a:ext>
                </a:extLst>
              </a:tr>
              <a:tr h="282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Март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4199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92,12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359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7,88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4558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27376254"/>
                  </a:ext>
                </a:extLst>
              </a:tr>
              <a:tr h="282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Апрель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4668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96,09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190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3,91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4858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15752092"/>
                  </a:ext>
                </a:extLst>
              </a:tr>
              <a:tr h="282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Май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5714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97,79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129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2,21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5843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76134616"/>
                  </a:ext>
                </a:extLst>
              </a:tr>
              <a:tr h="282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Июнь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4726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97,87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103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2,13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4829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75588659"/>
                  </a:ext>
                </a:extLst>
              </a:tr>
              <a:tr h="282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Июль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4792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97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148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4940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21390459"/>
                  </a:ext>
                </a:extLst>
              </a:tr>
              <a:tr h="282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Август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5597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95,4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270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4,6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5867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0187074"/>
                  </a:ext>
                </a:extLst>
              </a:tr>
              <a:tr h="2909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Сентябрь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5469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88,81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689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11,19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6158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05038686"/>
                  </a:ext>
                </a:extLst>
              </a:tr>
              <a:tr h="29094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effectLst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25680618"/>
                  </a:ext>
                </a:extLst>
              </a:tr>
              <a:tr h="2909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ИТОГО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</a:rPr>
                        <a:t>42364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</a:rPr>
                        <a:t>90,98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</a:rPr>
                        <a:t>4199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</a:rPr>
                        <a:t>9,02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</a:rPr>
                        <a:t>46563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2791539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5" y="107381"/>
            <a:ext cx="11610109" cy="655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7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7831" y="1868803"/>
            <a:ext cx="11619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из практики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дистанционного мониторинга состояния здоровья и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активной маршрутизации беременной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постоянной «</a:t>
            </a:r>
            <a:r>
              <a:rPr 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обратной связью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пациенткой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120"/>
          <a:stretch/>
        </p:blipFill>
        <p:spPr>
          <a:xfrm>
            <a:off x="389439" y="3341474"/>
            <a:ext cx="2603895" cy="332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554" y="3288493"/>
            <a:ext cx="2743446" cy="342652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079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165338" y="1743424"/>
            <a:ext cx="114262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Пациентка А.</a:t>
            </a:r>
            <a:endParaRPr/>
          </a:p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Группа перинатального риска – </a:t>
            </a:r>
            <a:r>
              <a:rPr lang="ru-RU" sz="2800" b="1">
                <a:latin typeface="Times New Roman"/>
                <a:cs typeface="Times New Roman"/>
              </a:rPr>
              <a:t>высокая</a:t>
            </a:r>
            <a:endParaRPr/>
          </a:p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Индивидуальные акушерские риски: ВТЭО 3 балла</a:t>
            </a:r>
            <a:endParaRPr/>
          </a:p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ЖК – </a:t>
            </a:r>
            <a:r>
              <a:rPr lang="ru-RU" sz="2800" b="1">
                <a:latin typeface="Times New Roman"/>
                <a:cs typeface="Times New Roman"/>
              </a:rPr>
              <a:t>1 уровня</a:t>
            </a:r>
            <a:endParaRPr lang="ru-RU" sz="280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Беременность наступила в результате ВРТ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В течение беременности вела электронный дневник самоконтроля</a:t>
            </a:r>
            <a:endParaRPr lang="en-US" sz="2800" b="1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5261947" y="568037"/>
            <a:ext cx="5351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EB5D15"/>
                </a:solidFill>
                <a:latin typeface="HeliosCondC"/>
              </a:rPr>
              <a:t>Клинический пример №1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m="http://schemas.openxmlformats.org/officeDocument/2006/math" xmlns:w="http://schemas.openxmlformats.org/wordprocessingml/2006/main">
      <p:transition spd="slow" advClick="1">
        <p:split orient="vert" dir="ou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9375" y="1949221"/>
            <a:ext cx="4038600" cy="3971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43871" y="1949221"/>
            <a:ext cx="7005047" cy="3685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3397468" y="434549"/>
            <a:ext cx="7226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EB5D15"/>
                </a:solidFill>
                <a:latin typeface="HeliosCondC"/>
              </a:rPr>
              <a:t>Электронные дневники самоконтроля (ЭДСК)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EB5D15"/>
                </a:solidFill>
                <a:latin typeface="HeliosCondC"/>
              </a:rPr>
              <a:t>с автоматической интерпретацией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34121" y="1302890"/>
            <a:ext cx="4329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latin typeface="Times New Roman"/>
                <a:cs typeface="Times New Roman"/>
              </a:rPr>
              <a:t>Уведомление о выявленных отклонениях по данным ЭДСК</a:t>
            </a: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5870445" y="1441389"/>
            <a:ext cx="5394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latin typeface="Times New Roman"/>
                <a:cs typeface="Times New Roman"/>
              </a:rPr>
              <a:t>Динамика состояния по всем ЭДСК пациента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4904" y="1337951"/>
            <a:ext cx="5343525" cy="231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r="15796"/>
          <a:stretch/>
        </p:blipFill>
        <p:spPr bwMode="auto">
          <a:xfrm>
            <a:off x="5046979" y="1766479"/>
            <a:ext cx="2160268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rcRect r="8000"/>
          <a:stretch/>
        </p:blipFill>
        <p:spPr bwMode="auto">
          <a:xfrm>
            <a:off x="7207247" y="4167099"/>
            <a:ext cx="4392390" cy="1703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 bwMode="auto">
          <a:xfrm>
            <a:off x="3685463" y="461380"/>
            <a:ext cx="6018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EB5D15"/>
                </a:solidFill>
                <a:latin typeface="HeliosCondC"/>
              </a:rPr>
              <a:t>Дистанционное консультирование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127113" y="83138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EB5D15"/>
                </a:solidFill>
                <a:latin typeface="HeliosCondC"/>
              </a:rPr>
              <a:t>		И</a:t>
            </a:r>
          </a:p>
          <a:p>
            <a:pPr algn="ctr">
              <a:defRPr/>
            </a:pPr>
            <a:r>
              <a:rPr lang="ru-RU" sz="2400" b="1">
                <a:solidFill>
                  <a:srgbClr val="EB5D15"/>
                </a:solidFill>
                <a:latin typeface="HeliosCondC"/>
              </a:rPr>
              <a:t>Обратная связь с пациентом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0866" y="1962208"/>
            <a:ext cx="4869043" cy="4197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80482" y="1962209"/>
            <a:ext cx="5400675" cy="3914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-63605" y="1136101"/>
            <a:ext cx="5297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EB5D15"/>
                </a:solidFill>
                <a:latin typeface="HeliosCondC"/>
              </a:rPr>
              <a:t>Уведомление о прочтении пациентом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rgbClr val="EB5D15"/>
                </a:solidFill>
                <a:latin typeface="HeliosCondC"/>
              </a:rPr>
              <a:t>направления на госпитализацию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5883654" y="1289989"/>
            <a:ext cx="5680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EB5D15"/>
                </a:solidFill>
                <a:latin typeface="HeliosCondC"/>
              </a:rPr>
              <a:t>Уведомление о госпитализации пациента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1384" y="1868473"/>
            <a:ext cx="4998888" cy="4308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r="5778"/>
          <a:stretch/>
        </p:blipFill>
        <p:spPr bwMode="auto">
          <a:xfrm>
            <a:off x="5911296" y="1844824"/>
            <a:ext cx="5812618" cy="3981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 bwMode="auto">
          <a:xfrm>
            <a:off x="551384" y="1154072"/>
            <a:ext cx="4998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EB5D15"/>
                </a:solidFill>
                <a:latin typeface="HeliosCondC"/>
              </a:rPr>
              <a:t>Уведомление о благоприятном исходе для матери и ребенка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6711949" y="1189816"/>
            <a:ext cx="476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EB5D15"/>
                </a:solidFill>
                <a:latin typeface="HeliosCondC"/>
              </a:rPr>
              <a:t>Дистанционный мониторинг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rgbClr val="EB5D15"/>
                </a:solidFill>
                <a:latin typeface="HeliosCondC"/>
              </a:rPr>
              <a:t>после выписки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596155" y="1167494"/>
            <a:ext cx="5282131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>
                <a:latin typeface="Times New Roman"/>
                <a:cs typeface="Times New Roman"/>
              </a:rPr>
              <a:t>Пациентка А.</a:t>
            </a:r>
            <a:endParaRPr/>
          </a:p>
          <a:p>
            <a:pPr algn="ctr">
              <a:defRPr/>
            </a:pPr>
            <a:r>
              <a:rPr lang="ru-RU" sz="2400" b="1">
                <a:latin typeface="Times New Roman"/>
                <a:cs typeface="Times New Roman"/>
              </a:rPr>
              <a:t>Первобеременная 21 года</a:t>
            </a:r>
            <a:endParaRPr/>
          </a:p>
          <a:p>
            <a:pPr algn="ctr">
              <a:defRPr/>
            </a:pPr>
            <a:endParaRPr lang="ru-RU" sz="2400" b="1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>
                <a:latin typeface="Times New Roman"/>
                <a:cs typeface="Times New Roman"/>
              </a:rPr>
              <a:t>Группа перинатального риска – </a:t>
            </a:r>
            <a:r>
              <a:rPr lang="ru-RU" sz="2400" b="1">
                <a:latin typeface="Times New Roman"/>
                <a:cs typeface="Times New Roman"/>
              </a:rPr>
              <a:t>средняя:</a:t>
            </a:r>
            <a:endParaRPr/>
          </a:p>
          <a:p>
            <a:pPr marL="342900" indent="-342900" algn="ctr">
              <a:buFont typeface="Arial"/>
              <a:buChar char="•"/>
              <a:defRPr/>
            </a:pPr>
            <a:r>
              <a:rPr lang="ru-RU">
                <a:latin typeface="Times New Roman"/>
                <a:cs typeface="Times New Roman"/>
              </a:rPr>
              <a:t>Компенсированная эндокринная патология</a:t>
            </a:r>
            <a:endParaRPr/>
          </a:p>
          <a:p>
            <a:pPr marL="342900" indent="-342900" algn="ctr">
              <a:buFont typeface="Arial"/>
              <a:buChar char="•"/>
              <a:defRPr/>
            </a:pPr>
            <a:r>
              <a:rPr lang="ru-RU">
                <a:latin typeface="Times New Roman"/>
                <a:cs typeface="Times New Roman"/>
              </a:rPr>
              <a:t>Компенсированное заболевание ЖКТ</a:t>
            </a:r>
            <a:endParaRPr/>
          </a:p>
          <a:p>
            <a:pPr marL="342900" indent="-342900" algn="ctr">
              <a:buFont typeface="Arial"/>
              <a:buChar char="•"/>
              <a:defRPr/>
            </a:pPr>
            <a:r>
              <a:rPr lang="ru-RU">
                <a:latin typeface="Times New Roman"/>
                <a:cs typeface="Times New Roman"/>
              </a:rPr>
              <a:t>Патология шейки матки</a:t>
            </a:r>
            <a:endParaRPr/>
          </a:p>
          <a:p>
            <a:pPr algn="ctr">
              <a:defRPr/>
            </a:pPr>
            <a:endParaRPr lang="ru-RU" sz="2400" b="1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>
                <a:latin typeface="Times New Roman"/>
                <a:cs typeface="Times New Roman"/>
              </a:rPr>
              <a:t>Индивидуальные акушерские риски: </a:t>
            </a:r>
            <a:endParaRPr/>
          </a:p>
          <a:p>
            <a:pPr marL="457200" indent="-457200" algn="ctr">
              <a:buFont typeface="Arial"/>
              <a:buChar char="•"/>
              <a:defRPr/>
            </a:pPr>
            <a:r>
              <a:rPr lang="ru-RU">
                <a:latin typeface="Times New Roman"/>
                <a:cs typeface="Times New Roman"/>
              </a:rPr>
              <a:t>Преэклампсия (1я беременность)</a:t>
            </a:r>
            <a:endParaRPr/>
          </a:p>
          <a:p>
            <a:pPr marL="457200" indent="-457200" algn="ctr">
              <a:buFont typeface="Arial"/>
              <a:buChar char="•"/>
              <a:defRPr/>
            </a:pPr>
            <a:r>
              <a:rPr lang="ru-RU">
                <a:latin typeface="Times New Roman"/>
                <a:cs typeface="Times New Roman"/>
              </a:rPr>
              <a:t>Преждевременные роды (патология ш.м.)</a:t>
            </a:r>
            <a:endParaRPr/>
          </a:p>
          <a:p>
            <a:pPr algn="ctr">
              <a:defRPr/>
            </a:pPr>
            <a:endParaRPr lang="ru-RU" sz="240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>
                <a:latin typeface="Times New Roman"/>
                <a:cs typeface="Times New Roman"/>
              </a:rPr>
              <a:t>ЖК – МО </a:t>
            </a:r>
            <a:r>
              <a:rPr lang="ru-RU" sz="2400" b="1">
                <a:latin typeface="Times New Roman"/>
                <a:cs typeface="Times New Roman"/>
              </a:rPr>
              <a:t>1 уровня</a:t>
            </a:r>
            <a:endParaRPr lang="ru-RU" sz="2400">
              <a:latin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751" t="4413" r="3930" b="4397"/>
          <a:stretch/>
        </p:blipFill>
        <p:spPr bwMode="auto">
          <a:xfrm>
            <a:off x="6156720" y="1412776"/>
            <a:ext cx="5834222" cy="4578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 bwMode="auto">
          <a:xfrm>
            <a:off x="6230257" y="625689"/>
            <a:ext cx="4766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EB5D15"/>
                </a:solidFill>
                <a:latin typeface="HeliosCondC"/>
              </a:rPr>
              <a:t>Клинический пример №2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m="http://schemas.openxmlformats.org/officeDocument/2006/math" xmlns:w="http://schemas.openxmlformats.org/wordprocessingml/2006/main">
      <p:transition spd="slow" advClick="1">
        <p:split orient="vert" dir="ou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8507" t="9340" r="12090" b="6224"/>
          <a:stretch/>
        </p:blipFill>
        <p:spPr bwMode="auto">
          <a:xfrm>
            <a:off x="1092362" y="1804305"/>
            <a:ext cx="3369963" cy="424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74229" y="1731534"/>
            <a:ext cx="5066970" cy="353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 bwMode="auto">
          <a:xfrm>
            <a:off x="221059" y="788642"/>
            <a:ext cx="51125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latin typeface="Times New Roman"/>
                <a:cs typeface="Times New Roman"/>
              </a:rPr>
              <a:t>Сигнал об ОСЛОЖНЕНИИ БЕРЕМЕННОСТИ</a:t>
            </a:r>
            <a:endParaRPr dirty="0"/>
          </a:p>
          <a:p>
            <a:pPr algn="ctr">
              <a:defRPr/>
            </a:pPr>
            <a:r>
              <a:rPr lang="ru-RU" sz="2000" dirty="0">
                <a:latin typeface="Times New Roman"/>
                <a:cs typeface="Times New Roman"/>
              </a:rPr>
              <a:t>через АИСТ_СМАРТ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6133588" y="5187042"/>
            <a:ext cx="51125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>
                <a:latin typeface="Times New Roman"/>
                <a:cs typeface="Times New Roman"/>
              </a:rPr>
              <a:t>Уведомления лечащего врача и пациента о дистанционном консультировании</a:t>
            </a:r>
            <a:endParaRPr/>
          </a:p>
          <a:p>
            <a:pPr algn="ctr">
              <a:defRPr/>
            </a:pPr>
            <a:r>
              <a:rPr lang="ru-RU" sz="2000">
                <a:latin typeface="Times New Roman"/>
                <a:cs typeface="Times New Roman"/>
              </a:rPr>
              <a:t>через АИСТ_СМАРТ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5577386" y="301352"/>
            <a:ext cx="637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EB5D15"/>
                </a:solidFill>
                <a:latin typeface="HeliosCondC"/>
              </a:rPr>
              <a:t>Автоматическое выявление осложнений беременности</a:t>
            </a:r>
            <a:endParaRPr dirty="0"/>
          </a:p>
          <a:p>
            <a:pPr algn="ctr">
              <a:defRPr/>
            </a:pPr>
            <a:r>
              <a:rPr lang="ru-RU" sz="2000" b="1" dirty="0">
                <a:solidFill>
                  <a:srgbClr val="EB5D15"/>
                </a:solidFill>
                <a:latin typeface="HeliosCondC"/>
              </a:rPr>
              <a:t>через АИСТ_СМАРТ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1202" t="1277" r="3846"/>
          <a:stretch/>
        </p:blipFill>
        <p:spPr bwMode="auto">
          <a:xfrm>
            <a:off x="930729" y="1564887"/>
            <a:ext cx="4000500" cy="391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4246" r="9319"/>
          <a:stretch/>
        </p:blipFill>
        <p:spPr bwMode="auto">
          <a:xfrm>
            <a:off x="6655008" y="1498958"/>
            <a:ext cx="5112568" cy="4029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 bwMode="auto">
          <a:xfrm>
            <a:off x="374695" y="5374145"/>
            <a:ext cx="51125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>
                <a:latin typeface="Times New Roman"/>
                <a:cs typeface="Times New Roman"/>
              </a:rPr>
              <a:t>Уведомление пациента </a:t>
            </a:r>
            <a:endParaRPr/>
          </a:p>
          <a:p>
            <a:pPr algn="ctr">
              <a:defRPr/>
            </a:pPr>
            <a:r>
              <a:rPr lang="ru-RU" sz="2000">
                <a:latin typeface="Times New Roman"/>
                <a:cs typeface="Times New Roman"/>
              </a:rPr>
              <a:t>об активном вызове в стационар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6655008" y="5528033"/>
            <a:ext cx="51125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>
                <a:latin typeface="Times New Roman"/>
                <a:cs typeface="Times New Roman"/>
              </a:rPr>
              <a:t>Подтверждение о госпитализации пациента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2996856" y="501374"/>
            <a:ext cx="7668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EB5D15"/>
                </a:solidFill>
                <a:latin typeface="HeliosCondC"/>
              </a:rPr>
              <a:t>Активная маршрутизация и уведомления пациента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rgbClr val="EB5D15"/>
                </a:solidFill>
                <a:latin typeface="HeliosCondC"/>
              </a:rPr>
              <a:t>через АИСТ_СМАРТ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1643" r="1643" b="30777"/>
          <a:stretch/>
        </p:blipFill>
        <p:spPr bwMode="auto">
          <a:xfrm>
            <a:off x="1125393" y="1832096"/>
            <a:ext cx="9777927" cy="3096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505744" y="5036822"/>
            <a:ext cx="11017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>
                <a:latin typeface="Times New Roman"/>
                <a:cs typeface="Times New Roman"/>
              </a:rPr>
              <a:t>Временные затраты: </a:t>
            </a:r>
            <a:r>
              <a:rPr lang="ru-RU" sz="2000" b="1">
                <a:latin typeface="Times New Roman"/>
                <a:cs typeface="Times New Roman"/>
              </a:rPr>
              <a:t>в течение 10 часов </a:t>
            </a:r>
            <a:r>
              <a:rPr lang="ru-RU" sz="2000">
                <a:latin typeface="Times New Roman"/>
                <a:cs typeface="Times New Roman"/>
              </a:rPr>
              <a:t>с момента выявления беременной на амбулаторном этапе и активного вызова через АИСТ_СМАРТ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1513840" y="499774"/>
            <a:ext cx="8985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EB5D15"/>
                </a:solidFill>
                <a:latin typeface="HeliosCondC"/>
              </a:rPr>
              <a:t>Верификация тяжелой преэклампсии в акушерском стационаре 3 уровня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130969" y="836712"/>
            <a:ext cx="11545651" cy="3119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Сокращаем расстояния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Повышаем доступность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Управляем рисками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Повышаем комплаенс взаимодействия «Врач - Пациент»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120"/>
          <a:stretch/>
        </p:blipFill>
        <p:spPr>
          <a:xfrm>
            <a:off x="762906" y="2686829"/>
            <a:ext cx="3270916" cy="4171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577" y="2686829"/>
            <a:ext cx="3265043" cy="407799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30969" y="0"/>
            <a:ext cx="9611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Личный_кабинет_аист_смарт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F9C990-C414-4AEA-A216-0C659485B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759" y="3138762"/>
            <a:ext cx="2976288" cy="29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4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52693" y="445716"/>
            <a:ext cx="273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пример №3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5338" y="1743424"/>
            <a:ext cx="114262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Пациентка В.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перинатального риска 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акушерские риски: ВТЭО 1 балл,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Преэклампсия, Геморрагические,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Гнойно-септические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ведения беременности 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уровня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«Плечо транспортировки» до Екатеринбурга = 271 км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 пути 5 часов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недели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болеет ОРЗ – амбулаторное лечение</a:t>
            </a:r>
          </a:p>
        </p:txBody>
      </p:sp>
    </p:spTree>
    <p:extLst>
      <p:ext uri="{BB962C8B-B14F-4D97-AF65-F5344CB8AC3E}">
        <p14:creationId xmlns:p14="http://schemas.microsoft.com/office/powerpoint/2010/main" val="14702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02" y="486807"/>
            <a:ext cx="6365930" cy="58480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3673" y="6334831"/>
            <a:ext cx="3901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Автоматизированные уведомления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09937" y="6334831"/>
            <a:ext cx="5885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Динамический  контроль состояния здоровья пациента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24431" y="90083"/>
            <a:ext cx="6454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дневники самоконтроля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D7B839-EB79-499C-A7C6-BB9EC8F45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59" y="613303"/>
            <a:ext cx="3507449" cy="53578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C84B50-1A4F-4F42-B506-26E1FB82A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71" y="5317544"/>
            <a:ext cx="435292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8" y="2569030"/>
            <a:ext cx="3181001" cy="2610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272" y="1306286"/>
            <a:ext cx="2486727" cy="54649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26" y="1306285"/>
            <a:ext cx="3090564" cy="5464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71" y="1306285"/>
            <a:ext cx="2478723" cy="54649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70858" y="174172"/>
            <a:ext cx="10389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через «АИСТ_СМАРТ»: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постоянную 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обратную связь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между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пациентом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33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07" y="1792877"/>
            <a:ext cx="5425440" cy="44043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39338"/>
            <a:ext cx="11982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Автоматические уведомления о результатах обследования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врача и пациента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62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82" y="870857"/>
            <a:ext cx="6083418" cy="51124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92932" y="111017"/>
            <a:ext cx="7499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вызов пациентки на госпитализацию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1233" y="2132856"/>
            <a:ext cx="560922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Никаких телефонных звонков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Никаких поисков лечащего врача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Напрямую с пациентом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расстоянии в 350 км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547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256755"/>
            <a:ext cx="9517380" cy="4343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9021" y="5725467"/>
            <a:ext cx="10389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Врачу пришло уведомление, что пациент прочитала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информирована об активном вызове и его условиях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75719"/>
            <a:ext cx="12078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через «АИСТ_СМАРТ»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постоянную 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обратную связь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между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пациентом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56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447" y="898751"/>
            <a:ext cx="5372100" cy="42767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9649" y="256484"/>
            <a:ext cx="10389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Врачу пришло уведомление, что беременная госпитализирована!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7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49807" y="445716"/>
            <a:ext cx="2744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пример №4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5338" y="1743424"/>
            <a:ext cx="114262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Пациентка С.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перинатального риска 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акушерские риски: ВТЭО 1 балл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ведения беременности 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уровня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«Плечо транспортировки» до Екатеринбурга = 198 км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 пути 3-4 часа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недели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болеет ОРЗ (с 04.10.2021)– амбулаторное лечение, болеет муж и ребенок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12.10.2021 начала вести электронный дневник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852" y="1109807"/>
            <a:ext cx="5476875" cy="55435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98053" y="473426"/>
            <a:ext cx="8740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Уведомление о положительном результате ПЦР на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7" y="764704"/>
            <a:ext cx="3905695" cy="5389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908720"/>
            <a:ext cx="3541689" cy="536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655" y="1011959"/>
            <a:ext cx="4439919" cy="54771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2884" y="316406"/>
            <a:ext cx="10456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дневники самоконтроля с автоматической интерпретацией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D26C54-AA8B-4EF2-895C-F10F6F20D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760" y="5849571"/>
            <a:ext cx="3600400" cy="74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6C2AC8-6660-4A0B-A36C-18096A93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6" y="5993587"/>
            <a:ext cx="3826067" cy="74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19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9621" y="8603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Врач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27177" y="877627"/>
            <a:ext cx="2346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Пациент</a:t>
            </a:r>
            <a:endParaRPr lang="ru-RU" sz="28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415480" y="532425"/>
            <a:ext cx="8856984" cy="503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78" y="1327604"/>
            <a:ext cx="4402584" cy="409785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0969" y="0"/>
            <a:ext cx="9611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Личный_кабинет_аист_смарт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67826" y="5710458"/>
            <a:ext cx="12259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Пациентов в АИСТ_СМАРТ – </a:t>
            </a:r>
            <a:r>
              <a:rPr lang="ru-RU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12 331 беременных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26 569 родильниц </a:t>
            </a:r>
          </a:p>
          <a:p>
            <a:pPr algn="ctr"/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Врачей в АИСТ_СМАРТ – 157 = каждый 4-5 акушер в Свердловской области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30968" y="5631780"/>
            <a:ext cx="11922487" cy="11730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B1E9AB-BA1B-4E61-A622-365CECD4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705" y="1337894"/>
            <a:ext cx="4493786" cy="41231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0AC046-D378-4F41-A2E6-08EF5DF50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2423" y="2438401"/>
            <a:ext cx="2131032" cy="21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3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79" t="3659" r="10795"/>
          <a:stretch/>
        </p:blipFill>
        <p:spPr>
          <a:xfrm>
            <a:off x="979055" y="1709650"/>
            <a:ext cx="4322618" cy="2752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473" y="1611460"/>
            <a:ext cx="4276436" cy="5095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92480" y="328553"/>
            <a:ext cx="10138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консультирование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 с пациентом</a:t>
            </a:r>
          </a:p>
        </p:txBody>
      </p:sp>
    </p:spTree>
    <p:extLst>
      <p:ext uri="{BB962C8B-B14F-4D97-AF65-F5344CB8AC3E}">
        <p14:creationId xmlns:p14="http://schemas.microsoft.com/office/powerpoint/2010/main" val="73986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9" y="760123"/>
            <a:ext cx="4339760" cy="5557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77" t="4384" b="36410"/>
          <a:stretch/>
        </p:blipFill>
        <p:spPr>
          <a:xfrm>
            <a:off x="4382839" y="212723"/>
            <a:ext cx="3996109" cy="1708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204" t="4522" r="3496" b="31449"/>
          <a:stretch/>
        </p:blipFill>
        <p:spPr>
          <a:xfrm>
            <a:off x="7452325" y="592639"/>
            <a:ext cx="4553527" cy="1791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521" y="2652421"/>
            <a:ext cx="4880486" cy="1467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5219" y="3538898"/>
            <a:ext cx="4527738" cy="3205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27804" y="70796"/>
            <a:ext cx="4170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 с пациентом</a:t>
            </a:r>
          </a:p>
        </p:txBody>
      </p:sp>
    </p:spTree>
    <p:extLst>
      <p:ext uri="{BB962C8B-B14F-4D97-AF65-F5344CB8AC3E}">
        <p14:creationId xmlns:p14="http://schemas.microsoft.com/office/powerpoint/2010/main" val="32371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45" r="4407" b="2336"/>
          <a:stretch/>
        </p:blipFill>
        <p:spPr>
          <a:xfrm>
            <a:off x="259530" y="229322"/>
            <a:ext cx="5552751" cy="4471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85" y="5572846"/>
            <a:ext cx="8544848" cy="1095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305588" y="301705"/>
            <a:ext cx="54476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Уведомление в АИСТ_СМАРТ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поступлении пациента в стационар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35906" y="4984754"/>
            <a:ext cx="8889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что если лечение продолжили дальше без АИСТ_СМАРТ….</a:t>
            </a:r>
          </a:p>
        </p:txBody>
      </p:sp>
    </p:spTree>
    <p:extLst>
      <p:ext uri="{BB962C8B-B14F-4D97-AF65-F5344CB8AC3E}">
        <p14:creationId xmlns:p14="http://schemas.microsoft.com/office/powerpoint/2010/main" val="30646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7843" t="4331" r="4219" b="3105"/>
          <a:stretch/>
        </p:blipFill>
        <p:spPr bwMode="auto">
          <a:xfrm>
            <a:off x="394666" y="1385875"/>
            <a:ext cx="4713827" cy="1570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8189"/>
          <a:stretch/>
        </p:blipFill>
        <p:spPr bwMode="auto">
          <a:xfrm>
            <a:off x="5751144" y="1174015"/>
            <a:ext cx="4713829" cy="1524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r="8108" b="6563"/>
          <a:stretch/>
        </p:blipFill>
        <p:spPr bwMode="auto">
          <a:xfrm>
            <a:off x="3448775" y="3679412"/>
            <a:ext cx="3319436" cy="186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l="11970" t="29980" r="3626" b="3453"/>
          <a:stretch/>
        </p:blipFill>
        <p:spPr bwMode="auto">
          <a:xfrm>
            <a:off x="184730" y="3165893"/>
            <a:ext cx="2987730" cy="2890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81663528" name=" 1081663527"/>
          <p:cNvSpPr/>
          <p:nvPr/>
        </p:nvSpPr>
        <p:spPr bwMode="auto">
          <a:xfrm>
            <a:off x="12915156" y="6077815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57814659" name="Рисунок 5781465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944699" y="2937472"/>
            <a:ext cx="4621521" cy="311858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4C4975-6199-514F-820B-94412BEAE62D}"/>
              </a:ext>
            </a:extLst>
          </p:cNvPr>
          <p:cNvSpPr/>
          <p:nvPr/>
        </p:nvSpPr>
        <p:spPr>
          <a:xfrm>
            <a:off x="0" y="7388"/>
            <a:ext cx="6870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отзывы_аист_смарт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m="http://schemas.openxmlformats.org/officeDocument/2006/math" xmlns:w="http://schemas.openxmlformats.org/wordprocessingml/2006/main">
      <p:transition spd="slow" advClick="1">
        <p:split orient="vert" dir="ou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F11F1F-46CF-C7AC-BBAD-AAF313715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4529" cy="646089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96B08C-A5D9-427C-979E-F8BD90BE5DE1}"/>
              </a:ext>
            </a:extLst>
          </p:cNvPr>
          <p:cNvSpPr/>
          <p:nvPr/>
        </p:nvSpPr>
        <p:spPr>
          <a:xfrm>
            <a:off x="9269899" y="2105326"/>
            <a:ext cx="2289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doc_nikol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https://byrich.ru/uploads/posts/2018-09/1536656005_telegram.jpg">
            <a:extLst>
              <a:ext uri="{FF2B5EF4-FFF2-40B4-BE49-F238E27FC236}">
                <a16:creationId xmlns:a16="http://schemas.microsoft.com/office/drawing/2014/main" id="{FA3063F3-33B0-42B4-8309-6EDB15641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957" y="2628420"/>
            <a:ext cx="1423254" cy="80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1F0FC40-BC2F-491F-A6B4-E5976CD5F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411" y="3429000"/>
            <a:ext cx="2601436" cy="235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0" y="1021803"/>
            <a:ext cx="4217639" cy="5566183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4191697" y="3535052"/>
            <a:ext cx="659876" cy="374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881118" y="3551550"/>
            <a:ext cx="659876" cy="374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</a:t>
            </a:r>
          </a:p>
        </p:txBody>
      </p:sp>
      <p:pic>
        <p:nvPicPr>
          <p:cNvPr id="10" name="Рисунок 9" descr="https://lh6.googleusercontent.com/i-SAZpIPWKFIkv9SuWgLfdrp8li9XSbCL0lhSlFRJ2d_Eem3VJUSBQTQJxsULuzqZ8VC1c3tvIbMk0LAO2Hv1n0EKFwsaAT0H5zxKofVRln8R1n_VvgK-Y1DFS2eIRWxjzvYVgx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" y="1585807"/>
            <a:ext cx="874341" cy="97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9312"/>
          <a:stretch/>
        </p:blipFill>
        <p:spPr>
          <a:xfrm>
            <a:off x="7540994" y="1384382"/>
            <a:ext cx="4587343" cy="47300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0510AD-4D2D-E5A6-5902-70E1FBA30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519" y="2558473"/>
            <a:ext cx="2371725" cy="227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F66534-597D-3545-38EC-B1C429A6055E}"/>
              </a:ext>
            </a:extLst>
          </p:cNvPr>
          <p:cNvSpPr txBox="1"/>
          <p:nvPr/>
        </p:nvSpPr>
        <p:spPr>
          <a:xfrm>
            <a:off x="4851573" y="46502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регистрации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036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1925" y="1010051"/>
            <a:ext cx="73798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личном кабинете пациента «АИСТ_СМАРТ» разработан уникальный идентификатор пациента «АИСТ ID».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нажатия кнопки «АИСТ ID» пациент получит индивидуальный QR-код для его идентификации в медицинской информационной системе "Региональный Акушерский Мониторинг".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 медицинской организации есть сканеры QR-кодов (веб-камера), то по «АИСТ ID» можно быстро и точно идентифицировать пациента в медицинской системе, что снижает процент ошибок при оказании медицинской помощи и повышает ее безопасность.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❗️Особенно это важно при часто повторяющихся фамилиях (Иванова, Петрова, Сидорова и так далее) и у иностранных граждан.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❗️В дальнейшем данный код пациент сможет распечатать и хранить вместе с документами, удостоверяющими личность, на случай непредвиденных обстоятельств с его здоровьем (поступление в стационар с нарушением сознания) или утери бумажных  экземпляров медицинской документации.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75934" y="86721"/>
            <a:ext cx="2731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АИСТ_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ID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3307A4-9C9D-DCE1-729B-22BEC9930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20" y="309562"/>
            <a:ext cx="363855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85" y="1950700"/>
            <a:ext cx="4176464" cy="47165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7" y="1929818"/>
            <a:ext cx="4592279" cy="42484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5694" y="923330"/>
            <a:ext cx="1001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мобильных уведомлений о записи на госпитализацию/консультацию/прием врача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75168D-ABFF-D076-99CB-F02CBC58B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827" y="2760524"/>
            <a:ext cx="25146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694" y="923330"/>
            <a:ext cx="1001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«МОИ НАПРАВЛЕНИЯ»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госпитализацию/консультацию/приемы врачей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237" y="1754327"/>
            <a:ext cx="3511551" cy="4867276"/>
          </a:xfrm>
          <a:prstGeom prst="rect">
            <a:avLst/>
          </a:prstGeom>
        </p:spPr>
      </p:pic>
      <p:pic>
        <p:nvPicPr>
          <p:cNvPr id="8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8523"/>
            <a:ext cx="3911790" cy="410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7035" y="3823854"/>
            <a:ext cx="3857720" cy="3869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3911791" y="3859825"/>
            <a:ext cx="669446" cy="3869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8092788" y="3866098"/>
            <a:ext cx="775730" cy="3869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518" y="2079577"/>
            <a:ext cx="2819400" cy="4200525"/>
          </a:xfrm>
          <a:prstGeom prst="rect">
            <a:avLst/>
          </a:prstGeom>
        </p:spPr>
      </p:pic>
      <p:pic>
        <p:nvPicPr>
          <p:cNvPr id="6" name="Рисунок 5" descr="https://lh6.googleusercontent.com/i-SAZpIPWKFIkv9SuWgLfdrp8li9XSbCL0lhSlFRJ2d_Eem3VJUSBQTQJxsULuzqZ8VC1c3tvIbMk0LAO2Hv1n0EKFwsaAT0H5zxKofVRln8R1n_VvgK-Y1DFS2eIRWxjzvYVgxr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t="7414" r="5055" b="7540"/>
          <a:stretch/>
        </p:blipFill>
        <p:spPr bwMode="auto">
          <a:xfrm>
            <a:off x="8962036" y="3112656"/>
            <a:ext cx="2592654" cy="2567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0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«МОИ АНАЛИЗЫ» </a:t>
            </a:r>
          </a:p>
        </p:txBody>
      </p:sp>
      <p:pic>
        <p:nvPicPr>
          <p:cNvPr id="8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" y="1384996"/>
            <a:ext cx="3407028" cy="357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6905" y="3172462"/>
            <a:ext cx="1508283" cy="294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988" y="1959764"/>
            <a:ext cx="3417674" cy="3573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561" y="2421429"/>
            <a:ext cx="3382980" cy="35858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5314" t="12235" r="23580" b="5671"/>
          <a:stretch/>
        </p:blipFill>
        <p:spPr>
          <a:xfrm>
            <a:off x="10425719" y="0"/>
            <a:ext cx="1493521" cy="267537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160" y="2956739"/>
            <a:ext cx="3213840" cy="39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</TotalTime>
  <Words>1105</Words>
  <Application>Microsoft Office PowerPoint</Application>
  <PresentationFormat>Широкоэкранный</PresentationFormat>
  <Paragraphs>248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Georgia</vt:lpstr>
      <vt:lpstr>HeliosCondC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Анкудинов</dc:creator>
  <cp:lastModifiedBy>Николай Анкудинов</cp:lastModifiedBy>
  <cp:revision>102</cp:revision>
  <dcterms:created xsi:type="dcterms:W3CDTF">2021-04-08T19:58:58Z</dcterms:created>
  <dcterms:modified xsi:type="dcterms:W3CDTF">2022-10-28T09:26:10Z</dcterms:modified>
</cp:coreProperties>
</file>