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6" r:id="rId3"/>
    <p:sldId id="277" r:id="rId4"/>
    <p:sldId id="266" r:id="rId5"/>
    <p:sldId id="268" r:id="rId6"/>
    <p:sldId id="283" r:id="rId7"/>
    <p:sldId id="284" r:id="rId8"/>
    <p:sldId id="278" r:id="rId9"/>
    <p:sldId id="279" r:id="rId10"/>
    <p:sldId id="280" r:id="rId11"/>
    <p:sldId id="285" r:id="rId12"/>
    <p:sldId id="286" r:id="rId13"/>
    <p:sldId id="264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4" autoAdjust="0"/>
    <p:restoredTop sz="93358" autoAdjust="0"/>
  </p:normalViewPr>
  <p:slideViewPr>
    <p:cSldViewPr>
      <p:cViewPr varScale="1">
        <p:scale>
          <a:sx n="98" d="100"/>
          <a:sy n="98" d="100"/>
        </p:scale>
        <p:origin x="3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76B0A-A314-471C-8BC8-90F16E5B93B6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55A25-6BAC-438E-9846-2D20CA0AD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745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AF1CF-DD16-476D-96DF-AA21C2376195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01169-39C0-4FF9-8D93-64ABF788AF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4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01169-39C0-4FF9-8D93-64ABF788AF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54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01169-39C0-4FF9-8D93-64ABF788AF2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95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01169-39C0-4FF9-8D93-64ABF788AF2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48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01169-39C0-4FF9-8D93-64ABF788AF2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511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01169-39C0-4FF9-8D93-64ABF788AF2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1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9F09-9E10-4AF4-AC05-EF8554C43465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DD8E5-91BF-447C-8969-9DD40DDD87BE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9736-44E2-4E36-9662-E75BA9E425DE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AC180-1DD7-4414-A11E-EFE1A7F967E2}" type="datetime1">
              <a:rPr lang="ru-RU" smtClean="0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06FC6-30E3-42AA-9C85-B659C3EBC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5A2F-43AC-4B33-B6A3-4DEE66EE3E2E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C452-E01F-46C6-9132-A1F6278CA03F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0ADA8-014D-4C45-9A70-8F5814431B16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3A2A8-BF74-499E-BCED-0AB6C48425F1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A130-EA8E-4E04-A3A6-D6974430C730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15D54-0F66-42D9-8C92-3CEBD2BC62F5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680E-B25B-49F3-8F46-91FCE7D8C1C4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64D1-8AB8-4EB6-BEBA-451614BECEF3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4C8731-4327-492A-9967-E05FBFBC8292}" type="datetime1">
              <a:rPr lang="ru-RU" smtClean="0"/>
              <a:pPr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di4.ru/" TargetMode="External"/><Relationship Id="rId2" Type="http://schemas.openxmlformats.org/officeDocument/2006/relationships/hyperlink" Target="mailto:ddi4@ksp.gov.spb.ru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g"/><Relationship Id="rId4" Type="http://schemas.openxmlformats.org/officeDocument/2006/relationships/hyperlink" Target="https://vk.com/center_vmeste_ddi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di4.ru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181140"/>
            <a:ext cx="8424936" cy="3676860"/>
          </a:xfrm>
        </p:spPr>
        <p:txBody>
          <a:bodyPr>
            <a:normAutofit lnSpcReduction="10000"/>
          </a:bodyPr>
          <a:lstStyle/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Санкт-Петербург,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2023 г.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621195"/>
            <a:ext cx="8856984" cy="1299499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Всероссийский конкурс профессионального мастерства в сфере социального обслуживания</a:t>
            </a:r>
            <a:br>
              <a:rPr lang="ru-RU" sz="16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по номинации: «</a:t>
            </a:r>
            <a:r>
              <a:rPr lang="ru-RU" sz="1600" b="1" cap="all" dirty="0" smtClean="0">
                <a:solidFill>
                  <a:schemeClr val="tx1"/>
                </a:solidFill>
                <a:latin typeface="+mn-lt"/>
              </a:rPr>
              <a:t>ЛУЧШАЯ ПРАКТИКА ПОДДЕРЖКИ СЕМЕЙ, ВОСПИТЫВАЮЩИХ ДЕТЕЙ С ОГРАНИЧЕННЫМИ ВОЗМОЖНОСТЯМИ ЗДОРОВЬЯ И ИНВАЛИДОВ</a:t>
            </a: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»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60648"/>
            <a:ext cx="712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Санкт-Петербургское государственное бюджетное стационарное учреждение социального обслуживания</a:t>
            </a:r>
          </a:p>
          <a:p>
            <a:pPr algn="ctr"/>
            <a:r>
              <a:rPr lang="ru-RU" sz="1400" b="1" dirty="0" smtClean="0"/>
              <a:t>«Дом-интернат для детей с отклонениями в умственном развитии № 4»</a:t>
            </a:r>
            <a:endParaRPr lang="ru-RU" sz="1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706" y="250304"/>
            <a:ext cx="1011585" cy="10115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29000"/>
            <a:ext cx="3384419" cy="2636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18549"/>
              </p:ext>
            </p:extLst>
          </p:nvPr>
        </p:nvGraphicFramePr>
        <p:xfrm>
          <a:off x="3401492" y="4005064"/>
          <a:ext cx="5580069" cy="1489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80069"/>
              </a:tblGrid>
              <a:tr h="1489132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/>
                        <a:t>Начальник отдела «Центр социального сопровождения детей-инвалидов с психофизическими нарушениями и их семей «Вместе» </a:t>
                      </a:r>
                    </a:p>
                    <a:p>
                      <a:pPr algn="l"/>
                      <a:endParaRPr lang="ru-RU" sz="1800" dirty="0" smtClean="0"/>
                    </a:p>
                    <a:p>
                      <a:pPr algn="l"/>
                      <a:r>
                        <a:rPr lang="ru-RU" sz="1800" dirty="0" smtClean="0"/>
                        <a:t>Киселева Юлия Александровна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504" y="1556793"/>
            <a:ext cx="7928937" cy="158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/>
              <a:t>С </a:t>
            </a:r>
            <a:r>
              <a:rPr lang="ru-RU" sz="1400" dirty="0"/>
              <a:t>2021 года реализуется программа по социальной работе «Мы вместе», </a:t>
            </a:r>
            <a:r>
              <a:rPr lang="ru-RU" sz="1400" dirty="0" smtClean="0"/>
              <a:t>в </a:t>
            </a:r>
            <a:r>
              <a:rPr lang="ru-RU" sz="1400" dirty="0"/>
              <a:t>результате </a:t>
            </a:r>
            <a:r>
              <a:rPr lang="ru-RU" sz="1400" dirty="0" smtClean="0"/>
              <a:t>комплексной </a:t>
            </a:r>
            <a:r>
              <a:rPr lang="ru-RU" sz="1400" dirty="0"/>
              <a:t>работы </a:t>
            </a:r>
            <a:r>
              <a:rPr lang="ru-RU" sz="1400" dirty="0" err="1" smtClean="0"/>
              <a:t>мультидисциплинарной</a:t>
            </a:r>
            <a:r>
              <a:rPr lang="ru-RU" sz="1400" dirty="0" smtClean="0"/>
              <a:t> команды с семьями чьи дети-инвалиды проживают, </a:t>
            </a:r>
            <a:r>
              <a:rPr lang="ru-RU" sz="1400" dirty="0"/>
              <a:t>в </a:t>
            </a:r>
            <a:r>
              <a:rPr lang="ru-RU" sz="1400" dirty="0" smtClean="0"/>
              <a:t>СПб ГБСУСО «ДДИ № 4»: </a:t>
            </a:r>
            <a:r>
              <a:rPr lang="ru-RU" sz="1400" dirty="0"/>
              <a:t>3 семьи приняли решение о переводе с постоянного проживания на отделение пятидневного (в неделю) круглосуточного </a:t>
            </a:r>
            <a:r>
              <a:rPr lang="ru-RU" sz="1400" dirty="0" smtClean="0"/>
              <a:t>проживания, а 28 </a:t>
            </a:r>
            <a:r>
              <a:rPr lang="ru-RU" sz="1400" dirty="0"/>
              <a:t>детей вернулись в </a:t>
            </a:r>
            <a:r>
              <a:rPr lang="ru-RU" sz="1400" dirty="0" smtClean="0"/>
              <a:t>семьи. </a:t>
            </a:r>
          </a:p>
          <a:p>
            <a:pPr marL="0" indent="0" algn="just">
              <a:buNone/>
            </a:pPr>
            <a:r>
              <a:rPr lang="ru-RU" sz="1400" dirty="0" smtClean="0"/>
              <a:t>Также </a:t>
            </a:r>
            <a:r>
              <a:rPr lang="ru-RU" sz="1400" dirty="0"/>
              <a:t>увеличилось количество посещений на корпусах детей </a:t>
            </a:r>
            <a:r>
              <a:rPr lang="ru-RU" sz="1400" dirty="0" smtClean="0"/>
              <a:t>родителями, </a:t>
            </a:r>
            <a:r>
              <a:rPr lang="ru-RU" sz="1400" dirty="0"/>
              <a:t>количество выходов детей в </a:t>
            </a:r>
            <a:r>
              <a:rPr lang="ru-RU" sz="1400" dirty="0" smtClean="0"/>
              <a:t>семьи (что видно в ниже представленных таблицах).</a:t>
            </a: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68180"/>
              </p:ext>
            </p:extLst>
          </p:nvPr>
        </p:nvGraphicFramePr>
        <p:xfrm>
          <a:off x="603504" y="3167304"/>
          <a:ext cx="3968497" cy="206123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350101"/>
                <a:gridCol w="1618396"/>
              </a:tblGrid>
              <a:tr h="6596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</a:rPr>
                        <a:t>Количество посещений детей родителями в </a:t>
                      </a:r>
                      <a:r>
                        <a:rPr lang="ru-RU" sz="1600" dirty="0" smtClean="0"/>
                        <a:t>СПб ГБСУСО «ДДИ № 4»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2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2019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9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2020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9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918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59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144850"/>
              </p:ext>
            </p:extLst>
          </p:nvPr>
        </p:nvGraphicFramePr>
        <p:xfrm>
          <a:off x="4788024" y="4221088"/>
          <a:ext cx="3816424" cy="218255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749194"/>
                <a:gridCol w="2067230"/>
              </a:tblGrid>
              <a:tr h="70110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Количество выходов детей в семьи (домашних отпусков)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ribl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68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</a:rPr>
                        <a:t>2020</a:t>
                      </a:r>
                      <a:endParaRPr lang="ru-RU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72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2021</a:t>
                      </a:r>
                      <a:endParaRPr lang="ru-RU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372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3504" y="406736"/>
            <a:ext cx="7787208" cy="84693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Результаты до и после реализации программы по социальной работе «Мы вместе»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757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90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Вывод по реализации программы социальной работе «Мы вместе» </a:t>
            </a:r>
            <a:endParaRPr lang="ru-RU" sz="1800" b="1" dirty="0"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504" y="1196752"/>
            <a:ext cx="7928936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/>
              <a:t>Анализ </a:t>
            </a:r>
            <a:r>
              <a:rPr lang="ru-RU" sz="1400" dirty="0" smtClean="0"/>
              <a:t>семей</a:t>
            </a:r>
            <a:r>
              <a:rPr lang="ru-RU" sz="1400" dirty="0"/>
              <a:t>, воспитывающих детей-инвалидов </a:t>
            </a:r>
            <a:r>
              <a:rPr lang="ru-RU" sz="1400" dirty="0" smtClean="0"/>
              <a:t>и инвалидов трудоспособного возраста в </a:t>
            </a:r>
            <a:r>
              <a:rPr lang="ru-RU" sz="1400" dirty="0"/>
              <a:t>Санкт-Петербурге свидетельствует о том, что они являются одной из наиболее социально уязвимых категорий населения, нуждающихся в особом </a:t>
            </a:r>
            <a:r>
              <a:rPr lang="ru-RU" sz="1400" dirty="0" smtClean="0"/>
              <a:t>внимании, </a:t>
            </a:r>
            <a:r>
              <a:rPr lang="ru-RU" sz="1400" dirty="0"/>
              <a:t>социальной защите и поддержке со стороны государства. По статистическим данным федерального реестра инвалидов на </a:t>
            </a:r>
            <a:r>
              <a:rPr lang="ru-RU" sz="1400" dirty="0" smtClean="0"/>
              <a:t>01.01.2023 </a:t>
            </a:r>
            <a:r>
              <a:rPr lang="ru-RU" sz="1400" dirty="0"/>
              <a:t>года общая </a:t>
            </a:r>
            <a:r>
              <a:rPr lang="ru-RU" sz="1400" dirty="0" smtClean="0"/>
              <a:t>численность</a:t>
            </a:r>
            <a:r>
              <a:rPr lang="ru-RU" sz="1400" dirty="0"/>
              <a:t> в </a:t>
            </a:r>
            <a:r>
              <a:rPr lang="ru-RU" sz="1400" dirty="0" smtClean="0"/>
              <a:t>Санкт-Петербурге:</a:t>
            </a:r>
          </a:p>
          <a:p>
            <a:pPr algn="just">
              <a:buFontTx/>
              <a:buChar char="-"/>
            </a:pPr>
            <a:r>
              <a:rPr lang="ru-RU" sz="1400" dirty="0" smtClean="0"/>
              <a:t>детей-инвалидов составляет 23235 человека;</a:t>
            </a:r>
          </a:p>
          <a:p>
            <a:pPr algn="just">
              <a:buFontTx/>
              <a:buChar char="-"/>
            </a:pPr>
            <a:r>
              <a:rPr lang="ru-RU" sz="1400" dirty="0" smtClean="0"/>
              <a:t>инвалидов трудоспособного возраста 487282 человека 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и </a:t>
            </a:r>
            <a:r>
              <a:rPr lang="ru-RU" sz="1400" dirty="0"/>
              <a:t>с каждым годом </a:t>
            </a:r>
            <a:r>
              <a:rPr lang="ru-RU" sz="1400" dirty="0" smtClean="0"/>
              <a:t>численность инвалидов растет</a:t>
            </a:r>
            <a:r>
              <a:rPr lang="ru-RU" sz="1400" dirty="0"/>
              <a:t>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В </a:t>
            </a:r>
            <a:r>
              <a:rPr lang="ru-RU" sz="1400" dirty="0"/>
              <a:t>настоящее время возрастает актуальность сопровождения семей, воспитывающих детей </a:t>
            </a:r>
            <a:r>
              <a:rPr lang="ru-RU" sz="1400" dirty="0" smtClean="0"/>
              <a:t>– инвалидов и инвалидов трудоспособного возраста. </a:t>
            </a:r>
            <a:r>
              <a:rPr lang="ru-RU" sz="1400" dirty="0"/>
              <a:t>Всё большее количество семей, относящихся, к этой категории граждан, обращаются за социально-психологической помощью.</a:t>
            </a:r>
          </a:p>
          <a:p>
            <a:pPr marL="0" indent="0" algn="just">
              <a:buNone/>
            </a:pPr>
            <a:r>
              <a:rPr lang="ru-RU" sz="1400" dirty="0"/>
              <a:t>В системе комплексной социальной поддержки </a:t>
            </a:r>
            <a:r>
              <a:rPr lang="ru-RU" sz="1400" dirty="0" smtClean="0"/>
              <a:t>семей, </a:t>
            </a:r>
            <a:r>
              <a:rPr lang="ru-RU" sz="1400" dirty="0"/>
              <a:t>в которой воспитывается </a:t>
            </a:r>
            <a:r>
              <a:rPr lang="ru-RU" sz="1400" dirty="0" smtClean="0"/>
              <a:t>ребенок-инвалид и инвалид трудоспособного возраста, </a:t>
            </a:r>
            <a:r>
              <a:rPr lang="ru-RU" sz="1400" dirty="0"/>
              <a:t>приоритетным является разработка и внедрение новых технологий сопровождения </a:t>
            </a:r>
            <a:r>
              <a:rPr lang="ru-RU" sz="1400" dirty="0" smtClean="0"/>
              <a:t>родителей (законных представителей) </a:t>
            </a:r>
            <a:r>
              <a:rPr lang="ru-RU" sz="1400" dirty="0"/>
              <a:t>на основе создания условий, позволяющих максимально использовать свои возможности для успешного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ухода, правильного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питания, общения, обучения в отношении детей-инвалидов и инвалидов трудоспособного возраста, формирование ответственного родительства, как юридической и нравственной нормы, профилактика отказов от воспитания ребенка-инвалида, реализация права ребенка-инвалида и инвалида трудоспособного возраста жить и воспитываться в семье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5148064" y="2492896"/>
            <a:ext cx="288032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160578" y="2806343"/>
            <a:ext cx="351656" cy="8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64832" y="2912150"/>
            <a:ext cx="271264" cy="199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12234" y="2348880"/>
            <a:ext cx="2876190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1 группа инвалидности: 70925 чел. 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655326" y="2680329"/>
            <a:ext cx="2949122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2</a:t>
            </a:r>
            <a:r>
              <a:rPr lang="ru-RU" sz="1400" dirty="0" smtClean="0"/>
              <a:t> группа инвалидности: 265612 чел. 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512234" y="3017601"/>
            <a:ext cx="3020206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3</a:t>
            </a:r>
            <a:r>
              <a:rPr lang="ru-RU" sz="1400" dirty="0" smtClean="0"/>
              <a:t> группа инвалидности: 150745 чел.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74222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504" y="620688"/>
            <a:ext cx="7856928" cy="60468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/>
              <a:t>Многолетний опыт работы СПб </a:t>
            </a:r>
            <a:r>
              <a:rPr lang="ru-RU" sz="1400" dirty="0" smtClean="0"/>
              <a:t>ГБСУСО </a:t>
            </a:r>
            <a:r>
              <a:rPr lang="ru-RU" sz="1400" dirty="0"/>
              <a:t>«ДДИ № 4» показывает, что семьям, воспитывающим детей-инвалидов и инвалидов трудоспособного возраста необходима консультативно-просветительская, социальная, медицинская, правовая помощь и психологическая поддержка, а для более эффективного результата необходимо проводить мероприятия с родителями систематически и в комплексе.</a:t>
            </a:r>
          </a:p>
          <a:p>
            <a:pPr marL="0" indent="0" algn="just">
              <a:buNone/>
            </a:pPr>
            <a:r>
              <a:rPr lang="ru-RU" sz="1400" dirty="0"/>
              <a:t>Поэтому при поддержке Комитета по социальной политике Санкт-Петербурга и по инициативе </a:t>
            </a:r>
            <a:r>
              <a:rPr lang="ru-RU" sz="1400" dirty="0" smtClean="0"/>
              <a:t>СПб ГБСУСО «ДДИ </a:t>
            </a:r>
            <a:r>
              <a:rPr lang="ru-RU" sz="1400" dirty="0"/>
              <a:t>№4» 30 января 2020 года состоялось открытие «Центра социального сопровождения детей-инвалидов с психофизическими нарушениями и их семей «Вместе», который оказывает </a:t>
            </a:r>
            <a:r>
              <a:rPr lang="ru-RU" sz="1400" dirty="0" smtClean="0"/>
              <a:t>комплексную помощь и поддержку </a:t>
            </a:r>
            <a:r>
              <a:rPr lang="ru-RU" sz="1400" dirty="0"/>
              <a:t>семьям, воспитывающим детей-инвалидов и инвалидов трудоспособного </a:t>
            </a:r>
            <a:r>
              <a:rPr lang="ru-RU" sz="1400" dirty="0" smtClean="0"/>
              <a:t>возраста.</a:t>
            </a:r>
          </a:p>
          <a:p>
            <a:pPr marL="0" indent="0" algn="just">
              <a:buNone/>
            </a:pPr>
            <a:r>
              <a:rPr lang="ru-RU" sz="1400" dirty="0" smtClean="0"/>
              <a:t>В </a:t>
            </a:r>
            <a:r>
              <a:rPr lang="ru-RU" sz="1400" dirty="0"/>
              <a:t>настоящее время «Центр социального сопровождения детей-инвалидов с психофизическими нарушениями и их семей «Вместе», является востребованным и необходимым звеном в структуре СПб </a:t>
            </a:r>
            <a:r>
              <a:rPr lang="ru-RU" sz="1400" dirty="0" smtClean="0"/>
              <a:t>ГБСУСО </a:t>
            </a:r>
            <a:r>
              <a:rPr lang="ru-RU" sz="1400" dirty="0"/>
              <a:t>«ДДИ № 4».</a:t>
            </a:r>
          </a:p>
          <a:p>
            <a:pPr marL="0" indent="0" algn="just">
              <a:buNone/>
            </a:pPr>
            <a:r>
              <a:rPr lang="ru-RU" sz="1400" dirty="0"/>
              <a:t>Внедрение практики возможно в учреждениях социального обслуживания при наличии кадрового, организационно-методического и технического обеспечения.</a:t>
            </a:r>
          </a:p>
          <a:p>
            <a:pPr marL="0" indent="0" algn="just">
              <a:buNone/>
            </a:pPr>
            <a:r>
              <a:rPr lang="ru-RU" sz="1400" dirty="0"/>
              <a:t>Считаем возможным тиражирование практики в стационарных учреждениях социального обслуживания, учитывая потребность в данных услугах семьей воспитывающих детей-инвалидов и инвалидов трудоспособного возраста. Также возможности тиражирования способствует невысокий объем финансовых вложений в материально-техническое обеспечение, необходимое для реализации практики.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44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03504" y="1124744"/>
            <a:ext cx="4402832" cy="3960440"/>
          </a:xfrm>
        </p:spPr>
        <p:txBody>
          <a:bodyPr>
            <a:normAutofit/>
          </a:bodyPr>
          <a:lstStyle/>
          <a:p>
            <a:pPr algn="just"/>
            <a:r>
              <a:rPr lang="ru-RU" sz="1400" dirty="0"/>
              <a:t>Санкт-Петербургское государственное бюджетное стационарное учреждение социального </a:t>
            </a:r>
            <a:r>
              <a:rPr lang="ru-RU" sz="1400" dirty="0" smtClean="0"/>
              <a:t>обслуживания «Дом-интернат </a:t>
            </a:r>
            <a:r>
              <a:rPr lang="ru-RU" sz="1400" dirty="0"/>
              <a:t>для детей с отклонениями в умственном развитии № 4</a:t>
            </a:r>
            <a:r>
              <a:rPr lang="ru-RU" sz="1400" dirty="0" smtClean="0"/>
              <a:t>» (СПб ГБСУСО «ДДИ №4»)</a:t>
            </a:r>
            <a:endParaRPr lang="ru-RU" sz="1400" dirty="0"/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196620 Санкт- Петербург, г. Павловск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ул. Елизаветинская д. 9-15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т/факс (812) 452-23-36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очта: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ddi4@ksp.gov.spb.ru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ddi4.ru/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1400" dirty="0"/>
              <a:t>«Центр социального сопровождения детей-инвалидов с психофизическими нарушениями и их семей «Вместе»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vk.com/center_vmeste_ddi4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5943625" y="5922268"/>
            <a:ext cx="2448272" cy="576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Спасибо за внимание!</a:t>
            </a:r>
            <a:endParaRPr lang="ru-RU" sz="1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872" y="1412776"/>
            <a:ext cx="2739777" cy="2739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547664" y="581522"/>
            <a:ext cx="24314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Наши контакты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СПб ГБСУ СО «Дом-интернат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для детей с отклонениями в умственном развитии № 4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»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г. Павловск, Пушкинский район, Санкт-Петербург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Программа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 социальной работе «Мы вместе»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603504" y="2132856"/>
            <a:ext cx="8083296" cy="35283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/>
              <a:t>С </a:t>
            </a:r>
            <a:r>
              <a:rPr lang="ru-RU" sz="1400" dirty="0" smtClean="0"/>
              <a:t>2021 </a:t>
            </a:r>
            <a:r>
              <a:rPr lang="ru-RU" sz="1400" dirty="0"/>
              <a:t>года реализуется программа по социальной работе «Мы вместе», которая разработана для обеспечения единого подхода к организации социального сопровождения семей, воспитывающих детей-инвалидов и инвалидов трудоспособного возраста, проживающих в </a:t>
            </a:r>
            <a:r>
              <a:rPr lang="ru-RU" sz="1400" dirty="0" smtClean="0"/>
              <a:t>Санкт-Петербурге.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dirty="0" smtClean="0"/>
              <a:t>Социальное </a:t>
            </a:r>
            <a:r>
              <a:rPr lang="ru-RU" sz="1400" dirty="0"/>
              <a:t>сопровождение семей, воспитывающих детей-инвалидов и инвалидов трудоспособного возраста – это процесс реализации комплекса мероприятий, направленных на оказание социальной, психологической, педагогической, медицинской и юридической помощи семей, воспитывающих детей-инвалидов и инвалидов трудоспособного возраста с целью </a:t>
            </a:r>
            <a:r>
              <a:rPr lang="ru-RU" sz="1400" dirty="0" smtClean="0"/>
              <a:t>предотвращения </a:t>
            </a:r>
            <a:r>
              <a:rPr lang="ru-RU" sz="1400" dirty="0"/>
              <a:t>кризисных ситуаций во взаимоотношениях.</a:t>
            </a:r>
          </a:p>
          <a:p>
            <a:pPr marL="0" indent="0" algn="just">
              <a:buNone/>
            </a:pPr>
            <a:r>
              <a:rPr lang="ru-RU" sz="1400" dirty="0"/>
              <a:t>Социальное сопровождение осуществляется на основании анализа обстоятельств, определяющих нуждаемость </a:t>
            </a:r>
            <a:r>
              <a:rPr lang="ru-RU" sz="1400" dirty="0" smtClean="0"/>
              <a:t>таких семей в </a:t>
            </a:r>
            <a:r>
              <a:rPr lang="ru-RU" sz="1400" dirty="0"/>
              <a:t>отношении следующих </a:t>
            </a:r>
            <a:r>
              <a:rPr lang="ru-RU" sz="1400" dirty="0" smtClean="0"/>
              <a:t>категорий:</a:t>
            </a:r>
            <a:endParaRPr lang="ru-RU" sz="1400" dirty="0"/>
          </a:p>
          <a:p>
            <a:pPr marL="273050" lvl="0" indent="179388" algn="just"/>
            <a:r>
              <a:rPr lang="ru-RU" sz="1400" dirty="0"/>
              <a:t>замещающих семей (усыновление, опека, приемная или патронатная семья); </a:t>
            </a:r>
          </a:p>
          <a:p>
            <a:pPr marL="273050" lvl="0" indent="179388" algn="just"/>
            <a:r>
              <a:rPr lang="ru-RU" sz="1400" dirty="0"/>
              <a:t>кровных семей, воспитывающих детей‒инвалидов; </a:t>
            </a:r>
          </a:p>
          <a:p>
            <a:pPr marL="273050" lvl="0" indent="179388" algn="just"/>
            <a:r>
              <a:rPr lang="ru-RU" sz="1400" dirty="0"/>
              <a:t>кровных семей, воспитывающих инвалидов трудоспособного </a:t>
            </a:r>
            <a:r>
              <a:rPr lang="ru-RU" sz="1400" dirty="0" smtClean="0"/>
              <a:t>возраста.</a:t>
            </a:r>
            <a:endParaRPr lang="ru-RU" sz="1400" dirty="0"/>
          </a:p>
          <a:p>
            <a:pPr marL="0" indent="0" algn="just">
              <a:buNone/>
            </a:pPr>
            <a:r>
              <a:rPr lang="ru-RU" sz="1400" dirty="0"/>
              <a:t>Указанные категории семей наиболее часто переживают ситуации, связанные с нарушением благоприятных условий жизнедеятельности </a:t>
            </a:r>
            <a:r>
              <a:rPr lang="ru-RU" sz="1400" dirty="0" smtClean="0"/>
              <a:t>своего ребенка.</a:t>
            </a:r>
          </a:p>
          <a:p>
            <a:pPr marL="0" indent="0" algn="just">
              <a:buNone/>
            </a:pPr>
            <a:endParaRPr lang="ru-RU" sz="15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91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568041" y="332656"/>
            <a:ext cx="7928936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/>
              <a:t>В результате </a:t>
            </a:r>
            <a:r>
              <a:rPr lang="ru-RU" sz="1400" dirty="0"/>
              <a:t>освоения </a:t>
            </a:r>
            <a:r>
              <a:rPr lang="ru-RU" sz="1400" dirty="0" smtClean="0"/>
              <a:t>программы по социальной работе «Мы вместе» </a:t>
            </a:r>
            <a:r>
              <a:rPr lang="ru-RU" sz="1400" dirty="0"/>
              <a:t>у родителей вырабатывается способность использовать полученные знания в повседневной жизни. Это безусловно повышает качество жизни детей </a:t>
            </a:r>
            <a:r>
              <a:rPr lang="ru-RU" sz="1400" dirty="0" smtClean="0"/>
              <a:t>с ограниченными возможностями здоровья и инвалидов трудоспособного возраста. </a:t>
            </a:r>
            <a:r>
              <a:rPr lang="ru-RU" sz="1400" dirty="0"/>
              <a:t>Повышается компетентность родителей</a:t>
            </a:r>
            <a:r>
              <a:rPr lang="ru-RU" sz="1400" dirty="0" smtClean="0"/>
              <a:t>, воспитывающих детей-инвалидов и инвалидов трудоспособного возраста, </a:t>
            </a:r>
            <a:r>
              <a:rPr lang="ru-RU" sz="1400" dirty="0"/>
              <a:t>устанавливается благоприятная психологическая атмосфера в семье. </a:t>
            </a:r>
          </a:p>
          <a:p>
            <a:pPr marL="0" indent="0" algn="ctr">
              <a:buNone/>
            </a:pPr>
            <a:r>
              <a:rPr lang="ru-RU" sz="1400" b="1" dirty="0" smtClean="0"/>
              <a:t>Статистические сведение о комплексных мероприятий с семьями, </a:t>
            </a:r>
            <a:r>
              <a:rPr lang="ru-RU" sz="1400" b="1" dirty="0"/>
              <a:t>воспитывающих детей-инвалидов и инвалидов трудоспособного </a:t>
            </a:r>
            <a:r>
              <a:rPr lang="ru-RU" sz="1400" b="1" dirty="0" smtClean="0"/>
              <a:t>возраста.</a:t>
            </a:r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 </a:t>
            </a: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sz="1500" dirty="0" smtClean="0"/>
          </a:p>
          <a:p>
            <a:pPr marL="0" indent="0" algn="just">
              <a:buNone/>
            </a:pPr>
            <a:endParaRPr lang="ru-RU" sz="15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0937"/>
              </p:ext>
            </p:extLst>
          </p:nvPr>
        </p:nvGraphicFramePr>
        <p:xfrm>
          <a:off x="467545" y="2132856"/>
          <a:ext cx="4949946" cy="3698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442"/>
                <a:gridCol w="661502"/>
                <a:gridCol w="588002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5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Общее количество семей, воспитывающих детей-инвалидов </a:t>
                      </a:r>
                      <a:r>
                        <a:rPr lang="ru-RU" sz="1400" dirty="0" smtClean="0">
                          <a:effectLst/>
                        </a:rPr>
                        <a:t>и инвалидов трудоспособного возраста, получившие </a:t>
                      </a:r>
                      <a:r>
                        <a:rPr lang="ru-RU" sz="1400" dirty="0">
                          <a:effectLst/>
                        </a:rPr>
                        <a:t>помощь и </a:t>
                      </a:r>
                      <a:r>
                        <a:rPr lang="ru-RU" sz="1400" dirty="0" smtClean="0">
                          <a:effectLst/>
                        </a:rPr>
                        <a:t>поддержку,</a:t>
                      </a:r>
                      <a:r>
                        <a:rPr lang="ru-RU" sz="1400" baseline="0" dirty="0" smtClean="0">
                          <a:effectLst/>
                        </a:rPr>
                        <a:t> в данных видах услуг: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  <a:endParaRPr lang="ru-RU" sz="14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effectLst/>
                        </a:rPr>
                        <a:t>374</a:t>
                      </a:r>
                      <a:endParaRPr lang="ru-RU" sz="14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0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Индивидуальное консультирование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144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168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0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Групповое </a:t>
                      </a:r>
                      <a:r>
                        <a:rPr lang="ru-RU" sz="1400" dirty="0" smtClean="0">
                          <a:effectLst/>
                        </a:rPr>
                        <a:t>мероприятие (мастер-класс</a:t>
                      </a:r>
                      <a:r>
                        <a:rPr lang="ru-RU" sz="1400" dirty="0" smtClean="0">
                          <a:effectLst/>
                        </a:rPr>
                        <a:t>, тренинг, родительский клуб, круглый </a:t>
                      </a:r>
                      <a:r>
                        <a:rPr lang="ru-RU" sz="1400" dirty="0" smtClean="0">
                          <a:effectLst/>
                        </a:rPr>
                        <a:t>стол)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40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49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0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Обучающие онлайн эфиры на Интернет-ресурсах 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45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25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0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Дистанционная консультация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268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287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6071792" y="1927981"/>
            <a:ext cx="2709019" cy="129614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4 </a:t>
            </a:r>
            <a:r>
              <a:rPr lang="ru-RU" sz="1400" dirty="0">
                <a:solidFill>
                  <a:schemeClr val="tx1"/>
                </a:solidFill>
              </a:rPr>
              <a:t>ребенка</a:t>
            </a:r>
          </a:p>
          <a:p>
            <a:pPr algn="ctr"/>
            <a:endParaRPr lang="ru-RU" sz="5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еревод с постоянного проживания на 5-ти дневного отделение</a:t>
            </a:r>
          </a:p>
          <a:p>
            <a:pPr algn="ctr"/>
            <a:endParaRPr lang="ru-RU" sz="14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5822370" y="5679558"/>
            <a:ext cx="3096344" cy="679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Все семьи сопровождаются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мульдисциплинарной командой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«Центра «Вместе»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1791" y="3454687"/>
            <a:ext cx="2709019" cy="129614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29 детей,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5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в</a:t>
            </a:r>
            <a:r>
              <a:rPr lang="ru-RU" sz="1400" dirty="0" smtClean="0">
                <a:solidFill>
                  <a:schemeClr val="tx1"/>
                </a:solidFill>
              </a:rPr>
              <a:t>ернулись в семьи</a:t>
            </a:r>
          </a:p>
          <a:p>
            <a:pPr algn="ctr"/>
            <a:endParaRPr lang="ru-RU" sz="1400" dirty="0" smtClean="0"/>
          </a:p>
        </p:txBody>
      </p:sp>
      <p:sp>
        <p:nvSpPr>
          <p:cNvPr id="11" name="Стрелка вправо 10"/>
          <p:cNvSpPr/>
          <p:nvPr/>
        </p:nvSpPr>
        <p:spPr>
          <a:xfrm>
            <a:off x="5580112" y="3017719"/>
            <a:ext cx="763606" cy="64337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44497" y="4893507"/>
            <a:ext cx="763606" cy="64337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56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5889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Цель программы по социальной работе «Мы вместе»: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124744"/>
            <a:ext cx="8229600" cy="1705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Целью сопровождения семей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является организация комплексной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помощи в повышении навыков родителей (законных представителей) в сфере ухода, правильного питания, общения, обучения в отношении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детей-инвалидов и инвалидов трудоспособного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возраста, формирование ответственного родительства, как юридической и нравственной нормы, профилактика отказов от воспитания ребенка-инвалида, реализация права ребенка-инвалида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инвалида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трудоспособного возраста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жить и воспитываться в семье.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415834"/>
            <a:ext cx="5364088" cy="4023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429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4923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Задачи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программы по социальной работе «Мы вместе»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504" y="1052736"/>
            <a:ext cx="8083296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900" dirty="0"/>
              <a:t>Достижение цели возможно при решении следующих задач: </a:t>
            </a:r>
            <a:endParaRPr lang="ru-RU" sz="2900" dirty="0" smtClean="0"/>
          </a:p>
          <a:p>
            <a:pPr lvl="0" algn="just"/>
            <a:r>
              <a:rPr lang="ru-RU" sz="2900" dirty="0" smtClean="0"/>
              <a:t>разработка </a:t>
            </a:r>
            <a:r>
              <a:rPr lang="ru-RU" sz="2900" dirty="0"/>
              <a:t>информационной методической базы, обеспечивающей реализацию социального обслуживания и внедрение механизмов, обеспечивающих единый подход к организации социального сопровождения </a:t>
            </a:r>
            <a:r>
              <a:rPr lang="ru-RU" sz="2900" dirty="0" smtClean="0"/>
              <a:t>семей</a:t>
            </a:r>
            <a:r>
              <a:rPr lang="ru-RU" sz="2900" dirty="0"/>
              <a:t>, воспитывающих детей-инвалидов и инвалидов трудоспособного возраста;</a:t>
            </a:r>
          </a:p>
          <a:p>
            <a:pPr lvl="0" algn="just"/>
            <a:r>
              <a:rPr lang="ru-RU" sz="2900" dirty="0" smtClean="0"/>
              <a:t>поддержка </a:t>
            </a:r>
            <a:r>
              <a:rPr lang="ru-RU" sz="2900" dirty="0"/>
              <a:t>семей, воспитывающих детей-инвалидов и инвалидов трудоспособного возраста; </a:t>
            </a:r>
          </a:p>
          <a:p>
            <a:pPr lvl="0" algn="just"/>
            <a:r>
              <a:rPr lang="ru-RU" sz="2900" dirty="0"/>
              <a:t>обеспечение междисциплинарного взаимодействия по социальному сопровождению семей, воспитывающих детей-инвалидов и инвалидов трудоспособного возраста; </a:t>
            </a:r>
          </a:p>
          <a:p>
            <a:pPr lvl="0" algn="just"/>
            <a:r>
              <a:rPr lang="ru-RU" sz="2900" dirty="0"/>
              <a:t>п</a:t>
            </a:r>
            <a:r>
              <a:rPr lang="ru-RU" sz="2900" dirty="0" smtClean="0"/>
              <a:t>омощь в профилактики </a:t>
            </a:r>
            <a:r>
              <a:rPr lang="ru-RU" sz="2900" dirty="0"/>
              <a:t>и/или преодоления кризисных ситуаций в семье, воспитывающей детей-инвалидов и инвалидов трудоспособного возраста, </a:t>
            </a:r>
            <a:r>
              <a:rPr lang="ru-RU" sz="2900" dirty="0" smtClean="0"/>
              <a:t>рекомендации </a:t>
            </a:r>
            <a:r>
              <a:rPr lang="ru-RU" sz="2900" dirty="0"/>
              <a:t>в создании условий для успешной адаптации социализации детей-инвалидов и инвалидов трудоспособного возраста, содействие по укреплению семьи; </a:t>
            </a:r>
          </a:p>
          <a:p>
            <a:pPr lvl="0" algn="just"/>
            <a:r>
              <a:rPr lang="ru-RU" sz="2900" dirty="0"/>
              <a:t>повышение психолого‒педагогической компетентности </a:t>
            </a:r>
            <a:r>
              <a:rPr lang="ru-RU" sz="2900" dirty="0" smtClean="0"/>
              <a:t>родителей (законных представителей), </a:t>
            </a:r>
            <a:r>
              <a:rPr lang="ru-RU" sz="2900" dirty="0"/>
              <a:t>воспитывающих детей-инвалидов и инвалидов трудоспособного возраста; </a:t>
            </a:r>
          </a:p>
          <a:p>
            <a:pPr lvl="0" algn="just"/>
            <a:r>
              <a:rPr lang="ru-RU" sz="2900" dirty="0"/>
              <a:t>создание условий для сокращения социального сиротства, отказов от детей-инвалидов и инвалидов трудоспособного возраста, предотвращения лишения родительских прав; </a:t>
            </a:r>
          </a:p>
          <a:p>
            <a:pPr lvl="0" algn="just"/>
            <a:r>
              <a:rPr lang="ru-RU" sz="2900" dirty="0"/>
              <a:t>использование эффективных методов и методик работы с </a:t>
            </a:r>
            <a:r>
              <a:rPr lang="ru-RU" sz="2900" dirty="0" smtClean="0"/>
              <a:t>семьями, воспитывающими </a:t>
            </a:r>
            <a:r>
              <a:rPr lang="ru-RU" sz="2900" dirty="0"/>
              <a:t>детей-инвалидов и инвалидов трудоспособного возраста, направленных на активизацию ее внутренних ресурсов, формирование чувства ответственности за воспитание детей-инвалидов и инвалидов трудоспособного возраста.</a:t>
            </a:r>
          </a:p>
          <a:p>
            <a:pPr marL="0" indent="0" algn="just">
              <a:buNone/>
            </a:pPr>
            <a:endParaRPr lang="ru-RU" sz="2900" dirty="0" smtClean="0"/>
          </a:p>
          <a:p>
            <a:pPr marL="0" indent="0" algn="just">
              <a:buNone/>
            </a:pPr>
            <a:r>
              <a:rPr lang="ru-RU" sz="2900" dirty="0" smtClean="0"/>
              <a:t>Успешное </a:t>
            </a:r>
            <a:r>
              <a:rPr lang="ru-RU" sz="2900" dirty="0"/>
              <a:t>решение поставленных задач возможно лишь при активном привлечении </a:t>
            </a:r>
            <a:r>
              <a:rPr lang="ru-RU" sz="2900" dirty="0" smtClean="0"/>
              <a:t>родителей (законных представителей), </a:t>
            </a:r>
            <a:r>
              <a:rPr lang="ru-RU" sz="2900" dirty="0"/>
              <a:t>воспитывающих </a:t>
            </a:r>
            <a:r>
              <a:rPr lang="ru-RU" sz="2900" dirty="0" smtClean="0"/>
              <a:t>детей-инвалидов и инвалидов трудоспособного возраста. </a:t>
            </a:r>
            <a:r>
              <a:rPr lang="ru-RU" sz="2900" dirty="0"/>
              <a:t>В целях обеспечения эффективной работы привлекается междисциплинарная команда в которую входят: </a:t>
            </a:r>
            <a:r>
              <a:rPr lang="ru-RU" sz="2900" dirty="0" smtClean="0"/>
              <a:t>психолог (в социальной сфере), </a:t>
            </a:r>
            <a:r>
              <a:rPr lang="ru-RU" sz="2900" dirty="0"/>
              <a:t>педагог-психолог, медицинский психолог, специалист по социальной работе, специалист по работе с ТСР, логопед, учитель-дефектолог, юрисконсульт, врач-педиатр, невролог.</a:t>
            </a:r>
          </a:p>
          <a:p>
            <a:pPr marL="0" lvl="0" indent="0"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00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804" y="476672"/>
            <a:ext cx="7772400" cy="49006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Содержание и формы социального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сопровождения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603504" y="1124744"/>
            <a:ext cx="8048700" cy="50855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/>
              <a:t>Социальное сопровождение включает </a:t>
            </a:r>
            <a:r>
              <a:rPr lang="ru-RU" sz="1400" dirty="0"/>
              <a:t>в </a:t>
            </a:r>
            <a:r>
              <a:rPr lang="ru-RU" sz="1400" dirty="0" smtClean="0"/>
              <a:t>себя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организацию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комплексной помощи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привлечением мульдисциплинарной команды </a:t>
            </a:r>
            <a:r>
              <a:rPr lang="ru-RU" sz="1400" dirty="0" smtClean="0"/>
              <a:t>(психолог (в социальной сфере), </a:t>
            </a:r>
            <a:r>
              <a:rPr lang="ru-RU" sz="1400" dirty="0"/>
              <a:t>педагог-психолог, медицинский психолог, специалист по социальной работе, специалист по работе с ТСР, логопед, учитель-дефектолог, юрисконсульт, врач-педиатр, </a:t>
            </a:r>
            <a:r>
              <a:rPr lang="ru-RU" sz="1400" dirty="0" smtClean="0"/>
              <a:t>невролог). Родителям (законным представителям) помогаем в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медицинских, психологических, педагогических, юридических и социальных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 для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сохранения семейных связей и поддержания роли семьи в жизни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ребенка-инвалида и инвалида трудоспособного возраста.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/>
              <a:t>В комплексную помощь входит:</a:t>
            </a:r>
            <a:endParaRPr lang="ru-RU" sz="1400" dirty="0"/>
          </a:p>
          <a:p>
            <a:pPr algn="just"/>
            <a:r>
              <a:rPr lang="ru-RU" sz="1400" b="1" i="1" dirty="0" smtClean="0"/>
              <a:t>Медицинскую помощь:</a:t>
            </a:r>
            <a:r>
              <a:rPr lang="ru-RU" sz="1400" dirty="0" smtClean="0"/>
              <a:t> получение </a:t>
            </a:r>
            <a:r>
              <a:rPr lang="ru-RU" sz="1400" dirty="0"/>
              <a:t>медицинских и реабилитационных услуг; </a:t>
            </a:r>
            <a:r>
              <a:rPr lang="ru-RU" sz="1400" dirty="0" smtClean="0"/>
              <a:t>прохождение </a:t>
            </a:r>
            <a:r>
              <a:rPr lang="ru-RU" sz="1400" dirty="0"/>
              <a:t>медико-социальной экспертизы; </a:t>
            </a:r>
            <a:r>
              <a:rPr lang="ru-RU" sz="1400" dirty="0" smtClean="0"/>
              <a:t>оформление санаторно-курортного </a:t>
            </a:r>
            <a:r>
              <a:rPr lang="ru-RU" sz="1400" dirty="0"/>
              <a:t>лечения; </a:t>
            </a:r>
            <a:r>
              <a:rPr lang="ru-RU" sz="1400" dirty="0" smtClean="0"/>
              <a:t>организация </a:t>
            </a:r>
            <a:r>
              <a:rPr lang="ru-RU" sz="1400" dirty="0"/>
              <a:t>прохождения психолого-медико-педагогической </a:t>
            </a:r>
            <a:r>
              <a:rPr lang="ru-RU" sz="1400" dirty="0" smtClean="0"/>
              <a:t>комиссии.</a:t>
            </a:r>
            <a:endParaRPr lang="ru-RU" sz="1400" dirty="0"/>
          </a:p>
          <a:p>
            <a:pPr algn="just"/>
            <a:r>
              <a:rPr lang="ru-RU" sz="1400" b="1" i="1" dirty="0" smtClean="0"/>
              <a:t>Психологическую помощь:</a:t>
            </a:r>
            <a:r>
              <a:rPr lang="ru-RU" sz="1400" dirty="0" smtClean="0"/>
              <a:t> коррекция </a:t>
            </a:r>
            <a:r>
              <a:rPr lang="ru-RU" sz="1400" dirty="0"/>
              <a:t>психологического состояния и семейных отношений родителей с детьми; проведение индивидуальной (групповой) психотерапии; </a:t>
            </a:r>
            <a:r>
              <a:rPr lang="ru-RU" sz="1400" dirty="0" smtClean="0"/>
              <a:t>проведение </a:t>
            </a:r>
            <a:r>
              <a:rPr lang="ru-RU" sz="1400" dirty="0"/>
              <a:t>индивидуальной (групповой) консультации, встреч, тренингов; психологическая диагностика; организации групп поддержки для семей, имеющих детей с ограниченными возможностями </a:t>
            </a:r>
            <a:r>
              <a:rPr lang="ru-RU" sz="1400" dirty="0" smtClean="0"/>
              <a:t>здоровья.</a:t>
            </a:r>
            <a:endParaRPr lang="ru-RU" sz="1400" dirty="0"/>
          </a:p>
          <a:p>
            <a:pPr algn="just"/>
            <a:r>
              <a:rPr lang="ru-RU" sz="1400" b="1" i="1" dirty="0" smtClean="0"/>
              <a:t>Педагогическую </a:t>
            </a:r>
            <a:r>
              <a:rPr lang="ru-RU" sz="1400" b="1" i="1" dirty="0"/>
              <a:t>помощь:</a:t>
            </a:r>
            <a:r>
              <a:rPr lang="ru-RU" sz="1400" dirty="0"/>
              <a:t> повышение родительской компетентности; привлечение детей с ограниченными возможностями здоровья к коррекционно-развивающим занятиям; организация участия родителей и детей в мастер-классах, праздниках; </a:t>
            </a:r>
            <a:r>
              <a:rPr lang="ru-RU" sz="1400" dirty="0" smtClean="0"/>
              <a:t>проведение </a:t>
            </a:r>
            <a:r>
              <a:rPr lang="ru-RU" sz="1400" dirty="0"/>
              <a:t>индивидуальных (групповых) бесед, консультаций; содействие в организации летнего отдыха </a:t>
            </a:r>
            <a:r>
              <a:rPr lang="ru-RU" sz="1400" dirty="0" smtClean="0"/>
              <a:t>детей.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7096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603504" y="548680"/>
            <a:ext cx="7928936" cy="388843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500" b="1" i="1" dirty="0"/>
              <a:t>Юридическую помощь:</a:t>
            </a:r>
            <a:r>
              <a:rPr lang="ru-RU" sz="2500" dirty="0"/>
              <a:t> оформление или переоформление документов для получения установленных законодательством льгот и выплат; консультирование семей с детьми по социально-правовым вопросам (гражданское, жилищное, семейное, трудовое, пенсионное, права детей, женщин, отцов, инвалидов и др.); обеспечение семьи информацией об интересующих их законодательных актах и правах в затрагиваемых вопросах; подготовка документов (заявлений, жалоб, справок и др.), необходимых для практического решения вопросов.</a:t>
            </a:r>
          </a:p>
          <a:p>
            <a:pPr algn="just"/>
            <a:r>
              <a:rPr lang="ru-RU" sz="2500" b="1" i="1" dirty="0"/>
              <a:t>Социальную помощь:</a:t>
            </a:r>
            <a:r>
              <a:rPr lang="ru-RU" sz="2500" dirty="0"/>
              <a:t> оформление документов для социальных выплат и льгот; получение путевок для отдыха и оздоровления несовершеннолетних; индивидуальное (групповое) консультирование семей; организация и сопровождение семьи на ознакомительные экскурсии по учреждениям.</a:t>
            </a:r>
          </a:p>
          <a:p>
            <a:pPr marL="0" indent="0" algn="just">
              <a:buNone/>
            </a:pPr>
            <a:endParaRPr lang="ru-RU" sz="2500" dirty="0" smtClean="0"/>
          </a:p>
          <a:p>
            <a:pPr marL="0" indent="0" algn="just">
              <a:buNone/>
            </a:pPr>
            <a:r>
              <a:rPr lang="ru-RU" sz="2500" dirty="0" smtClean="0"/>
              <a:t>С </a:t>
            </a:r>
            <a:r>
              <a:rPr lang="ru-RU" sz="2500" dirty="0"/>
              <a:t>учетом проблемы, сложившейся в семье, выделяются следующие </a:t>
            </a:r>
            <a:r>
              <a:rPr lang="ru-RU" sz="2500" b="1" i="1" dirty="0"/>
              <a:t>формы</a:t>
            </a:r>
            <a:r>
              <a:rPr lang="ru-RU" sz="2500" dirty="0"/>
              <a:t> социального сопровождения:</a:t>
            </a:r>
          </a:p>
          <a:p>
            <a:pPr lvl="0" algn="just"/>
            <a:r>
              <a:rPr lang="ru-RU" sz="2500" dirty="0"/>
              <a:t>информационно-просветительская;</a:t>
            </a:r>
          </a:p>
          <a:p>
            <a:pPr lvl="0" algn="just"/>
            <a:r>
              <a:rPr lang="ru-RU" sz="2500" dirty="0"/>
              <a:t>обучающая (обучение навыкам позитивного взаимодействия родителей с детьми посредством игры, навыкам ухода за тяжелобольными детьми и пр.);</a:t>
            </a:r>
          </a:p>
          <a:p>
            <a:pPr lvl="0" algn="just"/>
            <a:r>
              <a:rPr lang="ru-RU" sz="2500" dirty="0"/>
              <a:t>повышение психолого-педагогической-юридической компетентности родителей/законных представителей.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1448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04" y="406736"/>
            <a:ext cx="7787208" cy="84693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Ресурсное обеспечение в реализации программы по социальной работе «Мы вместе»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5437" y="1600201"/>
            <a:ext cx="8229600" cy="3917031"/>
          </a:xfrm>
        </p:spPr>
        <p:txBody>
          <a:bodyPr>
            <a:noAutofit/>
          </a:bodyPr>
          <a:lstStyle/>
          <a:p>
            <a:pPr lvl="0"/>
            <a:r>
              <a:rPr lang="ru-RU" sz="1400" b="1" dirty="0"/>
              <a:t>Финансовые ресурсы:</a:t>
            </a:r>
          </a:p>
          <a:p>
            <a:pPr marL="0" indent="0" algn="just">
              <a:buNone/>
            </a:pPr>
            <a:r>
              <a:rPr lang="ru-RU" sz="1400" dirty="0"/>
              <a:t>Субсидия на выполнение государственного задания.</a:t>
            </a:r>
          </a:p>
          <a:p>
            <a:pPr lvl="0" algn="just"/>
            <a:r>
              <a:rPr lang="ru-RU" sz="1400" b="1" dirty="0"/>
              <a:t>Материально-технические ресурсы:</a:t>
            </a:r>
          </a:p>
          <a:p>
            <a:pPr marL="0" indent="0" algn="just">
              <a:buNone/>
            </a:pPr>
            <a:r>
              <a:rPr lang="ru-RU" sz="1400" dirty="0" smtClean="0"/>
              <a:t>Отдел «Центр социального сопровождения детей-инвалидов с психофизическими нарушениями и их семей «Вместе» расположен в корпусе №1 СПб ГБСУСО «ДДИ №4», корпус оборудован актовым </a:t>
            </a:r>
            <a:r>
              <a:rPr lang="ru-RU" sz="1400" dirty="0"/>
              <a:t>залом, </a:t>
            </a:r>
            <a:r>
              <a:rPr lang="ru-RU" sz="1400" dirty="0" smtClean="0"/>
              <a:t>игровой комнатой, кабинетами </a:t>
            </a:r>
            <a:r>
              <a:rPr lang="ru-RU" sz="1400" dirty="0"/>
              <a:t>для занятий и помещениями для массовых мероприятий. Помещения оборудованы всеми необходимыми </a:t>
            </a:r>
            <a:r>
              <a:rPr lang="ru-RU" sz="1400" dirty="0" smtClean="0"/>
              <a:t>коммуникациями и оборудованием (персональные компьютеры, мультимедийное оборудование, МФУ).</a:t>
            </a:r>
          </a:p>
          <a:p>
            <a:pPr marL="0" indent="0" algn="just">
              <a:buNone/>
            </a:pPr>
            <a:r>
              <a:rPr lang="ru-RU" sz="1400" dirty="0" smtClean="0"/>
              <a:t>В качестве наглядного материала имеются технические средства реабилитации (кресла-коляски, ходунки, трости, коммуникационные устройства, кнопки, линейки, подушки для позиционирования, вакуумные подушки, </a:t>
            </a:r>
            <a:r>
              <a:rPr lang="ru-RU" sz="1400" dirty="0" err="1" smtClean="0"/>
              <a:t>ортезы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r>
              <a:rPr lang="ru-RU" sz="1400" dirty="0" smtClean="0"/>
              <a:t>Территория оборудована прогулочными дорожками, спортивными </a:t>
            </a:r>
            <a:r>
              <a:rPr lang="ru-RU" sz="1400" dirty="0"/>
              <a:t>и </a:t>
            </a:r>
            <a:r>
              <a:rPr lang="ru-RU" sz="1400" dirty="0" smtClean="0"/>
              <a:t>детскими площадками. </a:t>
            </a: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324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620688"/>
            <a:ext cx="7859216" cy="4525963"/>
          </a:xfrm>
        </p:spPr>
        <p:txBody>
          <a:bodyPr>
            <a:normAutofit/>
          </a:bodyPr>
          <a:lstStyle/>
          <a:p>
            <a:pPr lvl="0" algn="just"/>
            <a:r>
              <a:rPr lang="ru-RU" sz="1400" b="1" dirty="0"/>
              <a:t>Информационные ресурсы:</a:t>
            </a:r>
          </a:p>
          <a:p>
            <a:pPr marL="0" indent="0" algn="just">
              <a:buNone/>
            </a:pPr>
            <a:r>
              <a:rPr lang="ru-RU" sz="1400" dirty="0"/>
              <a:t>СПб ГБСУСО «ДДИ № 4» располагает собственным сайтом </a:t>
            </a:r>
            <a:r>
              <a:rPr lang="ru-RU" sz="1400" dirty="0">
                <a:hlinkClick r:id="rId2"/>
              </a:rPr>
              <a:t>http://ddi4.ru/</a:t>
            </a:r>
            <a:r>
              <a:rPr lang="ru-RU" sz="1400" dirty="0"/>
              <a:t> и в информационной сети Интернет: </a:t>
            </a:r>
            <a:r>
              <a:rPr lang="en-US" sz="1400" dirty="0" err="1"/>
              <a:t>WhatsApp</a:t>
            </a:r>
            <a:r>
              <a:rPr lang="ru-RU" sz="1400" dirty="0"/>
              <a:t>, </a:t>
            </a:r>
            <a:r>
              <a:rPr lang="ru-RU" sz="1400" dirty="0" err="1"/>
              <a:t>ВКонтакте</a:t>
            </a:r>
            <a:r>
              <a:rPr lang="ru-RU" sz="1400" dirty="0"/>
              <a:t>. </a:t>
            </a:r>
          </a:p>
          <a:p>
            <a:pPr lvl="0" algn="just"/>
            <a:r>
              <a:rPr lang="ru-RU" sz="1400" b="1" dirty="0"/>
              <a:t>Инфраструктурные ресурсы:</a:t>
            </a:r>
          </a:p>
          <a:p>
            <a:pPr marL="0" indent="0" algn="just">
              <a:buNone/>
            </a:pPr>
            <a:r>
              <a:rPr lang="ru-RU" sz="1400" dirty="0"/>
              <a:t>Для обеспечения доступа инвалидов к инфраструктуре, в учреждение оборудовано «Доступной средой».</a:t>
            </a:r>
          </a:p>
          <a:p>
            <a:r>
              <a:rPr lang="ru-RU" sz="1400" b="1" dirty="0"/>
              <a:t>Трудовые ресурсы:</a:t>
            </a:r>
          </a:p>
          <a:p>
            <a:pPr marL="0" indent="0" algn="just">
              <a:buNone/>
            </a:pPr>
            <a:r>
              <a:rPr lang="ru-RU" sz="1400" dirty="0"/>
              <a:t>В состав команды, участвующей в реализации программы по социальной работе «Мы вместе», входят: психолог, педагог-психолог, медицинский психолог, специалист по социальной работе, специалист по работе с ТСР, логопед, учитель-дефектолог, юрисконсульт, врач-педиатр, невролог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06FC6-30E3-42AA-9C85-B659C3EBC64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42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2037</TotalTime>
  <Words>1843</Words>
  <Application>Microsoft Office PowerPoint</Application>
  <PresentationFormat>Экран (4:3)</PresentationFormat>
  <Paragraphs>172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 2</vt:lpstr>
      <vt:lpstr>Справедливость</vt:lpstr>
      <vt:lpstr> Всероссийский конкурс профессионального мастерства в сфере социального обслуживания  по номинации: «ЛУЧШАЯ ПРАКТИКА ПОДДЕРЖКИ СЕМЕЙ, ВОСПИТЫВАЮЩИХ ДЕТЕЙ С ОГРАНИЧЕННЫМИ ВОЗМОЖНОСТЯМИ ЗДОРОВЬЯ И ИНВАЛИДОВ»  </vt:lpstr>
      <vt:lpstr>СПб ГБСУ СО «Дом-интернат для детей с отклонениями в умственном развитии № 4» г. Павловск, Пушкинский район, Санкт-Петербург  Программа по социальной работе «Мы вместе» </vt:lpstr>
      <vt:lpstr>Презентация PowerPoint</vt:lpstr>
      <vt:lpstr>Цель программы по социальной работе «Мы вместе»:</vt:lpstr>
      <vt:lpstr>Задачи программы по социальной работе «Мы вместе»</vt:lpstr>
      <vt:lpstr>Содержание и формы социального сопровождения</vt:lpstr>
      <vt:lpstr>Презентация PowerPoint</vt:lpstr>
      <vt:lpstr>Ресурсное обеспечение в реализации программы по социальной работе «Мы вместе»</vt:lpstr>
      <vt:lpstr>Презентация PowerPoint</vt:lpstr>
      <vt:lpstr>Результаты до и после реализации программы по социальной работе «Мы вместе»</vt:lpstr>
      <vt:lpstr>Вывод по реализации программы социальной работе «Мы вместе»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СПБ ГБСУСО «Детский дом-интернат для детей с отклонениями в умственном развитии № 4»</dc:title>
  <dc:creator>евросеть</dc:creator>
  <cp:lastModifiedBy>Юлия</cp:lastModifiedBy>
  <cp:revision>189</cp:revision>
  <cp:lastPrinted>2023-03-20T10:43:18Z</cp:lastPrinted>
  <dcterms:created xsi:type="dcterms:W3CDTF">2015-10-13T19:40:28Z</dcterms:created>
  <dcterms:modified xsi:type="dcterms:W3CDTF">2023-03-20T10:51:20Z</dcterms:modified>
</cp:coreProperties>
</file>